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</p:sldMasterIdLst>
  <p:notesMasterIdLst>
    <p:notesMasterId r:id="rId54"/>
  </p:notesMasterIdLst>
  <p:handoutMasterIdLst>
    <p:handoutMasterId r:id="rId55"/>
  </p:handoutMasterIdLst>
  <p:sldIdLst>
    <p:sldId id="26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58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64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262" r:id="rId53"/>
  </p:sldIdLst>
  <p:sldSz cx="9144000" cy="6858000" type="screen4x3"/>
  <p:notesSz cx="6669088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D4"/>
    <a:srgbClr val="AFDCDF"/>
    <a:srgbClr val="7CC4CA"/>
    <a:srgbClr val="800000"/>
    <a:srgbClr val="CDE9EB"/>
    <a:srgbClr val="FFFFE1"/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>
      <p:cViewPr varScale="1">
        <p:scale>
          <a:sx n="86" d="100"/>
          <a:sy n="86" d="100"/>
        </p:scale>
        <p:origin x="108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EFC8EC-4081-485E-9F71-98A6E54E7D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2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BD847-2D25-4E92-B77F-DA399211A7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8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+mn-lt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1685" indent="-285264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1054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597476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3897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0320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66742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3163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79585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DD1B347-FED5-42F7-A226-F519BEC09BB4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9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5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8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5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6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3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+mn-lt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1685" indent="-285264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1054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597476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3897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0320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66742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3163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79585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DD1B347-FED5-42F7-A226-F519BEC09BB4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6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87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2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7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60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66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73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4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0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+mn-lt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1685" indent="-285264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1054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597476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3897" indent="-228210" defTabSz="914429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0320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66742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3163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79585" indent="-228210" defTabSz="914429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DD1B347-FED5-42F7-A226-F519BEC09BB4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2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98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5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56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2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32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86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33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45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26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You’ve finished! Well done!</a:t>
            </a:r>
          </a:p>
        </p:txBody>
      </p:sp>
    </p:spTree>
    <p:extLst>
      <p:ext uri="{BB962C8B-B14F-4D97-AF65-F5344CB8AC3E}">
        <p14:creationId xmlns:p14="http://schemas.microsoft.com/office/powerpoint/2010/main" val="36670657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F0AFB-390B-4029-8082-E853E39D1F6F}" type="slidenum">
              <a:rPr lang="en-GB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9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mtClean="0"/>
              <a:t>You’ve finished! Well done!</a:t>
            </a:r>
          </a:p>
        </p:txBody>
      </p:sp>
    </p:spTree>
    <p:extLst>
      <p:ext uri="{BB962C8B-B14F-4D97-AF65-F5344CB8AC3E}">
        <p14:creationId xmlns:p14="http://schemas.microsoft.com/office/powerpoint/2010/main" val="87518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dirty="0" smtClean="0"/>
              <a:t>You’ve finished! Well done!</a:t>
            </a:r>
          </a:p>
        </p:txBody>
      </p:sp>
    </p:spTree>
    <p:extLst>
      <p:ext uri="{BB962C8B-B14F-4D97-AF65-F5344CB8AC3E}">
        <p14:creationId xmlns:p14="http://schemas.microsoft.com/office/powerpoint/2010/main" val="7941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0737" eaLnBrk="0" hangingPunct="0"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71133" indent="-296590" defTabSz="950737" eaLnBrk="0" hangingPunct="0"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86360" indent="-237272" defTabSz="950737" eaLnBrk="0" hangingPunct="0"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60904" indent="-237272" defTabSz="950737" eaLnBrk="0" hangingPunct="0"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135447" indent="-237272" defTabSz="950737" eaLnBrk="0" hangingPunct="0"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609992" indent="-237272" defTabSz="950737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3084536" indent="-237272" defTabSz="950737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559079" indent="-237272" defTabSz="950737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4033624" indent="-237272" defTabSz="950737" eaLnBrk="0" fontAlgn="base" hangingPunct="0">
              <a:spcBef>
                <a:spcPct val="0"/>
              </a:spcBef>
              <a:spcAft>
                <a:spcPct val="0"/>
              </a:spcAft>
              <a:defRPr sz="79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3952031-0C18-4760-84A1-83A97401436A}" type="slidenum">
              <a:rPr lang="en-GB" sz="1200" b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en-GB" sz="12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2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39AF-4A4D-4596-B627-789B078E2A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83568" y="1844824"/>
            <a:ext cx="7848872" cy="1152128"/>
          </a:xfrm>
        </p:spPr>
        <p:txBody>
          <a:bodyPr anchor="ctr" anchorCtr="0"/>
          <a:lstStyle>
            <a:lvl1pPr algn="ctr">
              <a:defRPr sz="4400">
                <a:latin typeface="+mj-lt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2997374"/>
            <a:ext cx="7848872" cy="647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09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0918-3CF0-4CE9-92CB-D0DA2AEB900A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81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1F6B-7661-4BFA-B097-BA5C47791280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500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7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35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827584" y="2156098"/>
            <a:ext cx="7848872" cy="1368152"/>
          </a:xfrm>
        </p:spPr>
        <p:txBody>
          <a:bodyPr anchor="ctr" anchorCtr="0"/>
          <a:lstStyle>
            <a:lvl1pPr algn="ctr">
              <a:defRPr sz="4400"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9" name="Título 7"/>
          <p:cNvSpPr txBox="1">
            <a:spLocks/>
          </p:cNvSpPr>
          <p:nvPr userDrawn="1"/>
        </p:nvSpPr>
        <p:spPr bwMode="auto">
          <a:xfrm>
            <a:off x="827584" y="3551103"/>
            <a:ext cx="7848872" cy="6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>
                <a:solidFill>
                  <a:schemeClr val="accent4"/>
                </a:solidFill>
              </a:rPr>
              <a:t>Subtítulo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9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5272-8D1C-4E02-874C-871763E41D90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499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7E1B-4B81-4099-AB3A-7B2EDE1CA266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238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55F6-AF05-4E41-8ED9-C5D33AC964A7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678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91B1-7171-4E47-857B-10006F1CB9D9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541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5FAF-003D-4F86-BA46-5B11573CDA06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894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54E7-3B45-4CA6-9AEA-7A9B69DEF228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4959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4AC5-BCDE-4AC9-B2B1-69175E1E6FDA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05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1073-CE33-4073-B4D1-A46E9D0A8BC9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4374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C6B3-5863-489C-9175-3A407B004252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8255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5A64-401E-4A4C-AD3D-FA0269243956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20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C026-5662-4AA9-BF6B-BB153351C32B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9587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34AC-81AA-4EE1-9E92-9B85854553DE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109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3544-2BB7-491F-AE7B-35D4C30E2064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58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E0EE-9E2E-4E3A-B43F-7B09B265B571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93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A0FC-4071-4DAB-A66C-399ABC7D7089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67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0AE5-3A94-4ABA-995F-8AC18024FD51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17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7CDA-1B14-4EB0-A0E7-A58536E20638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2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CA60-F5BB-4DDD-8650-2C5F55570C80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55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FCD6C8-D80D-4C74-88CD-E8553A9BA4F0}" type="datetime2">
              <a:rPr lang="es-ES" altLang="es-ES" smtClean="0"/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88" r:id="rId12"/>
    <p:sldLayoutId id="2147483802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06BE8C-BF51-4C7E-A17D-2F2D7D5F97D0}" type="datetime2">
              <a:rPr lang="es-ES" altLang="es-ES" smtClean="0"/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48872" cy="2304256"/>
          </a:xfrm>
        </p:spPr>
        <p:txBody>
          <a:bodyPr/>
          <a:lstStyle/>
          <a:p>
            <a:pPr>
              <a:defRPr/>
            </a:pPr>
            <a:r>
              <a:rPr lang="fr-BE" sz="3600" kern="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 </a:t>
            </a:r>
            <a:r>
              <a:rPr lang="fr-BE" sz="4800" b="0" dirty="0" err="1">
                <a:solidFill>
                  <a:srgbClr val="7030A0"/>
                </a:solidFill>
                <a:latin typeface="Bauhaus 93" panose="04030905020B02020C02" pitchFamily="82" charset="0"/>
              </a:rPr>
              <a:t>Actuaciones</a:t>
            </a:r>
            <a:r>
              <a:rPr lang="fr-BE" sz="4800" b="0" dirty="0">
                <a:solidFill>
                  <a:srgbClr val="7030A0"/>
                </a:solidFill>
                <a:latin typeface="Bauhaus 93" panose="04030905020B02020C02" pitchFamily="82" charset="0"/>
              </a:rPr>
              <a:t> para la </a:t>
            </a:r>
            <a:r>
              <a:rPr lang="fr-BE" sz="4800" b="0" dirty="0" err="1">
                <a:solidFill>
                  <a:srgbClr val="7030A0"/>
                </a:solidFill>
                <a:latin typeface="Bauhaus 93" panose="04030905020B02020C02" pitchFamily="82" charset="0"/>
              </a:rPr>
              <a:t>prevención</a:t>
            </a:r>
            <a:r>
              <a:rPr lang="fr-BE" sz="4800" b="0" dirty="0">
                <a:solidFill>
                  <a:srgbClr val="7030A0"/>
                </a:solidFill>
                <a:latin typeface="Bauhaus 93" panose="04030905020B02020C02" pitchFamily="82" charset="0"/>
              </a:rPr>
              <a:t> y </a:t>
            </a:r>
            <a:r>
              <a:rPr lang="fr-BE" sz="4800" b="0" dirty="0" err="1">
                <a:solidFill>
                  <a:srgbClr val="7030A0"/>
                </a:solidFill>
                <a:latin typeface="Bauhaus 93" panose="04030905020B02020C02" pitchFamily="82" charset="0"/>
              </a:rPr>
              <a:t>detección</a:t>
            </a:r>
            <a:r>
              <a:rPr lang="fr-BE" sz="4800" b="0" dirty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br>
              <a:rPr lang="fr-BE" sz="4800" b="0" dirty="0">
                <a:solidFill>
                  <a:srgbClr val="7030A0"/>
                </a:solidFill>
                <a:latin typeface="Bauhaus 93" panose="04030905020B02020C02" pitchFamily="82" charset="0"/>
              </a:rPr>
            </a:br>
            <a:r>
              <a:rPr lang="fr-BE" sz="4800" b="0" dirty="0" err="1" smtClean="0">
                <a:solidFill>
                  <a:srgbClr val="7030A0"/>
                </a:solidFill>
                <a:latin typeface="Bauhaus 93" panose="04030905020B02020C02" pitchFamily="82" charset="0"/>
              </a:rPr>
              <a:t>del</a:t>
            </a:r>
            <a:r>
              <a:rPr lang="fr-BE" sz="4800" b="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 </a:t>
            </a:r>
            <a:r>
              <a:rPr lang="fr-BE" sz="4800" b="0" dirty="0">
                <a:solidFill>
                  <a:srgbClr val="7030A0"/>
                </a:solidFill>
                <a:latin typeface="Bauhaus 93" panose="04030905020B02020C02" pitchFamily="82" charset="0"/>
              </a:rPr>
              <a:t>fraude</a:t>
            </a:r>
            <a:endParaRPr lang="es-ES" sz="4800" b="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4797152"/>
            <a:ext cx="7416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+mn-ea"/>
                <a:cs typeface="Aparajita" panose="020B0604020202020204" pitchFamily="34" charset="0"/>
              </a:rPr>
              <a:t>JORNADA SOBRE AUDITORÍA INTERNA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+mn-ea"/>
                <a:cs typeface="Aparajita" panose="020B0604020202020204" pitchFamily="34" charset="0"/>
              </a:rPr>
              <a:t>Madrid. 24 de enero de 2017 </a:t>
            </a:r>
            <a:endParaRPr kumimoji="0" lang="es-ES_tradnl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492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7205" y="1628800"/>
            <a:ext cx="2929591" cy="461665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Irregularidad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479659"/>
            <a:ext cx="7488832" cy="2062103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0" dirty="0" smtClean="0">
                <a:solidFill>
                  <a:srgbClr val="0F5494"/>
                </a:solidFill>
              </a:rPr>
              <a:t>Constituirá irregularidad </a:t>
            </a:r>
            <a:r>
              <a:rPr lang="es-ES_tradnl" sz="1600" dirty="0" smtClean="0">
                <a:solidFill>
                  <a:srgbClr val="0F5494"/>
                </a:solidFill>
              </a:rPr>
              <a:t>toda infracción de una disposición del derecho comunitario</a:t>
            </a:r>
            <a:r>
              <a:rPr lang="es-ES_tradnl" sz="1600" b="0" dirty="0" smtClean="0">
                <a:solidFill>
                  <a:srgbClr val="0F5494"/>
                </a:solidFill>
              </a:rPr>
              <a:t> correspondiente a una </a:t>
            </a:r>
            <a:r>
              <a:rPr lang="es-ES_tradnl" sz="1600" dirty="0" smtClean="0">
                <a:solidFill>
                  <a:srgbClr val="0F5494"/>
                </a:solidFill>
              </a:rPr>
              <a:t>acción u omisión</a:t>
            </a:r>
            <a:r>
              <a:rPr lang="es-ES_tradnl" sz="1600" b="0" dirty="0" smtClean="0">
                <a:solidFill>
                  <a:srgbClr val="0F5494"/>
                </a:solidFill>
              </a:rPr>
              <a:t> de un agente económico que </a:t>
            </a:r>
            <a:r>
              <a:rPr lang="es-ES_tradnl" sz="1600" dirty="0" smtClean="0">
                <a:solidFill>
                  <a:srgbClr val="0F5494"/>
                </a:solidFill>
              </a:rPr>
              <a:t>tenga o tendría por efecto perjudicar al presupuesto</a:t>
            </a:r>
            <a:r>
              <a:rPr lang="es-ES_tradnl" sz="1600" b="0" dirty="0" smtClean="0">
                <a:solidFill>
                  <a:srgbClr val="0F5494"/>
                </a:solidFill>
              </a:rPr>
              <a:t> general de las Comunidades o a los presupuestos administrados por éstas, bien sea mediante la disminución o la supresión de ingresos procedentes de recursos propios percibidos directamente por cuenta de las Comunidades, bien </a:t>
            </a:r>
            <a:r>
              <a:rPr lang="es-ES_tradnl" sz="1600" dirty="0" smtClean="0">
                <a:solidFill>
                  <a:srgbClr val="0F5494"/>
                </a:solidFill>
              </a:rPr>
              <a:t>mediante un gasto indebido</a:t>
            </a:r>
            <a:r>
              <a:rPr lang="es-ES_tradnl" sz="1600" b="0" dirty="0" smtClean="0">
                <a:solidFill>
                  <a:srgbClr val="0F5494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7105" y="4771143"/>
            <a:ext cx="395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0F5494"/>
                </a:solidFill>
              </a:rPr>
              <a:t>Art. 1 (2) Reglamento No 2988/1995</a:t>
            </a:r>
            <a:endParaRPr lang="es-ES_tradnl" sz="1400" dirty="0">
              <a:solidFill>
                <a:srgbClr val="0F54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688" y="5579948"/>
            <a:ext cx="635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FF0000"/>
                </a:solidFill>
              </a:rPr>
              <a:t>Toda infracción: Por negligencia </a:t>
            </a:r>
            <a:r>
              <a:rPr lang="es-ES_tradnl" sz="1800" u="sng" dirty="0" smtClean="0">
                <a:solidFill>
                  <a:srgbClr val="FF0000"/>
                </a:solidFill>
              </a:rPr>
              <a:t>o</a:t>
            </a:r>
            <a:r>
              <a:rPr lang="es-ES_tradnl" sz="1800" dirty="0" smtClean="0">
                <a:solidFill>
                  <a:srgbClr val="FF0000"/>
                </a:solidFill>
              </a:rPr>
              <a:t> intencionada</a:t>
            </a:r>
            <a:endParaRPr lang="es-ES_tradnl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51920" y="2492896"/>
            <a:ext cx="216024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7600" b="1" i="0" u="none" strike="noStrike" cap="none" normalizeH="0" baseline="0" dirty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76988" y="2492896"/>
            <a:ext cx="1931116" cy="3600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7600" b="1" i="0" u="none" strike="noStrike" cap="none" normalizeH="0" baseline="0" dirty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2407" y="1484784"/>
            <a:ext cx="1879187" cy="461665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Fraude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677" y="2276872"/>
            <a:ext cx="7488832" cy="2923877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r>
              <a:rPr lang="es-ES" sz="1400" b="0" dirty="0" smtClean="0">
                <a:solidFill>
                  <a:srgbClr val="0F5494"/>
                </a:solidFill>
              </a:rPr>
              <a:t>A efectos del presente Convenio será constitutivo de </a:t>
            </a:r>
            <a:r>
              <a:rPr lang="es-ES" sz="1400" dirty="0" smtClean="0">
                <a:solidFill>
                  <a:srgbClr val="0F5494"/>
                </a:solidFill>
              </a:rPr>
              <a:t>fraude</a:t>
            </a:r>
            <a:r>
              <a:rPr lang="es-ES" sz="1400" b="0" dirty="0" smtClean="0">
                <a:solidFill>
                  <a:srgbClr val="0F5494"/>
                </a:solidFill>
              </a:rPr>
              <a:t> que afecta a los intereses financieros de las Comunidades Europeas</a:t>
            </a:r>
          </a:p>
          <a:p>
            <a:pPr marL="342900" indent="-342900">
              <a:buAutoNum type="alphaLcParenR"/>
            </a:pPr>
            <a:r>
              <a:rPr lang="es-ES" sz="1400" b="0" dirty="0" smtClean="0">
                <a:solidFill>
                  <a:srgbClr val="0F5494"/>
                </a:solidFill>
              </a:rPr>
              <a:t>En materia de gastos, </a:t>
            </a:r>
            <a:r>
              <a:rPr lang="es-ES" sz="1400" dirty="0" smtClean="0">
                <a:solidFill>
                  <a:srgbClr val="0F5494"/>
                </a:solidFill>
              </a:rPr>
              <a:t>cualquier acción u omisión intencionada </a:t>
            </a:r>
            <a:r>
              <a:rPr lang="es-ES" sz="1400" b="0" dirty="0" smtClean="0">
                <a:solidFill>
                  <a:srgbClr val="0F5494"/>
                </a:solidFill>
              </a:rPr>
              <a:t>relativa: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es-ES" sz="1400" b="0" dirty="0" smtClean="0">
                <a:solidFill>
                  <a:srgbClr val="0F5494"/>
                </a:solidFill>
              </a:rPr>
              <a:t>a la utilización o a la presentación de declaraciones o de documentos falsos, inexactos o incompletos, que tengan por efecto la percepción o la retención indebida de fondos procedentes del presupuesto general de las Comunidades Europeas o de los presupuestos administrados por las Comunidades Europeas o por su cuenta;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es-ES" sz="1400" b="0" dirty="0" smtClean="0">
                <a:solidFill>
                  <a:srgbClr val="0F5494"/>
                </a:solidFill>
              </a:rPr>
              <a:t>Al incumplimiento de una obligación expresa de comunicar una información, que tenga el mismo efecto;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r>
              <a:rPr lang="es-ES" sz="1400" b="0" dirty="0" smtClean="0">
                <a:solidFill>
                  <a:srgbClr val="0F5494"/>
                </a:solidFill>
              </a:rPr>
              <a:t>Al desvío de esos mismos fondos con otros fines distintos de aquellos para los que fueron concedidos en un principio; …</a:t>
            </a:r>
          </a:p>
          <a:p>
            <a:pPr marL="630238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5229200"/>
            <a:ext cx="4645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0F5494"/>
                </a:solidFill>
              </a:rPr>
              <a:t>CONVENIO </a:t>
            </a:r>
            <a:r>
              <a:rPr lang="en-GB" sz="1100" dirty="0" err="1" smtClean="0">
                <a:solidFill>
                  <a:srgbClr val="0F5494"/>
                </a:solidFill>
              </a:rPr>
              <a:t>establecido</a:t>
            </a:r>
            <a:r>
              <a:rPr lang="en-GB" sz="1100" dirty="0" smtClean="0">
                <a:solidFill>
                  <a:srgbClr val="0F5494"/>
                </a:solidFill>
              </a:rPr>
              <a:t> </a:t>
            </a:r>
            <a:r>
              <a:rPr lang="en-GB" sz="1100" dirty="0" err="1" smtClean="0">
                <a:solidFill>
                  <a:srgbClr val="0F5494"/>
                </a:solidFill>
              </a:rPr>
              <a:t>sobre</a:t>
            </a:r>
            <a:r>
              <a:rPr lang="en-GB" sz="1100" dirty="0" smtClean="0">
                <a:solidFill>
                  <a:srgbClr val="0F5494"/>
                </a:solidFill>
              </a:rPr>
              <a:t> la base del </a:t>
            </a:r>
            <a:r>
              <a:rPr lang="en-GB" sz="1100" dirty="0" err="1" smtClean="0">
                <a:solidFill>
                  <a:srgbClr val="0F5494"/>
                </a:solidFill>
              </a:rPr>
              <a:t>artículo</a:t>
            </a:r>
            <a:r>
              <a:rPr lang="en-GB" sz="1100" dirty="0" smtClean="0">
                <a:solidFill>
                  <a:srgbClr val="0F5494"/>
                </a:solidFill>
              </a:rPr>
              <a:t> K.3</a:t>
            </a:r>
          </a:p>
          <a:p>
            <a:r>
              <a:rPr lang="en-GB" sz="1100" dirty="0" smtClean="0">
                <a:solidFill>
                  <a:srgbClr val="0F5494"/>
                </a:solidFill>
              </a:rPr>
              <a:t>del </a:t>
            </a:r>
            <a:r>
              <a:rPr lang="en-GB" sz="1100" dirty="0" err="1" smtClean="0">
                <a:solidFill>
                  <a:srgbClr val="0F5494"/>
                </a:solidFill>
              </a:rPr>
              <a:t>Tratado</a:t>
            </a:r>
            <a:r>
              <a:rPr lang="en-GB" sz="1100" dirty="0" smtClean="0">
                <a:solidFill>
                  <a:srgbClr val="0F5494"/>
                </a:solidFill>
              </a:rPr>
              <a:t> de la Unión </a:t>
            </a:r>
            <a:r>
              <a:rPr lang="en-GB" sz="1100" dirty="0" err="1" smtClean="0">
                <a:solidFill>
                  <a:srgbClr val="0F5494"/>
                </a:solidFill>
              </a:rPr>
              <a:t>Europea</a:t>
            </a:r>
            <a:r>
              <a:rPr lang="en-GB" sz="1100" dirty="0" smtClean="0">
                <a:solidFill>
                  <a:srgbClr val="0F5494"/>
                </a:solidFill>
              </a:rPr>
              <a:t>, relative a la </a:t>
            </a:r>
            <a:r>
              <a:rPr lang="en-GB" sz="1100" dirty="0" err="1" smtClean="0">
                <a:solidFill>
                  <a:srgbClr val="0F5494"/>
                </a:solidFill>
              </a:rPr>
              <a:t>protección</a:t>
            </a:r>
            <a:endParaRPr lang="en-GB" sz="1100" dirty="0" smtClean="0">
              <a:solidFill>
                <a:srgbClr val="0F5494"/>
              </a:solidFill>
            </a:endParaRPr>
          </a:p>
          <a:p>
            <a:r>
              <a:rPr lang="en-GB" sz="1100" dirty="0" smtClean="0">
                <a:solidFill>
                  <a:srgbClr val="0F5494"/>
                </a:solidFill>
              </a:rPr>
              <a:t>De los </a:t>
            </a:r>
            <a:r>
              <a:rPr lang="en-GB" sz="1100" dirty="0" err="1" smtClean="0">
                <a:solidFill>
                  <a:srgbClr val="0F5494"/>
                </a:solidFill>
              </a:rPr>
              <a:t>intereses</a:t>
            </a:r>
            <a:r>
              <a:rPr lang="en-GB" sz="1100" dirty="0" smtClean="0">
                <a:solidFill>
                  <a:srgbClr val="0F5494"/>
                </a:solidFill>
              </a:rPr>
              <a:t> </a:t>
            </a:r>
            <a:r>
              <a:rPr lang="en-GB" sz="1100" dirty="0" err="1" smtClean="0">
                <a:solidFill>
                  <a:srgbClr val="0F5494"/>
                </a:solidFill>
              </a:rPr>
              <a:t>financieros</a:t>
            </a:r>
            <a:r>
              <a:rPr lang="en-GB" sz="1100" dirty="0" smtClean="0">
                <a:solidFill>
                  <a:srgbClr val="0F5494"/>
                </a:solidFill>
              </a:rPr>
              <a:t> de </a:t>
            </a:r>
            <a:r>
              <a:rPr lang="en-GB" sz="1100" dirty="0" err="1" smtClean="0">
                <a:solidFill>
                  <a:srgbClr val="0F5494"/>
                </a:solidFill>
              </a:rPr>
              <a:t>las</a:t>
            </a:r>
            <a:r>
              <a:rPr lang="en-GB" sz="1100" dirty="0" smtClean="0">
                <a:solidFill>
                  <a:srgbClr val="0F5494"/>
                </a:solidFill>
              </a:rPr>
              <a:t> </a:t>
            </a:r>
            <a:r>
              <a:rPr lang="en-GB" sz="1100" dirty="0" err="1" smtClean="0">
                <a:solidFill>
                  <a:srgbClr val="0F5494"/>
                </a:solidFill>
              </a:rPr>
              <a:t>Comunidades</a:t>
            </a:r>
            <a:r>
              <a:rPr lang="en-GB" sz="1100" dirty="0" smtClean="0">
                <a:solidFill>
                  <a:srgbClr val="0F5494"/>
                </a:solidFill>
              </a:rPr>
              <a:t> </a:t>
            </a:r>
          </a:p>
          <a:p>
            <a:r>
              <a:rPr lang="en-GB" sz="1100" dirty="0" err="1" smtClean="0">
                <a:solidFill>
                  <a:srgbClr val="0F5494"/>
                </a:solidFill>
              </a:rPr>
              <a:t>Europeas</a:t>
            </a:r>
            <a:endParaRPr lang="en-GB" sz="1100" dirty="0">
              <a:solidFill>
                <a:srgbClr val="0F54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7584" y="617248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FF0000"/>
                </a:solidFill>
              </a:rPr>
              <a:t>Intención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3848" y="2708920"/>
            <a:ext cx="4104456" cy="3600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1996" y="1844822"/>
            <a:ext cx="2900009" cy="461665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FFFFFF"/>
                </a:solidFill>
              </a:rPr>
              <a:t>Irregularidad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8305" y="2567806"/>
            <a:ext cx="3528392" cy="1077218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0F5494"/>
                </a:solidFill>
              </a:rPr>
              <a:t>Una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situación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en</a:t>
            </a:r>
            <a:r>
              <a:rPr lang="en-GB" sz="1600" dirty="0" smtClean="0">
                <a:solidFill>
                  <a:srgbClr val="0F5494"/>
                </a:solidFill>
              </a:rPr>
              <a:t> la </a:t>
            </a:r>
            <a:r>
              <a:rPr lang="en-GB" sz="1600" dirty="0" err="1" smtClean="0">
                <a:solidFill>
                  <a:srgbClr val="0F5494"/>
                </a:solidFill>
              </a:rPr>
              <a:t>cual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reglas</a:t>
            </a:r>
            <a:r>
              <a:rPr lang="en-GB" sz="1600" dirty="0" smtClean="0">
                <a:solidFill>
                  <a:srgbClr val="0F5494"/>
                </a:solidFill>
              </a:rPr>
              <a:t>, </a:t>
            </a:r>
            <a:r>
              <a:rPr lang="en-GB" sz="1600" dirty="0" err="1" smtClean="0">
                <a:solidFill>
                  <a:srgbClr val="0F5494"/>
                </a:solidFill>
              </a:rPr>
              <a:t>leyes</a:t>
            </a:r>
            <a:r>
              <a:rPr lang="en-GB" sz="1600" dirty="0" smtClean="0">
                <a:solidFill>
                  <a:srgbClr val="0F5494"/>
                </a:solidFill>
              </a:rPr>
              <a:t> o </a:t>
            </a:r>
            <a:r>
              <a:rPr lang="en-GB" sz="1600" dirty="0" err="1" smtClean="0">
                <a:solidFill>
                  <a:srgbClr val="0F5494"/>
                </a:solidFill>
              </a:rPr>
              <a:t>las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formas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correctas</a:t>
            </a:r>
            <a:r>
              <a:rPr lang="en-GB" sz="1600" dirty="0" smtClean="0">
                <a:solidFill>
                  <a:srgbClr val="0F5494"/>
                </a:solidFill>
              </a:rPr>
              <a:t> de </a:t>
            </a:r>
            <a:r>
              <a:rPr lang="en-GB" sz="1600" dirty="0" err="1" smtClean="0">
                <a:solidFill>
                  <a:srgbClr val="0F5494"/>
                </a:solidFill>
              </a:rPr>
              <a:t>actuar</a:t>
            </a:r>
            <a:endParaRPr lang="en-GB" sz="1600" dirty="0">
              <a:solidFill>
                <a:srgbClr val="0F5494"/>
              </a:solidFill>
            </a:endParaRPr>
          </a:p>
          <a:p>
            <a:pPr algn="ctr"/>
            <a:r>
              <a:rPr lang="en-GB" sz="1600" dirty="0" smtClean="0">
                <a:solidFill>
                  <a:srgbClr val="0F5494"/>
                </a:solidFill>
              </a:rPr>
              <a:t>no se </a:t>
            </a:r>
            <a:r>
              <a:rPr lang="en-GB" sz="1600" dirty="0" err="1" smtClean="0">
                <a:solidFill>
                  <a:srgbClr val="0F5494"/>
                </a:solidFill>
              </a:rPr>
              <a:t>han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seguido</a:t>
            </a: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8614" y="4365104"/>
            <a:ext cx="1966772" cy="461665"/>
          </a:xfrm>
          <a:prstGeom prst="rect">
            <a:avLst/>
          </a:prstGeom>
          <a:solidFill>
            <a:srgbClr val="0F5494"/>
          </a:solidFill>
          <a:ln w="38100">
            <a:solidFill>
              <a:srgbClr val="0F5494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400">
                <a:solidFill>
                  <a:srgbClr val="0F5494"/>
                </a:solidFill>
              </a:defRPr>
            </a:lvl1pPr>
          </a:lstStyle>
          <a:p>
            <a:r>
              <a:rPr lang="en-GB" dirty="0" err="1">
                <a:solidFill>
                  <a:srgbClr val="FFFFFF"/>
                </a:solidFill>
              </a:rPr>
              <a:t>Fraude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2161" y="5075312"/>
            <a:ext cx="6120680" cy="1077218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0F5494"/>
                </a:solidFill>
              </a:rPr>
              <a:t>Deshonestidad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calculada</a:t>
            </a:r>
            <a:r>
              <a:rPr lang="en-GB" sz="1600" dirty="0" smtClean="0">
                <a:solidFill>
                  <a:srgbClr val="0F5494"/>
                </a:solidFill>
              </a:rPr>
              <a:t>. O: </a:t>
            </a:r>
            <a:r>
              <a:rPr lang="en-GB" sz="1600" dirty="0" err="1">
                <a:solidFill>
                  <a:srgbClr val="0F5494"/>
                </a:solidFill>
              </a:rPr>
              <a:t>Una</a:t>
            </a:r>
            <a:r>
              <a:rPr lang="en-GB" sz="1600" dirty="0">
                <a:solidFill>
                  <a:srgbClr val="0F5494"/>
                </a:solidFill>
              </a:rPr>
              <a:t> </a:t>
            </a:r>
            <a:r>
              <a:rPr lang="en-GB" sz="1600" dirty="0" err="1">
                <a:solidFill>
                  <a:srgbClr val="0F5494"/>
                </a:solidFill>
              </a:rPr>
              <a:t>situación</a:t>
            </a:r>
            <a:r>
              <a:rPr lang="en-GB" sz="1600" dirty="0">
                <a:solidFill>
                  <a:srgbClr val="0F5494"/>
                </a:solidFill>
              </a:rPr>
              <a:t> </a:t>
            </a:r>
            <a:r>
              <a:rPr lang="en-GB" sz="1600" dirty="0" err="1">
                <a:solidFill>
                  <a:srgbClr val="0F5494"/>
                </a:solidFill>
              </a:rPr>
              <a:t>en</a:t>
            </a:r>
            <a:r>
              <a:rPr lang="en-GB" sz="1600" dirty="0">
                <a:solidFill>
                  <a:srgbClr val="0F5494"/>
                </a:solidFill>
              </a:rPr>
              <a:t> </a:t>
            </a:r>
            <a:r>
              <a:rPr lang="en-GB" sz="1600" dirty="0" smtClean="0">
                <a:solidFill>
                  <a:srgbClr val="0F5494"/>
                </a:solidFill>
              </a:rPr>
              <a:t>la </a:t>
            </a:r>
            <a:r>
              <a:rPr lang="en-GB" sz="1600" dirty="0" err="1" smtClean="0">
                <a:solidFill>
                  <a:srgbClr val="0F5494"/>
                </a:solidFill>
              </a:rPr>
              <a:t>cual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>
                <a:solidFill>
                  <a:srgbClr val="0F5494"/>
                </a:solidFill>
              </a:rPr>
              <a:t>reglas</a:t>
            </a:r>
            <a:r>
              <a:rPr lang="en-GB" sz="1600" dirty="0">
                <a:solidFill>
                  <a:srgbClr val="0F5494"/>
                </a:solidFill>
              </a:rPr>
              <a:t>, </a:t>
            </a:r>
            <a:r>
              <a:rPr lang="en-GB" sz="1600" dirty="0" err="1">
                <a:solidFill>
                  <a:srgbClr val="0F5494"/>
                </a:solidFill>
              </a:rPr>
              <a:t>leyes</a:t>
            </a:r>
            <a:r>
              <a:rPr lang="en-GB" sz="1600" dirty="0">
                <a:solidFill>
                  <a:srgbClr val="0F5494"/>
                </a:solidFill>
              </a:rPr>
              <a:t> o </a:t>
            </a:r>
            <a:r>
              <a:rPr lang="en-GB" sz="1600" dirty="0" err="1">
                <a:solidFill>
                  <a:srgbClr val="0F5494"/>
                </a:solidFill>
              </a:rPr>
              <a:t>las</a:t>
            </a:r>
            <a:r>
              <a:rPr lang="en-GB" sz="1600" dirty="0">
                <a:solidFill>
                  <a:srgbClr val="0F5494"/>
                </a:solidFill>
              </a:rPr>
              <a:t> </a:t>
            </a:r>
            <a:r>
              <a:rPr lang="en-GB" sz="1600" dirty="0" err="1">
                <a:solidFill>
                  <a:srgbClr val="0F5494"/>
                </a:solidFill>
              </a:rPr>
              <a:t>formas</a:t>
            </a:r>
            <a:r>
              <a:rPr lang="en-GB" sz="1600" dirty="0">
                <a:solidFill>
                  <a:srgbClr val="0F5494"/>
                </a:solidFill>
              </a:rPr>
              <a:t> </a:t>
            </a:r>
            <a:r>
              <a:rPr lang="en-GB" sz="1600" dirty="0" err="1">
                <a:solidFill>
                  <a:srgbClr val="0F5494"/>
                </a:solidFill>
              </a:rPr>
              <a:t>correctas</a:t>
            </a:r>
            <a:r>
              <a:rPr lang="en-GB" sz="1600" dirty="0">
                <a:solidFill>
                  <a:srgbClr val="0F5494"/>
                </a:solidFill>
              </a:rPr>
              <a:t> de </a:t>
            </a:r>
            <a:r>
              <a:rPr lang="en-GB" sz="1600" dirty="0" err="1" smtClean="0">
                <a:solidFill>
                  <a:srgbClr val="0F5494"/>
                </a:solidFill>
              </a:rPr>
              <a:t>actuar</a:t>
            </a:r>
            <a:r>
              <a:rPr lang="en-GB" sz="1600" dirty="0" smtClean="0">
                <a:solidFill>
                  <a:srgbClr val="0F5494"/>
                </a:solidFill>
              </a:rPr>
              <a:t> no se </a:t>
            </a:r>
            <a:r>
              <a:rPr lang="en-GB" sz="1600" dirty="0" err="1" smtClean="0">
                <a:solidFill>
                  <a:srgbClr val="0F5494"/>
                </a:solidFill>
              </a:rPr>
              <a:t>han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seguido</a:t>
            </a:r>
            <a:r>
              <a:rPr lang="en-GB" sz="1600" dirty="0" smtClean="0">
                <a:solidFill>
                  <a:srgbClr val="0F5494"/>
                </a:solidFill>
              </a:rPr>
              <a:t> de </a:t>
            </a:r>
            <a:r>
              <a:rPr lang="en-GB" sz="1600" dirty="0" err="1" smtClean="0">
                <a:solidFill>
                  <a:srgbClr val="0F5494"/>
                </a:solidFill>
              </a:rPr>
              <a:t>manera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intencional</a:t>
            </a:r>
            <a:r>
              <a:rPr lang="en-GB" sz="1600" dirty="0" smtClean="0">
                <a:solidFill>
                  <a:srgbClr val="0F5494"/>
                </a:solidFill>
              </a:rPr>
              <a:t> para </a:t>
            </a:r>
            <a:r>
              <a:rPr lang="en-GB" sz="1600" dirty="0" err="1" smtClean="0">
                <a:solidFill>
                  <a:srgbClr val="0F5494"/>
                </a:solidFill>
              </a:rPr>
              <a:t>obtener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una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ventaja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 err="1" smtClean="0">
                <a:solidFill>
                  <a:srgbClr val="0F5494"/>
                </a:solidFill>
              </a:rPr>
              <a:t>indebida</a:t>
            </a:r>
            <a:r>
              <a:rPr lang="en-GB" sz="1600" dirty="0" smtClean="0">
                <a:solidFill>
                  <a:srgbClr val="0F5494"/>
                </a:solidFill>
              </a:rPr>
              <a:t>.</a:t>
            </a: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70640" y="5085184"/>
            <a:ext cx="3061400" cy="3304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75856" y="5589240"/>
            <a:ext cx="4104455" cy="3304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8345" y="3314601"/>
            <a:ext cx="2880320" cy="3304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83568" y="3933056"/>
            <a:ext cx="7704856" cy="0"/>
          </a:xfrm>
          <a:prstGeom prst="line">
            <a:avLst/>
          </a:prstGeom>
          <a:noFill/>
          <a:ln w="76200" cap="sq" cmpd="sng" algn="ctr">
            <a:solidFill>
              <a:srgbClr val="FF0000"/>
            </a:solidFill>
            <a:prstDash val="sysDash"/>
            <a:beve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55576" y="3717032"/>
            <a:ext cx="143981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chemeClr val="bg1"/>
                </a:solidFill>
              </a:rPr>
              <a:t>Intención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691680" y="1556792"/>
            <a:ext cx="5760640" cy="4752528"/>
          </a:xfrm>
          <a:prstGeom prst="ellipse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16217" y="2735052"/>
            <a:ext cx="1800200" cy="165618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normalizeH="0" baseline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005" y="2391271"/>
            <a:ext cx="4118243" cy="168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Irregularidades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562" y="3553852"/>
            <a:ext cx="1207510" cy="7392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Fraude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8008" y="4293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bg1"/>
                </a:solidFill>
              </a:rPr>
              <a:t>Fraude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= </a:t>
            </a:r>
            <a:r>
              <a:rPr lang="en-GB" sz="2000" dirty="0" err="1" smtClean="0">
                <a:solidFill>
                  <a:schemeClr val="bg1"/>
                </a:solidFill>
              </a:rPr>
              <a:t>Siempre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será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también</a:t>
            </a:r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err="1">
                <a:solidFill>
                  <a:schemeClr val="bg1"/>
                </a:solidFill>
              </a:rPr>
              <a:t>u</a:t>
            </a:r>
            <a:r>
              <a:rPr lang="en-GB" sz="2000" dirty="0" err="1" smtClean="0">
                <a:solidFill>
                  <a:schemeClr val="bg1"/>
                </a:solidFill>
              </a:rPr>
              <a:t>na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irregularidad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49731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bg1"/>
                </a:solidFill>
              </a:rPr>
              <a:t>Irregularidad</a:t>
            </a:r>
            <a:r>
              <a:rPr lang="en-GB" sz="2000" dirty="0" smtClean="0">
                <a:solidFill>
                  <a:schemeClr val="bg1"/>
                </a:solidFill>
              </a:rPr>
              <a:t> = </a:t>
            </a:r>
            <a:r>
              <a:rPr lang="en-GB" sz="2000" dirty="0" err="1" smtClean="0">
                <a:solidFill>
                  <a:schemeClr val="bg1"/>
                </a:solidFill>
              </a:rPr>
              <a:t>Fraude</a:t>
            </a:r>
            <a:r>
              <a:rPr lang="en-GB" sz="2000" dirty="0" smtClean="0">
                <a:solidFill>
                  <a:schemeClr val="bg1"/>
                </a:solidFill>
              </a:rPr>
              <a:t> solo </a:t>
            </a:r>
            <a:r>
              <a:rPr lang="en-GB" sz="2000" dirty="0" err="1" smtClean="0">
                <a:solidFill>
                  <a:schemeClr val="bg1"/>
                </a:solidFill>
              </a:rPr>
              <a:t>si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es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intencional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/>
          <p:cNvSpPr/>
          <p:nvPr/>
        </p:nvSpPr>
        <p:spPr bwMode="auto">
          <a:xfrm>
            <a:off x="2051720" y="2780928"/>
            <a:ext cx="5760640" cy="2304256"/>
          </a:xfrm>
          <a:prstGeom prst="rtTriangl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3600000">
              <a:rot lat="5400000" lon="540000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rot="20169207">
            <a:off x="249337" y="4582985"/>
            <a:ext cx="2609940" cy="504825"/>
          </a:xfrm>
          <a:prstGeom prst="rect">
            <a:avLst/>
          </a:prstGeom>
          <a:noFill/>
          <a:ln w="571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0000"/>
              </a:buClr>
              <a:buFontTx/>
              <a:buNone/>
              <a:defRPr/>
            </a:pPr>
            <a:r>
              <a:rPr lang="en-GB" sz="1600" i="0" dirty="0" err="1" smtClean="0"/>
              <a:t>Controles</a:t>
            </a:r>
            <a:r>
              <a:rPr lang="en-GB" sz="1600" i="0" dirty="0" smtClean="0"/>
              <a:t> "</a:t>
            </a:r>
            <a:r>
              <a:rPr lang="en-GB" sz="1600" i="0" dirty="0" err="1" smtClean="0"/>
              <a:t>sencillos</a:t>
            </a:r>
            <a:r>
              <a:rPr lang="en-GB" sz="1600" i="0" dirty="0" smtClean="0"/>
              <a:t>"</a:t>
            </a:r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 smtClean="0"/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 rot="20169207">
            <a:off x="5682188" y="4350832"/>
            <a:ext cx="3006197" cy="504825"/>
          </a:xfrm>
          <a:prstGeom prst="rect">
            <a:avLst/>
          </a:prstGeom>
          <a:noFill/>
          <a:ln w="571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0000"/>
              </a:buClr>
              <a:buFontTx/>
              <a:buNone/>
              <a:defRPr/>
            </a:pPr>
            <a:r>
              <a:rPr lang="en-GB" sz="1600" i="0" dirty="0" err="1" smtClean="0"/>
              <a:t>Controles</a:t>
            </a:r>
            <a:r>
              <a:rPr lang="en-GB" sz="1600" i="0" dirty="0" smtClean="0"/>
              <a:t> "</a:t>
            </a:r>
            <a:r>
              <a:rPr lang="en-GB" sz="1600" i="0" dirty="0" err="1" smtClean="0"/>
              <a:t>complejos</a:t>
            </a:r>
            <a:r>
              <a:rPr lang="en-GB" sz="1600" i="0" dirty="0" smtClean="0"/>
              <a:t>"</a:t>
            </a:r>
            <a:endParaRPr lang="en-GB" sz="2000" i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rot="20201091">
            <a:off x="2668588" y="2597150"/>
            <a:ext cx="3217862" cy="503238"/>
          </a:xfrm>
          <a:prstGeom prst="rect">
            <a:avLst/>
          </a:prstGeom>
          <a:noFill/>
          <a:ln w="571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>
              <a:buClr>
                <a:srgbClr val="000000"/>
              </a:buClr>
              <a:buFontTx/>
              <a:buNone/>
              <a:defRPr/>
            </a:pPr>
            <a:r>
              <a:rPr lang="en-GB" sz="1600" i="0" dirty="0" smtClean="0"/>
              <a:t>FRAUDE</a:t>
            </a:r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 smtClean="0">
              <a:solidFill>
                <a:srgbClr val="FF0000"/>
              </a:solidFill>
            </a:endParaRPr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/>
          </a:p>
        </p:txBody>
      </p:sp>
      <p:cxnSp>
        <p:nvCxnSpPr>
          <p:cNvPr id="5126" name="Connecteur droit avec flèche 12"/>
          <p:cNvCxnSpPr>
            <a:cxnSpLocks noChangeShapeType="1"/>
          </p:cNvCxnSpPr>
          <p:nvPr/>
        </p:nvCxnSpPr>
        <p:spPr bwMode="auto">
          <a:xfrm flipV="1">
            <a:off x="4932363" y="1844675"/>
            <a:ext cx="1584325" cy="647700"/>
          </a:xfrm>
          <a:prstGeom prst="straightConnector1">
            <a:avLst/>
          </a:prstGeom>
          <a:noFill/>
          <a:ln w="38100">
            <a:solidFill>
              <a:srgbClr val="0F549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7" name="Connecteur droit avec flèche 14"/>
          <p:cNvCxnSpPr>
            <a:cxnSpLocks noChangeShapeType="1"/>
          </p:cNvCxnSpPr>
          <p:nvPr/>
        </p:nvCxnSpPr>
        <p:spPr bwMode="auto">
          <a:xfrm flipV="1">
            <a:off x="2124075" y="3068638"/>
            <a:ext cx="1520825" cy="647700"/>
          </a:xfrm>
          <a:prstGeom prst="straightConnector1">
            <a:avLst/>
          </a:prstGeom>
          <a:noFill/>
          <a:ln w="38100">
            <a:solidFill>
              <a:srgbClr val="0F5494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7180" y="5589588"/>
            <a:ext cx="3314700" cy="575716"/>
          </a:xfrm>
          <a:prstGeom prst="rect">
            <a:avLst/>
          </a:prstGeom>
          <a:noFill/>
          <a:ln w="19050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19050" algn="ctr">
              <a:buClr>
                <a:srgbClr val="000000"/>
              </a:buClr>
              <a:buFontTx/>
              <a:buNone/>
              <a:defRPr/>
            </a:pPr>
            <a:r>
              <a:rPr lang="en-GB" sz="1600" i="0" dirty="0" err="1" smtClean="0"/>
              <a:t>Pagos</a:t>
            </a:r>
            <a:r>
              <a:rPr lang="en-GB" sz="1600" i="0" dirty="0" smtClean="0"/>
              <a:t> </a:t>
            </a:r>
            <a:r>
              <a:rPr lang="en-GB" sz="1600" i="0" dirty="0" err="1" smtClean="0"/>
              <a:t>directos</a:t>
            </a:r>
            <a:r>
              <a:rPr lang="en-GB" sz="1600" i="0" dirty="0" smtClean="0"/>
              <a:t> </a:t>
            </a:r>
            <a:r>
              <a:rPr lang="en-GB" sz="1600" i="0" dirty="0" err="1" smtClean="0"/>
              <a:t>por</a:t>
            </a:r>
            <a:r>
              <a:rPr lang="en-GB" sz="1600" i="0" dirty="0" smtClean="0"/>
              <a:t> </a:t>
            </a:r>
            <a:r>
              <a:rPr lang="en-GB" sz="1600" i="0" dirty="0" err="1" smtClean="0"/>
              <a:t>superficie</a:t>
            </a:r>
            <a:r>
              <a:rPr lang="en-GB" sz="1600" i="0" dirty="0" smtClean="0"/>
              <a:t>: SIGC/SIGPAC</a:t>
            </a:r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 smtClean="0">
              <a:solidFill>
                <a:srgbClr val="FF0000"/>
              </a:solidFill>
            </a:endParaRPr>
          </a:p>
          <a:p>
            <a:pPr>
              <a:buClr>
                <a:srgbClr val="000000"/>
              </a:buClr>
              <a:buFontTx/>
              <a:buNone/>
              <a:defRPr/>
            </a:pPr>
            <a:endParaRPr lang="en-GB" sz="2000" i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854700" y="5588000"/>
            <a:ext cx="2809875" cy="577304"/>
          </a:xfrm>
          <a:prstGeom prst="rect">
            <a:avLst/>
          </a:prstGeom>
          <a:noFill/>
          <a:ln w="19050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defPPr>
              <a:defRPr lang="en-GB"/>
            </a:defPPr>
            <a:lvl1pPr marL="0" indent="19050" algn="ctr" eaLnBrk="0" hangingPunct="0">
              <a:spcBef>
                <a:spcPct val="20000"/>
              </a:spcBef>
              <a:buClr>
                <a:schemeClr val="tx1"/>
              </a:buClr>
              <a:buFontTx/>
              <a:buNone/>
              <a:defRPr sz="1600" i="0">
                <a:solidFill>
                  <a:srgbClr val="0F549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>
                <a:solidFill>
                  <a:srgbClr val="0F5494"/>
                </a:solidFill>
                <a:latin typeface="+mn-lt"/>
                <a:ea typeface="ＭＳ Ｐゴシック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  <a:ea typeface="ＭＳ Ｐゴシック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0000"/>
              </a:buClr>
            </a:pPr>
            <a:r>
              <a:rPr lang="en-GB" dirty="0"/>
              <a:t>FEADER/IPA: </a:t>
            </a:r>
            <a:r>
              <a:rPr lang="en-GB" dirty="0" err="1"/>
              <a:t>Proyectos</a:t>
            </a:r>
            <a:r>
              <a:rPr lang="en-GB" dirty="0"/>
              <a:t> de </a:t>
            </a:r>
            <a:r>
              <a:rPr lang="en-GB" dirty="0" err="1"/>
              <a:t>inversión</a:t>
            </a:r>
            <a:endParaRPr lang="en-GB" dirty="0"/>
          </a:p>
          <a:p>
            <a:pPr>
              <a:buClr>
                <a:srgbClr val="000000"/>
              </a:buClr>
            </a:pPr>
            <a:endParaRPr lang="en-GB" dirty="0"/>
          </a:p>
          <a:p>
            <a:pPr>
              <a:buClr>
                <a:srgbClr val="000000"/>
              </a:buClr>
            </a:pPr>
            <a:endParaRPr lang="en-GB" dirty="0"/>
          </a:p>
        </p:txBody>
      </p:sp>
      <p:sp>
        <p:nvSpPr>
          <p:cNvPr id="5130" name="Isosceles Triangle 14"/>
          <p:cNvSpPr>
            <a:spLocks noChangeArrowheads="1"/>
          </p:cNvSpPr>
          <p:nvPr/>
        </p:nvSpPr>
        <p:spPr bwMode="auto">
          <a:xfrm>
            <a:off x="1692275" y="1844675"/>
            <a:ext cx="5508625" cy="230505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 w="28575">
            <a:solidFill>
              <a:srgbClr val="0F5494"/>
            </a:solidFill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1125538"/>
            <a:ext cx="4460428" cy="9366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2600" u="sng" dirty="0" err="1" smtClean="0">
                <a:ea typeface="ＭＳ Ｐゴシック" charset="0"/>
              </a:rPr>
              <a:t>Probabilidad</a:t>
            </a:r>
            <a:r>
              <a:rPr lang="en-GB" sz="2600" u="sng" dirty="0" smtClean="0">
                <a:ea typeface="ＭＳ Ｐゴシック" charset="0"/>
              </a:rPr>
              <a:t> de </a:t>
            </a:r>
            <a:r>
              <a:rPr lang="en-GB" sz="2600" u="sng" dirty="0" err="1" smtClean="0">
                <a:ea typeface="ＭＳ Ｐゴシック" charset="0"/>
              </a:rPr>
              <a:t>fraude</a:t>
            </a:r>
            <a:endParaRPr lang="en-GB" sz="2600" u="sng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65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6696992" cy="791567"/>
          </a:xfrm>
        </p:spPr>
        <p:txBody>
          <a:bodyPr/>
          <a:lstStyle/>
          <a:p>
            <a:pPr algn="ctr">
              <a:defRPr/>
            </a:pPr>
            <a:r>
              <a:rPr lang="en-GB" sz="2600" u="sng" dirty="0" err="1" smtClean="0">
                <a:solidFill>
                  <a:srgbClr val="FF0000"/>
                </a:solidFill>
                <a:ea typeface="ＭＳ Ｐゴシック" charset="0"/>
              </a:rPr>
              <a:t>Desarrollo</a:t>
            </a:r>
            <a:r>
              <a:rPr lang="en-GB" sz="2600" u="sng" dirty="0" smtClean="0">
                <a:solidFill>
                  <a:srgbClr val="FF0000"/>
                </a:solidFill>
                <a:ea typeface="ＭＳ Ｐゴシック" charset="0"/>
              </a:rPr>
              <a:t> Rural</a:t>
            </a:r>
            <a:endParaRPr lang="en-GB" sz="2600" u="sng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43339" y="3356992"/>
            <a:ext cx="8280920" cy="2232769"/>
          </a:xfrm>
        </p:spPr>
        <p:txBody>
          <a:bodyPr/>
          <a:lstStyle/>
          <a:p>
            <a:pPr marL="457200" indent="-457200" eaLnBrk="1" hangingPunct="1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fr-FR" sz="2800" b="1" kern="1200" dirty="0" smtClean="0">
                <a:latin typeface="+mj-lt"/>
                <a:ea typeface="ＭＳ Ｐゴシック" charset="0"/>
              </a:rPr>
              <a:t>Fraude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ordinario</a:t>
            </a:r>
            <a:endParaRPr lang="fr-FR" sz="2800" b="1" kern="1200" dirty="0">
              <a:latin typeface="+mj-lt"/>
              <a:ea typeface="ＭＳ Ｐゴシック" charset="0"/>
            </a:endParaRPr>
          </a:p>
          <a:p>
            <a:pPr marL="457200" indent="-457200" eaLnBrk="1" hangingPunct="1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fr-FR" sz="2800" b="1" kern="1200" dirty="0" err="1" smtClean="0">
                <a:latin typeface="+mj-lt"/>
                <a:ea typeface="ＭＳ Ｐゴシック" charset="0"/>
              </a:rPr>
              <a:t>Manipulacion</a:t>
            </a:r>
            <a:r>
              <a:rPr lang="fr-FR" sz="2800" b="1" kern="1200" dirty="0" smtClean="0">
                <a:latin typeface="+mj-lt"/>
                <a:ea typeface="ＭＳ Ｐゴシック" charset="0"/>
              </a:rPr>
              <a:t> de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licitación</a:t>
            </a:r>
            <a:r>
              <a:rPr lang="fr-FR" sz="2800" b="1" kern="1200" dirty="0" smtClean="0">
                <a:latin typeface="+mj-lt"/>
                <a:ea typeface="ＭＳ Ｐゴシック" charset="0"/>
              </a:rPr>
              <a:t>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privada</a:t>
            </a:r>
            <a:endParaRPr lang="fr-FR" sz="2800" b="1" kern="1200" dirty="0">
              <a:latin typeface="+mj-lt"/>
              <a:ea typeface="ＭＳ Ｐゴシック" charset="0"/>
            </a:endParaRPr>
          </a:p>
          <a:p>
            <a:pPr marL="457200" indent="-457200" eaLnBrk="1" hangingPunct="1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fr-FR" sz="2800" b="1" kern="1200" dirty="0" err="1" smtClean="0">
                <a:latin typeface="+mj-lt"/>
                <a:ea typeface="ＭＳ Ｐゴシック" charset="0"/>
              </a:rPr>
              <a:t>Creación</a:t>
            </a:r>
            <a:r>
              <a:rPr lang="fr-FR" sz="2800" b="1" kern="1200" dirty="0" smtClean="0">
                <a:latin typeface="+mj-lt"/>
                <a:ea typeface="ＭＳ Ｐゴシック" charset="0"/>
              </a:rPr>
              <a:t>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artificial</a:t>
            </a:r>
            <a:r>
              <a:rPr lang="fr-FR" sz="2800" b="1" kern="1200" dirty="0" smtClean="0">
                <a:latin typeface="+mj-lt"/>
                <a:ea typeface="ＭＳ Ｐゴシック" charset="0"/>
              </a:rPr>
              <a:t> de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condiciones</a:t>
            </a:r>
            <a:r>
              <a:rPr lang="fr-FR" sz="2800" b="1" kern="1200" dirty="0" smtClean="0">
                <a:latin typeface="+mj-lt"/>
                <a:ea typeface="ＭＳ Ｐゴシック" charset="0"/>
              </a:rPr>
              <a:t> de </a:t>
            </a:r>
            <a:r>
              <a:rPr lang="fr-FR" sz="2800" b="1" kern="1200" dirty="0" err="1" smtClean="0">
                <a:latin typeface="+mj-lt"/>
                <a:ea typeface="ＭＳ Ｐゴシック" charset="0"/>
              </a:rPr>
              <a:t>ayuda</a:t>
            </a:r>
            <a:endParaRPr lang="fr-FR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3608" y="2276351"/>
            <a:ext cx="669699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600" u="sng" dirty="0" err="1" smtClean="0">
                <a:solidFill>
                  <a:srgbClr val="FF0000"/>
                </a:solidFill>
                <a:ea typeface="ＭＳ Ｐゴシック" charset="0"/>
              </a:rPr>
              <a:t>Proyectos</a:t>
            </a:r>
            <a:r>
              <a:rPr lang="en-GB" sz="2600" u="sng" dirty="0" smtClean="0">
                <a:solidFill>
                  <a:srgbClr val="FF0000"/>
                </a:solidFill>
                <a:ea typeface="ＭＳ Ｐゴシック" charset="0"/>
              </a:rPr>
              <a:t> de </a:t>
            </a:r>
            <a:r>
              <a:rPr lang="en-GB" sz="2600" u="sng" dirty="0" err="1" smtClean="0">
                <a:solidFill>
                  <a:srgbClr val="FF0000"/>
                </a:solidFill>
                <a:ea typeface="ＭＳ Ｐゴシック" charset="0"/>
              </a:rPr>
              <a:t>inversión</a:t>
            </a:r>
            <a:endParaRPr lang="en-GB" sz="2600" u="sng" dirty="0">
              <a:solidFill>
                <a:srgbClr val="FF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6862142" cy="431800"/>
          </a:xfrm>
        </p:spPr>
        <p:txBody>
          <a:bodyPr/>
          <a:lstStyle/>
          <a:p>
            <a:pPr eaLnBrk="1" hangingPunct="1">
              <a:buClr>
                <a:srgbClr val="0F5494"/>
              </a:buClr>
              <a:defRPr/>
            </a:pPr>
            <a:r>
              <a:rPr lang="fr-FR" sz="2000" b="1" i="0" dirty="0" smtClean="0">
                <a:ea typeface="+mn-ea"/>
                <a:cs typeface="+mn-cs"/>
              </a:rPr>
              <a:t>Fraude </a:t>
            </a:r>
            <a:r>
              <a:rPr lang="fr-FR" sz="2000" b="1" i="0" dirty="0" err="1" smtClean="0">
                <a:ea typeface="+mn-ea"/>
                <a:cs typeface="+mn-cs"/>
              </a:rPr>
              <a:t>ordinario</a:t>
            </a:r>
            <a:r>
              <a:rPr lang="fr-FR" sz="2000" b="1" i="0" dirty="0" smtClean="0">
                <a:ea typeface="+mn-ea"/>
                <a:cs typeface="+mn-cs"/>
              </a:rPr>
              <a:t> – </a:t>
            </a:r>
            <a:r>
              <a:rPr lang="fr-FR" sz="2000" b="1" i="0" dirty="0" err="1" smtClean="0">
                <a:ea typeface="+mn-ea"/>
                <a:cs typeface="+mn-cs"/>
              </a:rPr>
              <a:t>Uso</a:t>
            </a:r>
            <a:r>
              <a:rPr lang="fr-FR" sz="2000" b="1" i="0" dirty="0" smtClean="0">
                <a:ea typeface="+mn-ea"/>
                <a:cs typeface="+mn-cs"/>
              </a:rPr>
              <a:t> </a:t>
            </a:r>
            <a:r>
              <a:rPr lang="fr-FR" sz="2000" b="1" i="0" dirty="0" err="1" smtClean="0">
                <a:ea typeface="+mn-ea"/>
                <a:cs typeface="+mn-cs"/>
              </a:rPr>
              <a:t>indebido</a:t>
            </a:r>
            <a:r>
              <a:rPr lang="fr-FR" sz="2000" b="1" i="0" dirty="0" smtClean="0">
                <a:ea typeface="+mn-ea"/>
                <a:cs typeface="+mn-cs"/>
              </a:rPr>
              <a:t> de </a:t>
            </a:r>
            <a:r>
              <a:rPr lang="fr-FR" sz="2000" b="1" i="0" dirty="0" err="1" smtClean="0">
                <a:ea typeface="+mn-ea"/>
                <a:cs typeface="+mn-cs"/>
              </a:rPr>
              <a:t>ayuda</a:t>
            </a:r>
            <a:endParaRPr lang="fr-FR" sz="2000" b="1" i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fr-FR" sz="2000" i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fr-FR" dirty="0" smtClean="0"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lum bright="17000" contras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20" y="2129681"/>
            <a:ext cx="2854325" cy="180340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lum brigh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920" y="4217243"/>
            <a:ext cx="3097212" cy="165735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270" y="4144937"/>
            <a:ext cx="2873375" cy="187325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1259632" y="2132856"/>
            <a:ext cx="3095625" cy="1800225"/>
            <a:chOff x="794" y="1663"/>
            <a:chExt cx="1950" cy="1134"/>
          </a:xfrm>
        </p:grpSpPr>
        <p:sp>
          <p:nvSpPr>
            <p:cNvPr id="9" name="AutoShape 9"/>
            <p:cNvSpPr>
              <a:spLocks noChangeAspect="1" noChangeArrowheads="1" noTextEdit="1"/>
            </p:cNvSpPr>
            <p:nvPr/>
          </p:nvSpPr>
          <p:spPr bwMode="auto">
            <a:xfrm>
              <a:off x="794" y="1663"/>
              <a:ext cx="1950" cy="1134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663"/>
              <a:ext cx="1952" cy="1136"/>
            </a:xfrm>
            <a:prstGeom prst="rect">
              <a:avLst/>
            </a:prstGeom>
            <a:noFill/>
            <a:ln w="28575">
              <a:solidFill>
                <a:srgbClr val="0F54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4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013" y="2516188"/>
            <a:ext cx="5484812" cy="4081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238250" y="1509486"/>
            <a:ext cx="6718126" cy="431800"/>
          </a:xfrm>
        </p:spPr>
        <p:txBody>
          <a:bodyPr/>
          <a:lstStyle/>
          <a:p>
            <a:pPr eaLnBrk="1" hangingPunct="1">
              <a:buClr>
                <a:srgbClr val="0F5494"/>
              </a:buClr>
              <a:defRPr/>
            </a:pPr>
            <a:r>
              <a:rPr lang="fr-FR" sz="2000" b="1" i="0" dirty="0" smtClean="0">
                <a:ea typeface="+mn-ea"/>
                <a:cs typeface="+mn-cs"/>
              </a:rPr>
              <a:t>Fraude </a:t>
            </a:r>
            <a:r>
              <a:rPr lang="fr-FR" sz="2000" b="1" i="0" dirty="0" err="1" smtClean="0">
                <a:ea typeface="+mn-ea"/>
                <a:cs typeface="+mn-cs"/>
              </a:rPr>
              <a:t>ordinario</a:t>
            </a:r>
            <a:r>
              <a:rPr lang="fr-FR" sz="2000" b="1" i="0" dirty="0" smtClean="0">
                <a:ea typeface="+mn-ea"/>
                <a:cs typeface="+mn-cs"/>
              </a:rPr>
              <a:t> – </a:t>
            </a:r>
            <a:r>
              <a:rPr lang="fr-FR" sz="2000" b="1" i="0" dirty="0" err="1" smtClean="0">
                <a:ea typeface="+mn-ea"/>
                <a:cs typeface="+mn-cs"/>
              </a:rPr>
              <a:t>Ingeniería</a:t>
            </a:r>
            <a:r>
              <a:rPr lang="fr-FR" sz="2000" b="1" i="0" dirty="0" smtClean="0">
                <a:ea typeface="+mn-ea"/>
                <a:cs typeface="+mn-cs"/>
              </a:rPr>
              <a:t> </a:t>
            </a:r>
            <a:r>
              <a:rPr lang="fr-FR" sz="2000" b="1" i="0" dirty="0" err="1" smtClean="0">
                <a:ea typeface="+mn-ea"/>
                <a:cs typeface="+mn-cs"/>
              </a:rPr>
              <a:t>financiera</a:t>
            </a:r>
            <a:endParaRPr lang="fr-FR" sz="2000" b="1" i="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fr-FR" sz="2000" i="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fr-FR" dirty="0" smtClean="0">
              <a:ea typeface="+mn-ea"/>
              <a:cs typeface="+mn-cs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6300788" y="2100263"/>
            <a:ext cx="2447925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F549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400" dirty="0" err="1" smtClean="0">
                <a:solidFill>
                  <a:srgbClr val="0F5494"/>
                </a:solidFill>
              </a:rPr>
              <a:t>Cofinanciado</a:t>
            </a:r>
            <a:r>
              <a:rPr lang="en-GB" sz="1400" dirty="0" smtClean="0">
                <a:solidFill>
                  <a:srgbClr val="0F5494"/>
                </a:solidFill>
              </a:rPr>
              <a:t> FEADER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6390" name="Down Arrow 9"/>
          <p:cNvSpPr>
            <a:spLocks noChangeArrowheads="1"/>
          </p:cNvSpPr>
          <p:nvPr/>
        </p:nvSpPr>
        <p:spPr bwMode="auto">
          <a:xfrm rot="3188185">
            <a:off x="6875463" y="2420938"/>
            <a:ext cx="360362" cy="1439862"/>
          </a:xfrm>
          <a:prstGeom prst="downArrow">
            <a:avLst>
              <a:gd name="adj1" fmla="val 50000"/>
              <a:gd name="adj2" fmla="val 49945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39750" y="5772150"/>
            <a:ext cx="2447925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F549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400" dirty="0" err="1" smtClean="0">
                <a:solidFill>
                  <a:srgbClr val="0F5494"/>
                </a:solidFill>
              </a:rPr>
              <a:t>Financiación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dirty="0" err="1" smtClean="0">
                <a:solidFill>
                  <a:srgbClr val="0F5494"/>
                </a:solidFill>
              </a:rPr>
              <a:t>privada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6392" name="Down Arrow 11"/>
          <p:cNvSpPr>
            <a:spLocks noChangeArrowheads="1"/>
          </p:cNvSpPr>
          <p:nvPr/>
        </p:nvSpPr>
        <p:spPr bwMode="auto">
          <a:xfrm rot="-7580970">
            <a:off x="1693862" y="4337051"/>
            <a:ext cx="360363" cy="1439862"/>
          </a:xfrm>
          <a:prstGeom prst="downArrow">
            <a:avLst>
              <a:gd name="adj1" fmla="val 50000"/>
              <a:gd name="adj2" fmla="val 49945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4932363" y="4849813"/>
            <a:ext cx="19431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F549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F5494"/>
                </a:solidFill>
              </a:rPr>
              <a:t>225.000 €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2484438" y="4849813"/>
            <a:ext cx="19431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F549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F5494"/>
                </a:solidFill>
              </a:rPr>
              <a:t>145.000 €</a:t>
            </a:r>
          </a:p>
        </p:txBody>
      </p:sp>
    </p:spTree>
    <p:extLst>
      <p:ext uri="{BB962C8B-B14F-4D97-AF65-F5344CB8AC3E}">
        <p14:creationId xmlns:p14="http://schemas.microsoft.com/office/powerpoint/2010/main" val="2701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131913"/>
            <a:ext cx="7497762" cy="3889375"/>
          </a:xfrm>
        </p:spPr>
        <p:txBody>
          <a:bodyPr/>
          <a:lstStyle/>
          <a:p>
            <a:pPr marL="0" indent="0">
              <a:defRPr/>
            </a:pPr>
            <a:endParaRPr lang="en-US" i="0" dirty="0" smtClean="0"/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s-ES_tradnl" sz="2000" dirty="0" smtClean="0"/>
              <a:t>Proyectos de inversión deben de seguir la "</a:t>
            </a:r>
            <a:r>
              <a:rPr lang="es-ES_tradnl" sz="2000" b="1" dirty="0" smtClean="0"/>
              <a:t>regla-de-tres-ofertas</a:t>
            </a:r>
            <a:r>
              <a:rPr lang="es-ES_tradnl" sz="2000" dirty="0" smtClean="0"/>
              <a:t>"</a:t>
            </a:r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s-ES_tradnl" altLang="en-US" sz="2000" dirty="0" smtClean="0"/>
              <a:t>“Tres </a:t>
            </a:r>
            <a:r>
              <a:rPr lang="es-ES_tradnl" altLang="en-US" sz="2000" b="1" dirty="0" smtClean="0"/>
              <a:t>ofertas auténticas </a:t>
            </a:r>
            <a:r>
              <a:rPr lang="es-ES_tradnl" altLang="en-US" sz="2000" dirty="0" smtClean="0"/>
              <a:t>e </a:t>
            </a:r>
            <a:r>
              <a:rPr lang="es-ES_tradnl" altLang="en-US" sz="2000" b="1" dirty="0" smtClean="0"/>
              <a:t>independientes</a:t>
            </a:r>
            <a:r>
              <a:rPr lang="es-ES_tradnl" altLang="en-US" sz="2000" dirty="0" smtClean="0"/>
              <a:t> de </a:t>
            </a:r>
            <a:r>
              <a:rPr lang="es-ES_tradnl" altLang="en-US" sz="2000" b="1" dirty="0" smtClean="0"/>
              <a:t>proveedores calificados </a:t>
            </a:r>
            <a:r>
              <a:rPr lang="es-ES_tradnl" altLang="en-US" sz="2000" dirty="0" smtClean="0"/>
              <a:t>para asegurar la </a:t>
            </a:r>
            <a:r>
              <a:rPr lang="es-ES_tradnl" altLang="en-US" sz="2000" b="1" dirty="0" smtClean="0"/>
              <a:t>concurrencia</a:t>
            </a:r>
            <a:r>
              <a:rPr lang="es-ES_tradnl" altLang="en-US" sz="2000" dirty="0" smtClean="0"/>
              <a:t> y el </a:t>
            </a:r>
            <a:r>
              <a:rPr lang="es-ES_tradnl" altLang="en-US" sz="2000" b="1" dirty="0" smtClean="0"/>
              <a:t>mejor coste/beneficio </a:t>
            </a:r>
            <a:r>
              <a:rPr lang="es-ES_tradnl" altLang="en-US" sz="2000" dirty="0" smtClean="0"/>
              <a:t>posible para el proyecto”</a:t>
            </a:r>
          </a:p>
          <a:p>
            <a:pPr marL="1246188" lvl="4" indent="-8001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s-ES_tradnl" b="1" dirty="0" smtClean="0">
                <a:solidFill>
                  <a:srgbClr val="0F5494"/>
                </a:solidFill>
                <a:latin typeface="Verdana" pitchFamily="34" charset="0"/>
              </a:rPr>
              <a:t>¡CONSULTORES!</a:t>
            </a:r>
          </a:p>
        </p:txBody>
      </p:sp>
      <p:sp>
        <p:nvSpPr>
          <p:cNvPr id="4" name="Flèche droite rayée 3"/>
          <p:cNvSpPr>
            <a:spLocks/>
          </p:cNvSpPr>
          <p:nvPr/>
        </p:nvSpPr>
        <p:spPr bwMode="auto">
          <a:xfrm>
            <a:off x="3132138" y="3211413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1711056"/>
            <a:ext cx="5472608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u="sng" dirty="0" err="1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Licitación</a:t>
            </a:r>
            <a:r>
              <a:rPr lang="en-US" sz="2600" u="sng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 </a:t>
            </a:r>
            <a:r>
              <a:rPr lang="en-US" sz="2600" u="sng" dirty="0" err="1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privada</a:t>
            </a:r>
            <a:endParaRPr lang="en-US" sz="2600" u="sng" dirty="0" smtClean="0">
              <a:solidFill>
                <a:srgbClr val="0F5494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267744" y="2060848"/>
            <a:ext cx="0" cy="3744416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051720" y="5661248"/>
            <a:ext cx="5832648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204120" y="5093568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204120" y="4509120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195736" y="3933056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93224" y="5795000"/>
            <a:ext cx="396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2009     2010     2011     2012     2013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493967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1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4365104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2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3789040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3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6138" y="1619298"/>
            <a:ext cx="2189284" cy="307777"/>
          </a:xfrm>
          <a:prstGeom prst="rect">
            <a:avLst/>
          </a:prstGeom>
          <a:noFill/>
          <a:ln w="12700"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% </a:t>
            </a:r>
            <a:r>
              <a:rPr lang="en-GB" sz="1400" dirty="0" err="1" smtClean="0">
                <a:solidFill>
                  <a:srgbClr val="0F5494"/>
                </a:solidFill>
              </a:rPr>
              <a:t>presupuesto</a:t>
            </a:r>
            <a:r>
              <a:rPr lang="en-GB" sz="1400" dirty="0" smtClean="0">
                <a:solidFill>
                  <a:srgbClr val="0F5494"/>
                </a:solidFill>
              </a:rPr>
              <a:t> PAC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843808" y="54452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630143" y="54812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427984" y="54452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92080" y="54452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084168" y="54452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2195736" y="3356992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835696" y="3212976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4</a:t>
            </a:r>
            <a:endParaRPr lang="en-GB" sz="1400" dirty="0">
              <a:solidFill>
                <a:srgbClr val="0F549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195736" y="2780928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835696" y="2636912"/>
            <a:ext cx="31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5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3230" y="1619298"/>
            <a:ext cx="1374094" cy="523220"/>
          </a:xfrm>
          <a:prstGeom prst="rect">
            <a:avLst/>
          </a:prstGeom>
          <a:noFill/>
          <a:ln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l"/>
            </a:pPr>
            <a:r>
              <a:rPr lang="en-GB" sz="1400" dirty="0" err="1" smtClean="0">
                <a:solidFill>
                  <a:schemeClr val="tx1"/>
                </a:solidFill>
              </a:rPr>
              <a:t>1er</a:t>
            </a:r>
            <a:r>
              <a:rPr lang="en-GB" sz="1400" dirty="0" smtClean="0">
                <a:solidFill>
                  <a:schemeClr val="tx1"/>
                </a:solidFill>
              </a:rPr>
              <a:t> Pilar</a:t>
            </a:r>
          </a:p>
          <a:p>
            <a:pPr marL="285750" indent="-285750">
              <a:buFont typeface="Wingdings" charset="0"/>
              <a:buChar char="l"/>
            </a:pPr>
            <a:r>
              <a:rPr lang="en-GB" sz="1400" dirty="0" err="1" smtClean="0">
                <a:solidFill>
                  <a:srgbClr val="FF0000"/>
                </a:solidFill>
              </a:rPr>
              <a:t>2do</a:t>
            </a:r>
            <a:r>
              <a:rPr lang="en-GB" sz="1400" dirty="0" smtClean="0">
                <a:solidFill>
                  <a:srgbClr val="FF0000"/>
                </a:solidFill>
              </a:rPr>
              <a:t> Pilar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987824" y="5503422"/>
            <a:ext cx="576064" cy="1381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3779912" y="5481228"/>
            <a:ext cx="576064" cy="443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644008" y="5459034"/>
            <a:ext cx="576064" cy="221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36096" y="5459034"/>
            <a:ext cx="576064" cy="838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 rot="19844616">
            <a:off x="2830644" y="3185697"/>
            <a:ext cx="4166525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F5494"/>
                </a:solidFill>
              </a:rPr>
              <a:t>¿</a:t>
            </a:r>
            <a:r>
              <a:rPr lang="en-GB" sz="3200" dirty="0" err="1" smtClean="0">
                <a:solidFill>
                  <a:srgbClr val="0F5494"/>
                </a:solidFill>
              </a:rPr>
              <a:t>Merece</a:t>
            </a:r>
            <a:r>
              <a:rPr lang="en-GB" sz="3200" dirty="0" smtClean="0">
                <a:solidFill>
                  <a:srgbClr val="0F5494"/>
                </a:solidFill>
              </a:rPr>
              <a:t> la </a:t>
            </a:r>
            <a:r>
              <a:rPr lang="en-GB" sz="3200" dirty="0" err="1" smtClean="0">
                <a:solidFill>
                  <a:srgbClr val="0F5494"/>
                </a:solidFill>
              </a:rPr>
              <a:t>pena</a:t>
            </a:r>
            <a:r>
              <a:rPr lang="en-GB" sz="3200" dirty="0" smtClean="0">
                <a:solidFill>
                  <a:srgbClr val="0F5494"/>
                </a:solidFill>
              </a:rPr>
              <a:t>?</a:t>
            </a:r>
            <a:endParaRPr lang="en-GB" sz="3200" dirty="0">
              <a:solidFill>
                <a:srgbClr val="0F549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6151" y="5503422"/>
            <a:ext cx="1135247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Ø 0,25 %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99438" y="3619265"/>
            <a:ext cx="2346466" cy="523220"/>
          </a:xfrm>
          <a:prstGeom prst="rect">
            <a:avLst/>
          </a:prstGeom>
          <a:noFill/>
          <a:ln w="12700"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IRREGULARIDADES</a:t>
            </a:r>
            <a:r>
              <a:rPr lang="en-GB" sz="1400" dirty="0" smtClean="0">
                <a:solidFill>
                  <a:srgbClr val="0F5494"/>
                </a:solidFill>
              </a:rPr>
              <a:t> –</a:t>
            </a:r>
          </a:p>
          <a:p>
            <a:pPr algn="ctr"/>
            <a:r>
              <a:rPr lang="en-GB" sz="1400" dirty="0" err="1" smtClean="0">
                <a:solidFill>
                  <a:srgbClr val="0F5494"/>
                </a:solidFill>
              </a:rPr>
              <a:t>Impacto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dirty="0" err="1" smtClean="0">
                <a:solidFill>
                  <a:srgbClr val="0F5494"/>
                </a:solidFill>
              </a:rPr>
              <a:t>financiero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843808" y="53372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630143" y="53732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27984" y="53372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92080" y="53372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084168" y="53372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987824" y="5395410"/>
            <a:ext cx="576064" cy="1381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779912" y="5373216"/>
            <a:ext cx="576064" cy="443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644008" y="5351022"/>
            <a:ext cx="576064" cy="2219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436096" y="5351022"/>
            <a:ext cx="576064" cy="83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588224" y="5157192"/>
            <a:ext cx="113524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Ø 0,59 %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83894" y="4077072"/>
            <a:ext cx="2343911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~ 170.000.000 €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49302"/>
            <a:ext cx="7497762" cy="266387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b="1" i="0" baseline="30000" dirty="0" smtClean="0"/>
          </a:p>
          <a:p>
            <a:pPr marL="0" indent="0">
              <a:defRPr/>
            </a:pPr>
            <a:endParaRPr lang="en-US" i="0" dirty="0" smtClean="0"/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n-US" sz="2000" dirty="0" err="1" smtClean="0"/>
              <a:t>Venta</a:t>
            </a:r>
            <a:r>
              <a:rPr lang="en-US" sz="2000" dirty="0" smtClean="0"/>
              <a:t> de </a:t>
            </a:r>
            <a:r>
              <a:rPr lang="en-US" sz="2000" dirty="0" err="1" smtClean="0"/>
              <a:t>equipamiento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segunda</a:t>
            </a:r>
            <a:r>
              <a:rPr lang="en-US" sz="2000" dirty="0" smtClean="0"/>
              <a:t> </a:t>
            </a:r>
            <a:r>
              <a:rPr lang="en-US" sz="2000" dirty="0" err="1" smtClean="0"/>
              <a:t>mano</a:t>
            </a:r>
            <a:endParaRPr lang="en-US" sz="2000" dirty="0" smtClean="0"/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n-US" altLang="en-US" sz="2000" dirty="0" err="1" smtClean="0"/>
              <a:t>Ofertas</a:t>
            </a:r>
            <a:r>
              <a:rPr lang="en-US" altLang="en-US" sz="2000" dirty="0" smtClean="0"/>
              <a:t> de favor</a:t>
            </a:r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n-US" altLang="en-US" sz="2000" dirty="0" err="1" smtClean="0"/>
              <a:t>Ofertas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falsificadas</a:t>
            </a:r>
            <a:r>
              <a:rPr lang="en-US" altLang="en-US" sz="2000" dirty="0" smtClean="0"/>
              <a:t> (e </a:t>
            </a:r>
            <a:r>
              <a:rPr lang="en-US" altLang="en-US" sz="2000" dirty="0" err="1" smtClean="0"/>
              <a:t>infladas</a:t>
            </a:r>
            <a:r>
              <a:rPr lang="en-US" altLang="en-US" sz="2000" dirty="0" smtClean="0"/>
              <a:t>)</a:t>
            </a:r>
          </a:p>
          <a:p>
            <a:pPr marL="1265238" lvl="2" indent="-819150">
              <a:buClr>
                <a:srgbClr val="0F5494"/>
              </a:buClr>
              <a:buFontTx/>
              <a:buChar char="•"/>
              <a:defRPr/>
            </a:pPr>
            <a:r>
              <a:rPr lang="en-US" altLang="en-US" sz="2000" dirty="0" err="1" smtClean="0"/>
              <a:t>Otras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manipulaciones</a:t>
            </a:r>
            <a:endParaRPr lang="en-US" altLang="en-US" sz="2000" dirty="0" smtClean="0"/>
          </a:p>
        </p:txBody>
      </p:sp>
      <p:sp>
        <p:nvSpPr>
          <p:cNvPr id="4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1352381"/>
            <a:ext cx="741682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s-ES_tradnl" sz="2400" u="sng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Esquemas de fraude en aplicación de la regla-de-tres-ofertas</a:t>
            </a:r>
            <a:endParaRPr lang="en-US" sz="2400" u="sng" dirty="0">
              <a:solidFill>
                <a:srgbClr val="0F5494"/>
              </a:solidFill>
              <a:latin typeface="Verdan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4" y="844951"/>
            <a:ext cx="9180004" cy="6355080"/>
          </a:xfrm>
          <a:prstGeom prst="rect">
            <a:avLst/>
          </a:prstGeom>
        </p:spPr>
      </p:pic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20216" y="908719"/>
            <a:ext cx="5436604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smtClean="0">
                <a:solidFill>
                  <a:srgbClr val="0F5494"/>
                </a:solidFill>
              </a:rPr>
              <a:t>M322 – </a:t>
            </a:r>
            <a:r>
              <a:rPr lang="es-ES" sz="1300" dirty="0">
                <a:solidFill>
                  <a:srgbClr val="0F5494"/>
                </a:solidFill>
              </a:rPr>
              <a:t>Renovación y desarrollo de las poblaciones rurales</a:t>
            </a:r>
            <a:endParaRPr lang="en-GB" sz="1300" dirty="0">
              <a:solidFill>
                <a:srgbClr val="0F549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7" y="1726949"/>
            <a:ext cx="7974886" cy="5302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28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3"/>
          <p:cNvSpPr>
            <a:spLocks noChangeArrowheads="1"/>
          </p:cNvSpPr>
          <p:nvPr/>
        </p:nvSpPr>
        <p:spPr bwMode="auto">
          <a:xfrm rot="2564937">
            <a:off x="819290" y="2348880"/>
            <a:ext cx="709771" cy="4002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200" dirty="0" smtClean="0">
                <a:solidFill>
                  <a:srgbClr val="0F5494"/>
                </a:solidFill>
              </a:rPr>
              <a:t>20 %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1979712" y="980728"/>
            <a:ext cx="1842419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200" dirty="0" smtClean="0">
                <a:solidFill>
                  <a:srgbClr val="0F5494"/>
                </a:solidFill>
              </a:rPr>
              <a:t>80 % FEADER</a:t>
            </a:r>
          </a:p>
          <a:p>
            <a:pPr algn="ctr" eaLnBrk="0" hangingPunct="0"/>
            <a:r>
              <a:rPr lang="fr-BE" sz="1200" dirty="0" smtClean="0">
                <a:solidFill>
                  <a:srgbClr val="0F5494"/>
                </a:solidFill>
              </a:rPr>
              <a:t>20 % </a:t>
            </a:r>
            <a:r>
              <a:rPr lang="fr-BE" sz="1200" dirty="0" err="1" smtClean="0">
                <a:solidFill>
                  <a:srgbClr val="0F5494"/>
                </a:solidFill>
              </a:rPr>
              <a:t>beneficiario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32966" y="1412776"/>
            <a:ext cx="1440160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smtClean="0">
                <a:solidFill>
                  <a:srgbClr val="0F5494"/>
                </a:solidFill>
              </a:rPr>
              <a:t>Pueblo</a:t>
            </a:r>
            <a:endParaRPr lang="en-GB" sz="1300" dirty="0">
              <a:solidFill>
                <a:srgbClr val="0F5494"/>
              </a:solidFill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3705711" y="1419280"/>
            <a:ext cx="1440160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err="1" smtClean="0">
                <a:solidFill>
                  <a:srgbClr val="FF0000"/>
                </a:solidFill>
              </a:rPr>
              <a:t>Consultor</a:t>
            </a:r>
            <a:endParaRPr lang="en-GB" sz="1300" dirty="0">
              <a:solidFill>
                <a:srgbClr val="FF0000"/>
              </a:solidFill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 flipH="1">
            <a:off x="2341414" y="1592796"/>
            <a:ext cx="93444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F5494"/>
              </a:solidFill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3779912" y="2996952"/>
            <a:ext cx="1440160" cy="36004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err="1" smtClean="0">
                <a:solidFill>
                  <a:srgbClr val="0F5494"/>
                </a:solidFill>
              </a:rPr>
              <a:t>Licitador</a:t>
            </a:r>
            <a:r>
              <a:rPr lang="fr-BE" sz="1300" dirty="0" smtClean="0">
                <a:solidFill>
                  <a:srgbClr val="0F5494"/>
                </a:solidFill>
              </a:rPr>
              <a:t> 1</a:t>
            </a:r>
            <a:endParaRPr lang="en-GB" sz="1300" dirty="0">
              <a:solidFill>
                <a:srgbClr val="0F5494"/>
              </a:solidFill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2180841" y="3997072"/>
            <a:ext cx="1440160" cy="3600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err="1" smtClean="0">
                <a:solidFill>
                  <a:srgbClr val="FFFFFF"/>
                </a:solidFill>
              </a:rPr>
              <a:t>Licitador</a:t>
            </a:r>
            <a:r>
              <a:rPr lang="fr-BE" sz="1300" dirty="0" smtClean="0">
                <a:solidFill>
                  <a:srgbClr val="FFFFFF"/>
                </a:solidFill>
              </a:rPr>
              <a:t> 2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5436096" y="4005064"/>
            <a:ext cx="1440160" cy="3600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err="1" smtClean="0">
                <a:solidFill>
                  <a:srgbClr val="FFFFFF"/>
                </a:solidFill>
              </a:rPr>
              <a:t>Licitador</a:t>
            </a:r>
            <a:r>
              <a:rPr lang="fr-BE" sz="1300" dirty="0" smtClean="0">
                <a:solidFill>
                  <a:srgbClr val="FFFFFF"/>
                </a:solidFill>
              </a:rPr>
              <a:t> 3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598998" y="3645416"/>
            <a:ext cx="1842419" cy="351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b="0" dirty="0" err="1" smtClean="0">
                <a:solidFill>
                  <a:srgbClr val="0F5494"/>
                </a:solidFill>
              </a:rPr>
              <a:t>subcontrata</a:t>
            </a:r>
            <a:endParaRPr lang="en-GB" sz="1300" b="0" dirty="0">
              <a:solidFill>
                <a:srgbClr val="0F5494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355976" y="3356992"/>
            <a:ext cx="218217" cy="21641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latin typeface="Verdana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211" y="4980168"/>
            <a:ext cx="1635790" cy="132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432" y="5383872"/>
            <a:ext cx="1285488" cy="1285488"/>
          </a:xfrm>
          <a:prstGeom prst="rect">
            <a:avLst/>
          </a:prstGeom>
        </p:spPr>
      </p:pic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1979712" y="4445496"/>
            <a:ext cx="1842419" cy="423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b="0" dirty="0" err="1" smtClean="0">
                <a:solidFill>
                  <a:srgbClr val="0F5494"/>
                </a:solidFill>
              </a:rPr>
              <a:t>Trabajo</a:t>
            </a:r>
            <a:r>
              <a:rPr lang="fr-BE" sz="1300" b="0" dirty="0" smtClean="0">
                <a:solidFill>
                  <a:srgbClr val="0F5494"/>
                </a:solidFill>
              </a:rPr>
              <a:t> </a:t>
            </a:r>
            <a:r>
              <a:rPr lang="fr-BE" sz="1300" b="0" dirty="0" err="1" smtClean="0">
                <a:solidFill>
                  <a:srgbClr val="0F5494"/>
                </a:solidFill>
              </a:rPr>
              <a:t>terreno</a:t>
            </a:r>
            <a:endParaRPr lang="fr-BE" sz="1300" b="0" dirty="0" smtClean="0">
              <a:solidFill>
                <a:srgbClr val="0F5494"/>
              </a:solidFill>
            </a:endParaRPr>
          </a:p>
          <a:p>
            <a:pPr algn="ctr" eaLnBrk="0" hangingPunct="0"/>
            <a:r>
              <a:rPr lang="fr-BE" sz="1300" b="0" dirty="0" smtClean="0">
                <a:solidFill>
                  <a:srgbClr val="0F5494"/>
                </a:solidFill>
              </a:rPr>
              <a:t>20.000 € </a:t>
            </a:r>
            <a:r>
              <a:rPr lang="fr-BE" sz="1300" b="0" dirty="0" smtClean="0">
                <a:solidFill>
                  <a:srgbClr val="FF0000"/>
                </a:solidFill>
              </a:rPr>
              <a:t>+ 100 %</a:t>
            </a:r>
            <a:endParaRPr lang="en-GB" sz="1300" b="0" dirty="0">
              <a:solidFill>
                <a:srgbClr val="FF0000"/>
              </a:solidFill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076056" y="4448532"/>
            <a:ext cx="2217354" cy="8526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b="0" dirty="0" err="1" smtClean="0">
                <a:solidFill>
                  <a:srgbClr val="0F5494"/>
                </a:solidFill>
              </a:rPr>
              <a:t>Compra</a:t>
            </a:r>
            <a:r>
              <a:rPr lang="fr-BE" sz="1300" b="0" dirty="0" smtClean="0">
                <a:solidFill>
                  <a:srgbClr val="0F5494"/>
                </a:solidFill>
              </a:rPr>
              <a:t> de </a:t>
            </a:r>
            <a:r>
              <a:rPr lang="fr-BE" sz="1300" b="0" dirty="0" err="1" smtClean="0">
                <a:solidFill>
                  <a:srgbClr val="0F5494"/>
                </a:solidFill>
              </a:rPr>
              <a:t>jugetes</a:t>
            </a:r>
            <a:endParaRPr lang="fr-BE" sz="1300" b="0" dirty="0" smtClean="0">
              <a:solidFill>
                <a:srgbClr val="0F5494"/>
              </a:solidFill>
            </a:endParaRPr>
          </a:p>
          <a:p>
            <a:pPr algn="ctr" eaLnBrk="0" hangingPunct="0"/>
            <a:r>
              <a:rPr lang="fr-BE" sz="1300" b="0" dirty="0" smtClean="0">
                <a:solidFill>
                  <a:srgbClr val="0F5494"/>
                </a:solidFill>
              </a:rPr>
              <a:t>8.000 € </a:t>
            </a:r>
            <a:r>
              <a:rPr lang="fr-BE" sz="1300" b="0" dirty="0" smtClean="0">
                <a:solidFill>
                  <a:srgbClr val="FF0000"/>
                </a:solidFill>
              </a:rPr>
              <a:t>+ 30 %</a:t>
            </a:r>
          </a:p>
          <a:p>
            <a:pPr algn="ctr" eaLnBrk="0" hangingPunct="0"/>
            <a:r>
              <a:rPr lang="fr-BE" sz="1300" b="0" dirty="0" err="1" smtClean="0">
                <a:solidFill>
                  <a:srgbClr val="0F5494"/>
                </a:solidFill>
              </a:rPr>
              <a:t>Instalación</a:t>
            </a:r>
            <a:endParaRPr lang="fr-BE" sz="1300" b="0" dirty="0" smtClean="0">
              <a:solidFill>
                <a:srgbClr val="0F5494"/>
              </a:solidFill>
            </a:endParaRPr>
          </a:p>
          <a:p>
            <a:pPr algn="ctr" eaLnBrk="0" hangingPunct="0"/>
            <a:r>
              <a:rPr lang="fr-BE" sz="1300" b="0" dirty="0" smtClean="0">
                <a:solidFill>
                  <a:srgbClr val="0F5494"/>
                </a:solidFill>
              </a:rPr>
              <a:t>15.000 € </a:t>
            </a:r>
            <a:r>
              <a:rPr lang="fr-BE" sz="1300" b="0" dirty="0" smtClean="0">
                <a:solidFill>
                  <a:srgbClr val="FF0000"/>
                </a:solidFill>
              </a:rPr>
              <a:t>+ 100 %</a:t>
            </a:r>
            <a:endParaRPr lang="en-GB" sz="1300" b="0" dirty="0">
              <a:solidFill>
                <a:srgbClr val="FF0000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 bwMode="auto">
          <a:xfrm>
            <a:off x="5513432" y="3176972"/>
            <a:ext cx="2082904" cy="1697898"/>
          </a:xfrm>
          <a:prstGeom prst="curvedConnector3">
            <a:avLst>
              <a:gd name="adj1" fmla="val 14365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9" name="Curved Connector 23558"/>
          <p:cNvCxnSpPr/>
          <p:nvPr/>
        </p:nvCxnSpPr>
        <p:spPr bwMode="auto">
          <a:xfrm flipV="1">
            <a:off x="1619672" y="3176972"/>
            <a:ext cx="1872208" cy="1548172"/>
          </a:xfrm>
          <a:prstGeom prst="curvedConnector3">
            <a:avLst>
              <a:gd name="adj1" fmla="val -5256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8" name="Straight Arrow Connector 23577"/>
          <p:cNvCxnSpPr/>
          <p:nvPr/>
        </p:nvCxnSpPr>
        <p:spPr bwMode="auto">
          <a:xfrm flipV="1">
            <a:off x="4499992" y="1916832"/>
            <a:ext cx="0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1684572" y="2132856"/>
            <a:ext cx="1914426" cy="5040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BE" sz="1300" dirty="0" smtClean="0">
                <a:solidFill>
                  <a:srgbClr val="0F5494"/>
                </a:solidFill>
              </a:rPr>
              <a:t>"</a:t>
            </a:r>
            <a:r>
              <a:rPr lang="fr-BE" sz="1300" dirty="0" err="1" smtClean="0">
                <a:solidFill>
                  <a:srgbClr val="0F5494"/>
                </a:solidFill>
              </a:rPr>
              <a:t>Fundación</a:t>
            </a:r>
            <a:endParaRPr lang="fr-BE" sz="1300" dirty="0" smtClean="0">
              <a:solidFill>
                <a:srgbClr val="0F5494"/>
              </a:solidFill>
            </a:endParaRPr>
          </a:p>
          <a:p>
            <a:pPr algn="ctr" eaLnBrk="0" hangingPunct="0"/>
            <a:r>
              <a:rPr lang="fr-BE" sz="1300" dirty="0" smtClean="0">
                <a:solidFill>
                  <a:srgbClr val="0F5494"/>
                </a:solidFill>
              </a:rPr>
              <a:t>Pueblo </a:t>
            </a:r>
            <a:r>
              <a:rPr lang="fr-BE" sz="1300" dirty="0" err="1" smtClean="0">
                <a:solidFill>
                  <a:srgbClr val="0F5494"/>
                </a:solidFill>
              </a:rPr>
              <a:t>Hermoso</a:t>
            </a:r>
            <a:r>
              <a:rPr lang="fr-BE" sz="1300" dirty="0" smtClean="0">
                <a:solidFill>
                  <a:srgbClr val="0F5494"/>
                </a:solidFill>
              </a:rPr>
              <a:t>"</a:t>
            </a:r>
            <a:endParaRPr lang="en-GB" sz="1300" dirty="0">
              <a:solidFill>
                <a:srgbClr val="0F5494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3705711" y="1916832"/>
            <a:ext cx="578257" cy="3600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 flipV="1">
            <a:off x="3707904" y="2429272"/>
            <a:ext cx="497864" cy="4236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Bent Arrow 50"/>
          <p:cNvSpPr/>
          <p:nvPr/>
        </p:nvSpPr>
        <p:spPr bwMode="auto">
          <a:xfrm rot="16200000">
            <a:off x="1106941" y="1980166"/>
            <a:ext cx="516820" cy="508640"/>
          </a:xfrm>
          <a:prstGeom prst="ben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827584" y="3739319"/>
            <a:ext cx="31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€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7859662" y="3717032"/>
            <a:ext cx="31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€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866224" y="1925216"/>
            <a:ext cx="497864" cy="4236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4785831" y="2420888"/>
            <a:ext cx="578257" cy="3600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5508104" y="2204864"/>
            <a:ext cx="1440160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1300" dirty="0" err="1" smtClean="0">
                <a:solidFill>
                  <a:srgbClr val="0F5494"/>
                </a:solidFill>
              </a:rPr>
              <a:t>Hermanos</a:t>
            </a:r>
            <a:endParaRPr lang="en-GB" sz="1300" dirty="0">
              <a:solidFill>
                <a:srgbClr val="0F5494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59641" y="1948543"/>
            <a:ext cx="3241502" cy="1150026"/>
          </a:xfrm>
          <a:custGeom>
            <a:avLst/>
            <a:gdLst>
              <a:gd name="connsiteX0" fmla="*/ 3241502 w 3241502"/>
              <a:gd name="connsiteY0" fmla="*/ 1143000 h 1150026"/>
              <a:gd name="connsiteX1" fmla="*/ 204388 w 3241502"/>
              <a:gd name="connsiteY1" fmla="*/ 979714 h 1150026"/>
              <a:gd name="connsiteX2" fmla="*/ 269702 w 3241502"/>
              <a:gd name="connsiteY2" fmla="*/ 0 h 1150026"/>
              <a:gd name="connsiteX3" fmla="*/ 269702 w 3241502"/>
              <a:gd name="connsiteY3" fmla="*/ 0 h 11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02" h="1150026">
                <a:moveTo>
                  <a:pt x="3241502" y="1143000"/>
                </a:moveTo>
                <a:cubicBezTo>
                  <a:pt x="1970595" y="1156607"/>
                  <a:pt x="699688" y="1170214"/>
                  <a:pt x="204388" y="979714"/>
                </a:cubicBezTo>
                <a:cubicBezTo>
                  <a:pt x="-290912" y="789214"/>
                  <a:pt x="269702" y="0"/>
                  <a:pt x="269702" y="0"/>
                </a:cubicBezTo>
                <a:lnTo>
                  <a:pt x="269702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latin typeface="Verdana" charset="0"/>
              <a:ea typeface="ＭＳ Ｐゴシック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39552" y="2852936"/>
            <a:ext cx="1440160" cy="3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1300" dirty="0" err="1" smtClean="0">
                <a:solidFill>
                  <a:srgbClr val="0F5494"/>
                </a:solidFill>
              </a:rPr>
              <a:t>Contrato</a:t>
            </a:r>
            <a:endParaRPr lang="en-GB" sz="13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2" grpId="0" animBg="1"/>
      <p:bldP spid="2358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" grpId="0" animBg="1"/>
      <p:bldP spid="31" grpId="0" animBg="1"/>
      <p:bldP spid="32" grpId="0" animBg="1"/>
      <p:bldP spid="68" grpId="0" animBg="1"/>
      <p:bldP spid="51" grpId="0" animBg="1"/>
      <p:bldP spid="34" grpId="0"/>
      <p:bldP spid="35" grpId="0"/>
      <p:bldP spid="27" grpId="0" animBg="1"/>
      <p:bldP spid="2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882" y="1484784"/>
            <a:ext cx="2304256" cy="400110"/>
          </a:xfrm>
          <a:prstGeom prst="rect">
            <a:avLst/>
          </a:prstGeom>
          <a:ln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n-US" altLang="en-US" sz="20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¿</a:t>
            </a:r>
            <a:r>
              <a:rPr lang="en-US" altLang="en-US" sz="2000" dirty="0" err="1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Una</a:t>
            </a:r>
            <a:r>
              <a:rPr lang="en-US" altLang="en-US" sz="20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 </a:t>
            </a:r>
            <a:r>
              <a:rPr lang="en-US" altLang="en-US" sz="2000" dirty="0" err="1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vez</a:t>
            </a:r>
            <a:r>
              <a:rPr lang="en-US" altLang="en-US" sz="20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?</a:t>
            </a:r>
            <a:endParaRPr lang="en-US" altLang="en-US" sz="1800" dirty="0">
              <a:solidFill>
                <a:srgbClr val="3166C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832" y="2048878"/>
            <a:ext cx="2304256" cy="461665"/>
          </a:xfrm>
          <a:prstGeom prst="rect">
            <a:avLst/>
          </a:prstGeom>
          <a:ln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n-US" altLang="en-US" sz="2400" dirty="0" smtClean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¿</a:t>
            </a:r>
            <a:r>
              <a:rPr lang="en-US" altLang="en-US" sz="24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Dos?</a:t>
            </a:r>
            <a:endParaRPr lang="en-US" altLang="en-US" sz="2400" dirty="0">
              <a:solidFill>
                <a:srgbClr val="3166C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751311"/>
            <a:ext cx="8079704" cy="39515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91680" y="2751311"/>
            <a:ext cx="2952328" cy="523220"/>
          </a:xfrm>
          <a:prstGeom prst="rect">
            <a:avLst/>
          </a:prstGeom>
          <a:ln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¿</a:t>
            </a:r>
            <a:r>
              <a:rPr lang="en-US" altLang="en-US" sz="28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10 </a:t>
            </a:r>
            <a:r>
              <a:rPr lang="en-US" altLang="en-US" sz="2800" dirty="0" err="1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veces</a:t>
            </a:r>
            <a:r>
              <a:rPr lang="en-US" altLang="en-US" sz="2800" dirty="0" smtClean="0">
                <a:solidFill>
                  <a:srgbClr val="0F5494"/>
                </a:solidFill>
                <a:latin typeface="Verdana"/>
                <a:ea typeface="ＭＳ Ｐゴシック" charset="0"/>
                <a:cs typeface="ＭＳ Ｐゴシック" charset="0"/>
              </a:rPr>
              <a:t>?</a:t>
            </a:r>
            <a:endParaRPr lang="en-US" altLang="en-US" sz="2800" dirty="0">
              <a:solidFill>
                <a:srgbClr val="3166C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4149080"/>
            <a:ext cx="429014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n-US" altLang="en-US" sz="5400" dirty="0" smtClean="0">
                <a:solidFill>
                  <a:srgbClr val="FFFFFF"/>
                </a:solidFill>
                <a:latin typeface="Verdana"/>
                <a:ea typeface="ＭＳ Ｐゴシック" charset="0"/>
                <a:cs typeface="ＭＳ Ｐゴシック" charset="0"/>
              </a:rPr>
              <a:t>145 </a:t>
            </a:r>
            <a:r>
              <a:rPr lang="en-US" altLang="en-US" sz="5400" dirty="0" err="1" smtClean="0">
                <a:solidFill>
                  <a:srgbClr val="FFFFFF"/>
                </a:solidFill>
                <a:latin typeface="Verdana"/>
                <a:ea typeface="ＭＳ Ｐゴシック" charset="0"/>
                <a:cs typeface="ＭＳ Ｐゴシック" charset="0"/>
              </a:rPr>
              <a:t>veces</a:t>
            </a:r>
            <a:endParaRPr lang="en-US" alt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95288" y="1773238"/>
            <a:ext cx="82089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s-ES_tradnl" sz="3600" dirty="0" smtClean="0">
                <a:solidFill>
                  <a:srgbClr val="7030A0"/>
                </a:solidFill>
                <a:latin typeface="Verdana" charset="0"/>
                <a:ea typeface="ＭＳ Ｐゴシック" charset="0"/>
              </a:rPr>
              <a:t>Alertas rojas para fraude</a:t>
            </a:r>
            <a:br>
              <a:rPr lang="es-ES_tradnl" sz="3600" dirty="0" smtClean="0">
                <a:solidFill>
                  <a:srgbClr val="7030A0"/>
                </a:solidFill>
                <a:latin typeface="Verdana" charset="0"/>
                <a:ea typeface="ＭＳ Ｐゴシック" charset="0"/>
              </a:rPr>
            </a:br>
            <a:r>
              <a:rPr lang="es-ES_tradnl" sz="3600" dirty="0" smtClean="0">
                <a:solidFill>
                  <a:srgbClr val="7030A0"/>
                </a:solidFill>
                <a:latin typeface="Verdana" charset="0"/>
                <a:ea typeface="ＭＳ Ｐゴシック" charset="0"/>
              </a:rPr>
              <a:t>en proyectos de inversión FEADER</a:t>
            </a:r>
            <a:endParaRPr lang="es-ES_tradnl" sz="3200" dirty="0">
              <a:solidFill>
                <a:srgbClr val="7030A0"/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6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89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_tradnl" b="1" i="0" dirty="0" smtClean="0">
                <a:ea typeface="ＭＳ Ｐゴシック" charset="0"/>
              </a:rPr>
              <a:t>	</a:t>
            </a:r>
            <a:r>
              <a:rPr lang="es-ES_tradnl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Alertas rojas</a:t>
            </a:r>
          </a:p>
          <a:p>
            <a:pPr marL="0" indent="0">
              <a:buNone/>
              <a:defRPr/>
            </a:pPr>
            <a:endParaRPr lang="es-ES_tradnl" b="1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s-ES_tradnl" b="1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ES_tradnl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08125" lvl="2" indent="-342900">
              <a:buFont typeface="Arial" pitchFamily="34" charset="0"/>
              <a:buChar char="•"/>
              <a:defRPr/>
            </a:pPr>
            <a:r>
              <a:rPr lang="es-ES_tradnl" sz="1800" b="1" u="sng" kern="1200" dirty="0" smtClean="0">
                <a:latin typeface="Verdana" pitchFamily="34" charset="0"/>
                <a:cs typeface="+mn-cs"/>
              </a:rPr>
              <a:t>Indicadores</a:t>
            </a:r>
            <a:r>
              <a:rPr lang="es-ES_tradnl" sz="1800" b="1" kern="1200" dirty="0" smtClean="0">
                <a:latin typeface="Verdana" pitchFamily="34" charset="0"/>
                <a:cs typeface="+mn-cs"/>
              </a:rPr>
              <a:t> para fraude/irregularidades</a:t>
            </a:r>
          </a:p>
          <a:p>
            <a:pPr marL="1508125" lvl="2" indent="-342900">
              <a:buFont typeface="Arial" pitchFamily="34" charset="0"/>
              <a:buChar char="•"/>
              <a:defRPr/>
            </a:pPr>
            <a:r>
              <a:rPr lang="es-ES_tradnl" sz="1800" b="1" kern="1200" dirty="0" smtClean="0">
                <a:latin typeface="Verdana" pitchFamily="34" charset="0"/>
                <a:cs typeface="+mn-cs"/>
              </a:rPr>
              <a:t>= "Elemento que algo es inusual"</a:t>
            </a:r>
          </a:p>
          <a:p>
            <a:pPr marL="1508125" lvl="2" indent="-342900">
              <a:buFont typeface="Arial" pitchFamily="34" charset="0"/>
              <a:buChar char="•"/>
              <a:defRPr/>
            </a:pPr>
            <a:r>
              <a:rPr lang="es-ES_tradnl" sz="1800" b="1" u="sng" kern="1200" dirty="0" smtClean="0">
                <a:latin typeface="Verdana" pitchFamily="34" charset="0"/>
                <a:cs typeface="+mn-cs"/>
              </a:rPr>
              <a:t>No son una prueba definitiva</a:t>
            </a:r>
            <a:endParaRPr lang="es-ES_tradnl" sz="1800" b="1" kern="1200" dirty="0" smtClean="0">
              <a:latin typeface="Verdana" pitchFamily="34" charset="0"/>
              <a:cs typeface="+mn-cs"/>
            </a:endParaRPr>
          </a:p>
          <a:p>
            <a:pPr marL="1508125" lvl="2" indent="-342900">
              <a:buFont typeface="Arial" pitchFamily="34" charset="0"/>
              <a:buChar char="•"/>
              <a:defRPr/>
            </a:pPr>
            <a:r>
              <a:rPr lang="es-ES_tradnl" sz="1800" b="1" kern="1200" dirty="0" smtClean="0">
                <a:latin typeface="Verdana" pitchFamily="34" charset="0"/>
                <a:cs typeface="+mn-cs"/>
              </a:rPr>
              <a:t>Tras detección: Verificación/control</a:t>
            </a:r>
          </a:p>
        </p:txBody>
      </p:sp>
      <p:sp>
        <p:nvSpPr>
          <p:cNvPr id="4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403">
            <a:off x="6479128" y="1367297"/>
            <a:ext cx="1646620" cy="18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1313892" y="2878293"/>
            <a:ext cx="6408712" cy="209288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1096963" lvl="2" indent="-377825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Indicadores formales</a:t>
            </a:r>
          </a:p>
          <a:p>
            <a:pPr marL="1096963" lvl="2" indent="-377825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Indicadores estructurales</a:t>
            </a:r>
          </a:p>
          <a:p>
            <a:pPr marL="1096963" lvl="3" indent="-377825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Anomalías a nivel de precios</a:t>
            </a:r>
            <a:endParaRPr lang="es-ES_tradnl" sz="1800" dirty="0" smtClean="0">
              <a:solidFill>
                <a:srgbClr val="0F5494"/>
              </a:solidFill>
            </a:endParaRPr>
          </a:p>
          <a:p>
            <a:pPr marL="1096963" lvl="2" indent="-377825" defTabSz="7874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Anomalías en la identidad del licitador</a:t>
            </a:r>
          </a:p>
          <a:p>
            <a:pPr marL="1096963" lvl="2" indent="-377825" defTabSz="787400">
              <a:buFont typeface="Arial" pitchFamily="34" charset="0"/>
              <a:buChar char="•"/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Otras anomalías</a:t>
            </a:r>
            <a:endParaRPr lang="es-ES_tradnl" sz="1800" dirty="0">
              <a:solidFill>
                <a:srgbClr val="0F5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2248" y="1556792"/>
            <a:ext cx="4572000" cy="707886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u="sng" dirty="0" smtClean="0">
                <a:solidFill>
                  <a:srgbClr val="0F5494"/>
                </a:solidFill>
              </a:rPr>
              <a:t>Alertas rojas para ofertas manipuladas</a:t>
            </a:r>
            <a:endParaRPr lang="es-ES_tradnl" sz="2000" u="sng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27584" y="2562577"/>
            <a:ext cx="7438504" cy="2800767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352425" lvl="2" defTabSz="876300">
              <a:spcAft>
                <a:spcPts val="1200"/>
              </a:spcAft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Las tres ofertas o dos de ellas contienen errores idénticos</a:t>
            </a:r>
          </a:p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Errores tipográficos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Errores en la denominación del beneficiario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Errores en la ortografía de marca/modelo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País de origen erróneo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5816" y="1611705"/>
            <a:ext cx="3046016" cy="369332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s-ES_tradnl" sz="1800" dirty="0">
                <a:solidFill>
                  <a:srgbClr val="0F5494"/>
                </a:solidFill>
              </a:rPr>
              <a:t>Indicadores formales</a:t>
            </a:r>
          </a:p>
        </p:txBody>
      </p:sp>
    </p:spTree>
    <p:extLst>
      <p:ext uri="{BB962C8B-B14F-4D97-AF65-F5344CB8AC3E}">
        <p14:creationId xmlns:p14="http://schemas.microsoft.com/office/powerpoint/2010/main" val="34077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403">
            <a:off x="3683689" y="3815569"/>
            <a:ext cx="1646620" cy="18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133725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4507000" y="1700808"/>
            <a:ext cx="4032448" cy="1231106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352425" lvl="2" defTabSz="876300"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0F5494"/>
                </a:solidFill>
              </a:rPr>
              <a:t>John Deere Tractor 6MC</a:t>
            </a:r>
          </a:p>
          <a:p>
            <a:pPr marL="352425" lvl="2" defTabSz="876300">
              <a:spcAft>
                <a:spcPts val="1200"/>
              </a:spcAft>
              <a:defRPr/>
            </a:pPr>
            <a:r>
              <a:rPr lang="en-US" sz="1800" dirty="0">
                <a:solidFill>
                  <a:srgbClr val="0F5494"/>
                </a:solidFill>
              </a:rPr>
              <a:t>John </a:t>
            </a:r>
            <a:r>
              <a:rPr lang="en-US" sz="1800" dirty="0">
                <a:solidFill>
                  <a:srgbClr val="FF0000"/>
                </a:solidFill>
              </a:rPr>
              <a:t>Dear</a:t>
            </a:r>
            <a:r>
              <a:rPr lang="en-US" sz="1800" dirty="0">
                <a:solidFill>
                  <a:srgbClr val="0F5494"/>
                </a:solidFill>
              </a:rPr>
              <a:t> Tractor 6MC</a:t>
            </a:r>
          </a:p>
          <a:p>
            <a:pPr marL="352425" lvl="2" defTabSz="876300">
              <a:spcAft>
                <a:spcPts val="1200"/>
              </a:spcAft>
              <a:defRPr/>
            </a:pPr>
            <a:r>
              <a:rPr lang="en-US" sz="1800" dirty="0">
                <a:solidFill>
                  <a:srgbClr val="0F5494"/>
                </a:solidFill>
              </a:rPr>
              <a:t>John </a:t>
            </a:r>
            <a:r>
              <a:rPr lang="en-US" sz="1800" dirty="0">
                <a:solidFill>
                  <a:srgbClr val="FF0000"/>
                </a:solidFill>
              </a:rPr>
              <a:t>Dear</a:t>
            </a:r>
            <a:r>
              <a:rPr lang="en-US" sz="1800" dirty="0">
                <a:solidFill>
                  <a:srgbClr val="0F5494"/>
                </a:solidFill>
              </a:rPr>
              <a:t> Tractor </a:t>
            </a:r>
            <a:r>
              <a:rPr lang="en-US" sz="1800" dirty="0" smtClean="0">
                <a:solidFill>
                  <a:srgbClr val="0F5494"/>
                </a:solidFill>
              </a:rPr>
              <a:t>6MC</a:t>
            </a:r>
            <a:endParaRPr lang="en-US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27584" y="2562577"/>
            <a:ext cx="7438504" cy="1785104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Multitud de proyectos idénticos o muy similares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Mismo consultor en todos proyectos o en su mayoría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Mismos (sub)contratistas en todos proyectos o en su mayoría</a:t>
            </a:r>
            <a:endParaRPr lang="es-ES_tradnl" altLang="en-US" sz="1800" dirty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624" y="1556792"/>
            <a:ext cx="3816424" cy="369332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s-ES_tradnl" altLang="en-US" sz="1800" dirty="0">
                <a:solidFill>
                  <a:srgbClr val="0F5494"/>
                </a:solidFill>
              </a:rPr>
              <a:t>Indicadores estructurales</a:t>
            </a:r>
          </a:p>
        </p:txBody>
      </p:sp>
    </p:spTree>
    <p:extLst>
      <p:ext uri="{BB962C8B-B14F-4D97-AF65-F5344CB8AC3E}">
        <p14:creationId xmlns:p14="http://schemas.microsoft.com/office/powerpoint/2010/main" val="18037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267744" y="2060848"/>
            <a:ext cx="0" cy="3744416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051720" y="5661248"/>
            <a:ext cx="5832648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204120" y="5093568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204120" y="4509120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195736" y="3933056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93224" y="5795000"/>
            <a:ext cx="396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2009     2010     2011     2012     2013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493967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1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4365104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2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3789040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3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6138" y="1619298"/>
            <a:ext cx="2189284" cy="307777"/>
          </a:xfrm>
          <a:prstGeom prst="rect">
            <a:avLst/>
          </a:prstGeom>
          <a:noFill/>
          <a:ln w="12700"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% </a:t>
            </a:r>
            <a:r>
              <a:rPr lang="en-GB" sz="1400" dirty="0" err="1" smtClean="0">
                <a:solidFill>
                  <a:srgbClr val="0F5494"/>
                </a:solidFill>
              </a:rPr>
              <a:t>presupuesto</a:t>
            </a:r>
            <a:r>
              <a:rPr lang="en-GB" sz="1400" dirty="0" smtClean="0">
                <a:solidFill>
                  <a:srgbClr val="0F5494"/>
                </a:solidFill>
              </a:rPr>
              <a:t> PAC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843808" y="55532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630143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427984" y="55532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92080" y="55532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084168" y="55532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2195736" y="3356992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835696" y="3212976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4</a:t>
            </a:r>
            <a:endParaRPr lang="en-GB" sz="1400" dirty="0">
              <a:solidFill>
                <a:srgbClr val="0F549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195736" y="2780928"/>
            <a:ext cx="207640" cy="0"/>
          </a:xfrm>
          <a:prstGeom prst="line">
            <a:avLst/>
          </a:prstGeom>
          <a:noFill/>
          <a:ln w="2857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835696" y="2636912"/>
            <a:ext cx="31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F5494"/>
                </a:solidFill>
              </a:rPr>
              <a:t>5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843808" y="31409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635896" y="321297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27984" y="31409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292080" y="306896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084168" y="31409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3230" y="1619298"/>
            <a:ext cx="261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sym typeface="Wingdings"/>
              </a:rPr>
              <a:t></a:t>
            </a:r>
            <a:r>
              <a:rPr lang="en-GB" sz="1100" dirty="0" smtClean="0">
                <a:solidFill>
                  <a:srgbClr val="0F5494"/>
                </a:solidFill>
                <a:sym typeface="Wingdings"/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PAC </a:t>
            </a:r>
            <a:r>
              <a:rPr lang="en-GB" sz="1400" dirty="0" err="1" smtClean="0">
                <a:solidFill>
                  <a:schemeClr val="tx1"/>
                </a:solidFill>
              </a:rPr>
              <a:t>presupuesto</a:t>
            </a:r>
            <a:r>
              <a:rPr lang="en-GB" sz="1400" dirty="0" smtClean="0">
                <a:solidFill>
                  <a:schemeClr val="tx1"/>
                </a:solidFill>
              </a:rPr>
              <a:t> total</a:t>
            </a:r>
          </a:p>
          <a:p>
            <a:r>
              <a:rPr lang="en-GB" sz="1400" dirty="0" smtClean="0">
                <a:solidFill>
                  <a:srgbClr val="FF0000"/>
                </a:solidFill>
                <a:sym typeface="Wingdings"/>
              </a:rPr>
              <a:t></a:t>
            </a:r>
            <a:r>
              <a:rPr lang="en-GB" sz="14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Inversiones</a:t>
            </a:r>
            <a:r>
              <a:rPr lang="en-GB" sz="1400" dirty="0" smtClean="0">
                <a:solidFill>
                  <a:srgbClr val="FF0000"/>
                </a:solidFill>
              </a:rPr>
              <a:t> DR/PA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987824" y="3176972"/>
            <a:ext cx="576064" cy="72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779912" y="3212976"/>
            <a:ext cx="576064" cy="3600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572000" y="3104964"/>
            <a:ext cx="576064" cy="72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436096" y="3104964"/>
            <a:ext cx="576064" cy="72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2987824" y="5611434"/>
            <a:ext cx="576064" cy="1381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3779912" y="5589240"/>
            <a:ext cx="576064" cy="443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644008" y="5567046"/>
            <a:ext cx="576064" cy="221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36096" y="5567046"/>
            <a:ext cx="576064" cy="838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609103" y="5301208"/>
            <a:ext cx="113524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Ø 0,13 %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1200" y="3077089"/>
            <a:ext cx="1031051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Ø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&gt; 4 %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21773" y="3619265"/>
            <a:ext cx="2101795" cy="523220"/>
          </a:xfrm>
          <a:prstGeom prst="rect">
            <a:avLst/>
          </a:prstGeom>
          <a:noFill/>
          <a:ln w="12700">
            <a:solidFill>
              <a:srgbClr val="0F549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FRAUDE</a:t>
            </a:r>
            <a:r>
              <a:rPr lang="en-GB" sz="1400" dirty="0" smtClean="0">
                <a:solidFill>
                  <a:srgbClr val="0F5494"/>
                </a:solidFill>
              </a:rPr>
              <a:t> –</a:t>
            </a:r>
          </a:p>
          <a:p>
            <a:pPr algn="ctr"/>
            <a:r>
              <a:rPr lang="en-GB" sz="1400" dirty="0" err="1" smtClean="0">
                <a:solidFill>
                  <a:srgbClr val="0F5494"/>
                </a:solidFill>
              </a:rPr>
              <a:t>Impacto</a:t>
            </a:r>
            <a:r>
              <a:rPr lang="en-GB" sz="1400" dirty="0" smtClean="0">
                <a:solidFill>
                  <a:srgbClr val="0F5494"/>
                </a:solidFill>
              </a:rPr>
              <a:t> </a:t>
            </a:r>
            <a:r>
              <a:rPr lang="en-GB" sz="1400" dirty="0" err="1" smtClean="0">
                <a:solidFill>
                  <a:srgbClr val="0F5494"/>
                </a:solidFill>
              </a:rPr>
              <a:t>financiero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65647" y="4077072"/>
            <a:ext cx="218040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~ 70.000.000 €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3" grpId="0" animBg="1"/>
      <p:bldP spid="44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77912" y="2798346"/>
            <a:ext cx="7438504" cy="3385542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en-US" sz="1800" dirty="0" err="1" smtClean="0">
                <a:solidFill>
                  <a:srgbClr val="0F5494"/>
                </a:solidFill>
              </a:rPr>
              <a:t>Ofertas</a:t>
            </a:r>
            <a:r>
              <a:rPr lang="en-US" altLang="en-US" sz="1800" dirty="0" smtClean="0">
                <a:solidFill>
                  <a:srgbClr val="0F5494"/>
                </a:solidFill>
              </a:rPr>
              <a:t> </a:t>
            </a:r>
            <a:r>
              <a:rPr lang="en-US" altLang="en-US" sz="1800" dirty="0" err="1" smtClean="0">
                <a:solidFill>
                  <a:srgbClr val="0F5494"/>
                </a:solidFill>
              </a:rPr>
              <a:t>demuestran</a:t>
            </a:r>
            <a:r>
              <a:rPr lang="en-US" altLang="en-US" sz="1800" dirty="0" smtClean="0">
                <a:solidFill>
                  <a:srgbClr val="0F5494"/>
                </a:solidFill>
              </a:rPr>
              <a:t> </a:t>
            </a:r>
            <a:r>
              <a:rPr lang="en-US" altLang="en-US" sz="1800" dirty="0" err="1" smtClean="0">
                <a:solidFill>
                  <a:srgbClr val="0F5494"/>
                </a:solidFill>
              </a:rPr>
              <a:t>estructuras</a:t>
            </a:r>
            <a:r>
              <a:rPr lang="en-US" altLang="en-US" sz="1800" dirty="0" smtClean="0">
                <a:solidFill>
                  <a:srgbClr val="0F5494"/>
                </a:solidFill>
              </a:rPr>
              <a:t> </a:t>
            </a:r>
            <a:r>
              <a:rPr lang="en-US" altLang="en-US" sz="1800" dirty="0" err="1" smtClean="0">
                <a:solidFill>
                  <a:srgbClr val="0F5494"/>
                </a:solidFill>
              </a:rPr>
              <a:t>inusuales</a:t>
            </a:r>
            <a:endParaRPr lang="en-US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en-US" sz="1800" dirty="0">
              <a:solidFill>
                <a:srgbClr val="0F5494"/>
              </a:solidFill>
            </a:endParaRPr>
          </a:p>
          <a:p>
            <a:pPr marL="352425" lvl="2" defTabSz="876300">
              <a:spcAft>
                <a:spcPts val="1200"/>
              </a:spcAft>
              <a:defRPr/>
            </a:pPr>
            <a:endParaRPr lang="en-US" altLang="en-US" sz="1800" dirty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6280" y="1483668"/>
            <a:ext cx="4261768" cy="369332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defRPr/>
            </a:pPr>
            <a:r>
              <a:rPr lang="es-ES_tradnl" altLang="en-US" sz="1800" dirty="0">
                <a:solidFill>
                  <a:srgbClr val="0F5494"/>
                </a:solidFill>
              </a:rPr>
              <a:t>Anomalías a nivel de precios</a:t>
            </a:r>
            <a:endParaRPr lang="es-ES_tradnl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63688" y="2176264"/>
          <a:ext cx="51308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/>
                <a:gridCol w="1282700"/>
                <a:gridCol w="1282700"/>
                <a:gridCol w="12827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700,00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725,50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815,00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1.256,23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1.355,77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1.389,84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552,25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560,64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570,00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488,23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578,36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612,41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4.588,26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4.642,87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4.684,99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smtClean="0">
                          <a:effectLst/>
                        </a:rPr>
                        <a:t>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556,23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572,99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579,56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59832" y="4437112"/>
          <a:ext cx="3848100" cy="46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/>
                <a:gridCol w="1282700"/>
                <a:gridCol w="1282700"/>
              </a:tblGrid>
              <a:tr h="4648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sng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Siempre</a:t>
                      </a:r>
                      <a:r>
                        <a:rPr lang="en-GB" sz="14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la </a:t>
                      </a:r>
                      <a:r>
                        <a:rPr lang="en-GB" sz="14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más</a:t>
                      </a:r>
                      <a:r>
                        <a:rPr lang="en-GB" sz="14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barata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sng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Siempre</a:t>
                      </a:r>
                      <a:r>
                        <a:rPr lang="en-GB" sz="14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en el </a:t>
                      </a:r>
                      <a:r>
                        <a:rPr lang="en-GB" sz="14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medio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sng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Siempre</a:t>
                      </a:r>
                      <a:r>
                        <a:rPr lang="en-GB" sz="14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la </a:t>
                      </a:r>
                      <a:r>
                        <a:rPr lang="en-GB" sz="14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más</a:t>
                      </a:r>
                      <a:r>
                        <a:rPr lang="en-GB" sz="14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cara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5403">
            <a:off x="7102421" y="1079265"/>
            <a:ext cx="1646620" cy="18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/>
          </a:p>
        </p:txBody>
      </p:sp>
      <p:sp>
        <p:nvSpPr>
          <p:cNvPr id="2" name="Rectangle 1"/>
          <p:cNvSpPr/>
          <p:nvPr/>
        </p:nvSpPr>
        <p:spPr>
          <a:xfrm>
            <a:off x="877912" y="2798346"/>
            <a:ext cx="7438504" cy="2523768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Ofertas demuestran estructuras inusuales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Diferencias lineales entre ofertas</a:t>
            </a:r>
          </a:p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6280" y="1483668"/>
            <a:ext cx="4261768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defRPr/>
            </a:pPr>
            <a:r>
              <a:rPr lang="es-ES_tradnl" altLang="en-US" sz="1800">
                <a:solidFill>
                  <a:srgbClr val="FFFFFF"/>
                </a:solidFill>
              </a:rPr>
              <a:t>Anomalías a nivel de precios</a:t>
            </a:r>
            <a:endParaRPr lang="es-ES_tradnl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07704" y="2360300"/>
          <a:ext cx="1282700" cy="30708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82700"/>
              </a:tblGrid>
              <a:tr h="2362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12.542,26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17.278,41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22.958,55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9.261,30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117.289,35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7.412,36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89.577,00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13.244,20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31.557,33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45.789,22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366.909,98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937372" y="2360300"/>
          <a:ext cx="1282700" cy="30708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82700"/>
              </a:tblGrid>
              <a:tr h="2362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12.793,11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17.623,98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23.417,72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9.446,53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119.635,14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7.560,61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91.368,54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13.509,08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32.188,48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46.705,00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374.248,20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25604" y="2360300"/>
          <a:ext cx="1282700" cy="30708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82700"/>
              </a:tblGrid>
              <a:tr h="2362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13.043,95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17.969,55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23.876,89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9.631,75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121.980,92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7.708,85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93.160,08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13.773,97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32.819,62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>
                          <a:effectLst/>
                        </a:rPr>
                        <a:t>47.620,79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1" u="none" strike="noStrike" dirty="0">
                          <a:effectLst/>
                        </a:rPr>
                        <a:t>381.586,40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42320" y="2596520"/>
          <a:ext cx="609600" cy="283464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609600"/>
              </a:tblGrid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+ 2 %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30552" y="2596520"/>
          <a:ext cx="609600" cy="283464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609600"/>
              </a:tblGrid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+ 4 %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Curved Up Arrow 10"/>
          <p:cNvSpPr/>
          <p:nvPr/>
        </p:nvSpPr>
        <p:spPr bwMode="auto">
          <a:xfrm>
            <a:off x="2339752" y="5487854"/>
            <a:ext cx="2304256" cy="605442"/>
          </a:xfrm>
          <a:prstGeom prst="curvedUp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latin typeface="Verdana" charset="0"/>
              <a:ea typeface="ＭＳ Ｐゴシック" charset="0"/>
            </a:endParaRPr>
          </a:p>
        </p:txBody>
      </p:sp>
      <p:pic>
        <p:nvPicPr>
          <p:cNvPr id="14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1163">
            <a:off x="7211252" y="442320"/>
            <a:ext cx="1323824" cy="14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 bwMode="auto">
          <a:xfrm>
            <a:off x="2555776" y="5487854"/>
            <a:ext cx="4392488" cy="605442"/>
          </a:xfrm>
          <a:prstGeom prst="curvedUp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latin typeface="Verdana" charset="0"/>
              <a:ea typeface="ＭＳ Ｐゴシック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7" y="4509120"/>
            <a:ext cx="3677169" cy="2213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77912" y="2798346"/>
            <a:ext cx="7438504" cy="2369880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Ofertas demuestran estructuras inusuales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Diferencias lineales entre ofertas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Precios ofrecidos varían de cantidades idénticas en muchos casos</a:t>
            </a:r>
          </a:p>
          <a:p>
            <a:pPr marL="352425" lvl="2" defTabSz="876300">
              <a:spcAft>
                <a:spcPts val="1200"/>
              </a:spcAft>
              <a:defRPr/>
            </a:pPr>
            <a:endParaRPr lang="es-ES_tradnl" altLang="en-US" sz="1800" dirty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6280" y="1483668"/>
            <a:ext cx="4261768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defRPr/>
            </a:pPr>
            <a:r>
              <a:rPr lang="es-ES_tradnl" altLang="en-US" sz="1800" dirty="0">
                <a:solidFill>
                  <a:srgbClr val="FFFFFF"/>
                </a:solidFill>
              </a:rPr>
              <a:t>Anomalías a nivel de precios</a:t>
            </a:r>
            <a:endParaRPr lang="es-ES_tradn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63688" y="2925142"/>
          <a:ext cx="5130800" cy="14478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282700"/>
                <a:gridCol w="1282700"/>
                <a:gridCol w="1282700"/>
                <a:gridCol w="12827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 err="1" smtClean="0">
                          <a:effectLst/>
                        </a:rPr>
                        <a:t>Oferta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 smtClean="0"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700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800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900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1.000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effectLst/>
                        </a:rPr>
                        <a:t>1.200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1.400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550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560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>
                          <a:effectLst/>
                        </a:rPr>
                        <a:t>570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effectLst/>
                        </a:rPr>
                        <a:t>5.500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effectLst/>
                        </a:rPr>
                        <a:t>5.400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1" u="none" strike="noStrike" dirty="0">
                          <a:effectLst/>
                        </a:rPr>
                        <a:t>5.300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86736" y="3428062"/>
          <a:ext cx="825624" cy="9448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25624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100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200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10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 100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Corbel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77912" y="2708920"/>
            <a:ext cx="743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ficticia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8792" y="1628800"/>
            <a:ext cx="6696744" cy="369332"/>
          </a:xfrm>
          <a:prstGeom prst="rect">
            <a:avLst/>
          </a:prstGeom>
          <a:noFill/>
          <a:ln w="28575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marL="0" lvl="2" algn="ctr" defTabSz="787400">
              <a:spcAft>
                <a:spcPts val="1200"/>
              </a:spcAft>
              <a:defRPr/>
            </a:pPr>
            <a:r>
              <a:rPr lang="es-ES_tradnl" sz="1800" dirty="0">
                <a:solidFill>
                  <a:srgbClr val="0F5494"/>
                </a:solidFill>
              </a:rPr>
              <a:t>Anomalías en la identidad del licitador</a:t>
            </a:r>
          </a:p>
        </p:txBody>
      </p:sp>
    </p:spTree>
    <p:extLst>
      <p:ext uri="{BB962C8B-B14F-4D97-AF65-F5344CB8AC3E}">
        <p14:creationId xmlns:p14="http://schemas.microsoft.com/office/powerpoint/2010/main" val="26659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77912" y="1729259"/>
            <a:ext cx="74385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ficticia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Papel de carta simple, sin logotipo</a:t>
            </a: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Fuente estándar</a:t>
            </a: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Ausencia de sello</a:t>
            </a: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Dirección correo electrónico genérica (</a:t>
            </a:r>
            <a:r>
              <a:rPr lang="es-ES_tradnl" altLang="en-US" sz="1400" dirty="0" err="1" smtClean="0">
                <a:solidFill>
                  <a:srgbClr val="0F5494"/>
                </a:solidFill>
              </a:rPr>
              <a:t>yahoo</a:t>
            </a:r>
            <a:r>
              <a:rPr lang="es-ES_tradnl" altLang="en-US" sz="1400" dirty="0" smtClean="0">
                <a:solidFill>
                  <a:srgbClr val="0F5494"/>
                </a:solidFill>
              </a:rPr>
              <a:t>, </a:t>
            </a:r>
            <a:r>
              <a:rPr lang="es-ES_tradnl" altLang="en-US" sz="1400" dirty="0" err="1" smtClean="0">
                <a:solidFill>
                  <a:srgbClr val="0F5494"/>
                </a:solidFill>
              </a:rPr>
              <a:t>gmail</a:t>
            </a:r>
            <a:r>
              <a:rPr lang="es-ES_tradnl" altLang="en-US" sz="1400" dirty="0" smtClean="0">
                <a:solidFill>
                  <a:srgbClr val="0F5494"/>
                </a:solidFill>
              </a:rPr>
              <a:t>, etc.)</a:t>
            </a: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Solo número de teléfono móvil</a:t>
            </a:r>
          </a:p>
          <a:p>
            <a:pPr marL="1095375" lvl="3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400" dirty="0" smtClean="0">
                <a:solidFill>
                  <a:srgbClr val="0F5494"/>
                </a:solidFill>
              </a:rPr>
              <a:t>Persona de contacto no mencionada</a:t>
            </a:r>
          </a:p>
        </p:txBody>
      </p:sp>
    </p:spTree>
    <p:extLst>
      <p:ext uri="{BB962C8B-B14F-4D97-AF65-F5344CB8AC3E}">
        <p14:creationId xmlns:p14="http://schemas.microsoft.com/office/powerpoint/2010/main" val="13168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921">
            <a:off x="2342394" y="1257328"/>
            <a:ext cx="4484998" cy="4748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27">
            <a:off x="2840838" y="506917"/>
            <a:ext cx="3963596" cy="5589240"/>
          </a:xfrm>
          <a:prstGeom prst="rect">
            <a:avLst/>
          </a:prstGeom>
        </p:spPr>
      </p:pic>
      <p:pic>
        <p:nvPicPr>
          <p:cNvPr id="7171" name="Picture 3" descr="C:\Users\baadepe\AppData\Local\Microsoft\Windows\Temporary Internet Files\Content.Outlook\73TOX7J1\SnipImage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147">
            <a:off x="2708285" y="1426428"/>
            <a:ext cx="4228702" cy="4984092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77912" y="2708920"/>
            <a:ext cx="743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ficticia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existente pero sin actividad en el sector requerido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8792" y="1628800"/>
            <a:ext cx="6696744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marL="0" lvl="2" algn="ctr" defTabSz="787400">
              <a:spcAft>
                <a:spcPts val="1200"/>
              </a:spcAft>
              <a:defRPr/>
            </a:pPr>
            <a:r>
              <a:rPr lang="es-ES_tradnl" sz="1800" dirty="0">
                <a:solidFill>
                  <a:srgbClr val="FFFFFF"/>
                </a:solidFill>
              </a:rPr>
              <a:t>Anomalías en la identidad del licitador</a:t>
            </a:r>
          </a:p>
        </p:txBody>
      </p:sp>
    </p:spTree>
    <p:extLst>
      <p:ext uri="{BB962C8B-B14F-4D97-AF65-F5344CB8AC3E}">
        <p14:creationId xmlns:p14="http://schemas.microsoft.com/office/powerpoint/2010/main" val="3433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87624" y="2334359"/>
            <a:ext cx="6768752" cy="3293209"/>
          </a:xfrm>
          <a:prstGeom prst="rect">
            <a:avLst/>
          </a:prstGeom>
          <a:solidFill>
            <a:srgbClr val="0F5494"/>
          </a:solidFill>
          <a:ln w="28575" cmpd="sng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sz="2000" dirty="0" smtClean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Anti-fraude en la PAC</a:t>
            </a:r>
          </a:p>
          <a:p>
            <a:pPr algn="ctr"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2014-2020</a:t>
            </a:r>
          </a:p>
          <a:p>
            <a:pPr algn="ctr">
              <a:defRPr/>
            </a:pPr>
            <a:endParaRPr lang="es-ES_tradnl" sz="2800" dirty="0" smtClean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3 fuentes legales</a:t>
            </a:r>
          </a:p>
          <a:p>
            <a:pPr algn="ctr">
              <a:defRPr/>
            </a:pPr>
            <a:r>
              <a:rPr lang="es-ES_tradnl" sz="2800" dirty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e</a:t>
            </a:r>
            <a:r>
              <a:rPr lang="es-ES_tradnl" sz="28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n la legislación UE</a:t>
            </a:r>
          </a:p>
          <a:p>
            <a:pPr algn="ctr">
              <a:defRPr/>
            </a:pPr>
            <a:endParaRPr lang="es-ES_tradnl" sz="2800" dirty="0" smtClean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s-ES_tradnl" sz="20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6" y="1916832"/>
            <a:ext cx="7795760" cy="4437112"/>
          </a:xfrm>
          <a:prstGeom prst="rect">
            <a:avLst/>
          </a:prstGeom>
        </p:spPr>
      </p:pic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 rot="20393626">
            <a:off x="1889364" y="3645024"/>
            <a:ext cx="5454944" cy="369332"/>
          </a:xfrm>
          <a:prstGeom prst="rect">
            <a:avLst/>
          </a:prstGeom>
          <a:solidFill>
            <a:srgbClr val="0F5494"/>
          </a:solidFill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defRPr/>
            </a:pPr>
            <a:r>
              <a:rPr lang="es-ES_tradnl" altLang="en-US" sz="1800" dirty="0" smtClean="0">
                <a:solidFill>
                  <a:srgbClr val="FFFFFF"/>
                </a:solidFill>
              </a:rPr>
              <a:t>¿Producción de neveras industriales?</a:t>
            </a:r>
            <a:endParaRPr lang="es-ES_tradnl" altLang="en-US" sz="18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216" y="1190486"/>
            <a:ext cx="639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876300">
              <a:spcAft>
                <a:spcPts val="1200"/>
              </a:spcAft>
              <a:defRPr/>
            </a:pPr>
            <a:endParaRPr lang="es-ES_tradnl" altLang="en-US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877912" y="2708920"/>
            <a:ext cx="7438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ficticia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Empresa existente pero sin actividad en el sector requerido</a:t>
            </a:r>
          </a:p>
          <a:p>
            <a:pPr marL="638175" lvl="2" indent="-285750" defTabSz="876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Anomalías en relación al establecimiento de la empresa</a:t>
            </a:r>
            <a:endParaRPr lang="es-ES_tradnl" altLang="en-US" sz="1800" dirty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792" y="1628800"/>
            <a:ext cx="6696744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</p:spPr>
        <p:txBody>
          <a:bodyPr wrap="square" rtlCol="0">
            <a:spAutoFit/>
          </a:bodyPr>
          <a:lstStyle/>
          <a:p>
            <a:pPr marL="0" lvl="2" algn="ctr" defTabSz="787400">
              <a:spcAft>
                <a:spcPts val="1200"/>
              </a:spcAft>
              <a:defRPr/>
            </a:pPr>
            <a:r>
              <a:rPr lang="es-ES_tradnl" sz="1800" dirty="0">
                <a:solidFill>
                  <a:srgbClr val="FFFFFF"/>
                </a:solidFill>
              </a:rPr>
              <a:t>Anomalías en la identidad del licitador</a:t>
            </a:r>
          </a:p>
        </p:txBody>
      </p:sp>
    </p:spTree>
    <p:extLst>
      <p:ext uri="{BB962C8B-B14F-4D97-AF65-F5344CB8AC3E}">
        <p14:creationId xmlns:p14="http://schemas.microsoft.com/office/powerpoint/2010/main" val="29270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864" y="1556792"/>
            <a:ext cx="5976664" cy="1015663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Categorías de indicadores</a:t>
            </a:r>
          </a:p>
          <a:p>
            <a:pPr algn="ctr"/>
            <a:r>
              <a:rPr lang="es-ES_tradnl" sz="20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para la creación artificial </a:t>
            </a:r>
          </a:p>
          <a:p>
            <a:pPr algn="ctr"/>
            <a:r>
              <a:rPr lang="es-ES_tradnl" sz="20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de condiciones de ayuda</a:t>
            </a:r>
            <a:endParaRPr lang="es-ES_tradnl" sz="2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864" y="3717032"/>
            <a:ext cx="5976664" cy="1231106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Indicadores externos</a:t>
            </a:r>
            <a:endParaRPr lang="es-ES_tradnl" altLang="en-US" sz="1800" dirty="0" smtClean="0">
              <a:solidFill>
                <a:srgbClr val="0F5494"/>
              </a:solidFill>
            </a:endParaRPr>
          </a:p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Indicadores estructurales/legales</a:t>
            </a:r>
          </a:p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altLang="en-US" sz="1800" dirty="0" smtClean="0">
                <a:solidFill>
                  <a:srgbClr val="0F5494"/>
                </a:solidFill>
              </a:rPr>
              <a:t>Indicadores comerciales</a:t>
            </a:r>
            <a:endParaRPr lang="es-ES_tradnl" sz="1800" dirty="0">
              <a:solidFill>
                <a:srgbClr val="0F549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864" y="2924944"/>
            <a:ext cx="5976664" cy="369332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Tres grupos:</a:t>
            </a:r>
            <a:endParaRPr lang="es-ES_tradnl" sz="1800" dirty="0">
              <a:solidFill>
                <a:srgbClr val="0F549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720" y="5445224"/>
            <a:ext cx="6864560" cy="646331"/>
          </a:xfrm>
          <a:prstGeom prst="rect">
            <a:avLst/>
          </a:prstGeom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0F5494"/>
                </a:solidFill>
              </a:rPr>
              <a:t>NB! Carácter general: Proximidad inusual entre empresas que se dicen independientes!</a:t>
            </a:r>
            <a:endParaRPr lang="es-ES_tradnl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2916114" y="2852737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1331640" y="1700807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FFFFFF"/>
                </a:solidFill>
              </a:rPr>
              <a:t>Indicadores externos</a:t>
            </a:r>
            <a:endParaRPr lang="es-ES_tradnl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267579"/>
            <a:ext cx="6480720" cy="2769989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600" dirty="0" smtClean="0">
              <a:solidFill>
                <a:srgbClr val="0F5494"/>
              </a:solidFill>
            </a:endParaRP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Dos o más beneficiarios a la misma dirección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Oficinas idénticas o puerta a puerta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Instalaciones comunes (</a:t>
            </a:r>
            <a:r>
              <a:rPr lang="es-ES_tradnl" sz="1600" dirty="0" err="1" smtClean="0">
                <a:solidFill>
                  <a:srgbClr val="0F5494"/>
                </a:solidFill>
              </a:rPr>
              <a:t>tel</a:t>
            </a:r>
            <a:r>
              <a:rPr lang="es-ES_tradnl" sz="1600" dirty="0" smtClean="0">
                <a:solidFill>
                  <a:srgbClr val="0F5494"/>
                </a:solidFill>
              </a:rPr>
              <a:t>/fax/producción)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Almacenamiento común de maquinas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Suministro de agua, luz compartido</a:t>
            </a:r>
          </a:p>
          <a:p>
            <a:pPr marL="0" lvl="2" defTabSz="876300">
              <a:spcAft>
                <a:spcPts val="1200"/>
              </a:spcAft>
              <a:tabLst>
                <a:tab pos="1076325" algn="l"/>
              </a:tabLst>
              <a:defRPr/>
            </a:pPr>
            <a:endParaRPr lang="es-ES_tradnl" sz="18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31640" y="1484784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n-US" sz="1800" dirty="0" err="1" smtClean="0">
                <a:solidFill>
                  <a:srgbClr val="FFFFFF"/>
                </a:solidFill>
              </a:rPr>
              <a:t>Indicadores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estructurales</a:t>
            </a:r>
            <a:r>
              <a:rPr lang="en-US" sz="1800" dirty="0" smtClean="0">
                <a:solidFill>
                  <a:srgbClr val="FFFFFF"/>
                </a:solidFill>
              </a:rPr>
              <a:t>/legales</a:t>
            </a:r>
            <a:r>
              <a:rPr lang="en-US" sz="1800" baseline="30000" dirty="0" smtClean="0">
                <a:solidFill>
                  <a:srgbClr val="FFFFFF"/>
                </a:solidFill>
              </a:rPr>
              <a:t>1</a:t>
            </a:r>
            <a:endParaRPr lang="en-US" altLang="en-US" sz="1800" baseline="300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316356"/>
            <a:ext cx="6480720" cy="3524041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400" dirty="0" smtClean="0">
              <a:solidFill>
                <a:srgbClr val="0F5494"/>
              </a:solidFill>
            </a:endParaRPr>
          </a:p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Una o más de las empresas relacionadas ya ha recibido ayuda FEADER</a:t>
            </a:r>
          </a:p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Equipamiento comprado bajo un proyecto es complementario al comprado bajo otro proyecto</a:t>
            </a:r>
          </a:p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Misma persona: gerente de las empresas relacionadas </a:t>
            </a:r>
          </a:p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Gerentes de empresas relacionadas son miembros de la misma familia</a:t>
            </a:r>
          </a:p>
          <a:p>
            <a:pPr marL="285750" lvl="2" indent="-285750" defTabSz="876300">
              <a:spcAft>
                <a:spcPts val="1200"/>
              </a:spcAft>
              <a:buFont typeface="Arial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Gerente </a:t>
            </a:r>
            <a:r>
              <a:rPr lang="es-ES_tradnl" sz="1600" dirty="0">
                <a:solidFill>
                  <a:srgbClr val="0F5494"/>
                </a:solidFill>
              </a:rPr>
              <a:t>de </a:t>
            </a:r>
            <a:r>
              <a:rPr lang="es-ES_tradnl" sz="1600" dirty="0" smtClean="0">
                <a:solidFill>
                  <a:srgbClr val="0F5494"/>
                </a:solidFill>
              </a:rPr>
              <a:t>una de las empresas </a:t>
            </a:r>
            <a:r>
              <a:rPr lang="es-ES_tradnl" sz="1600" dirty="0">
                <a:solidFill>
                  <a:srgbClr val="0F5494"/>
                </a:solidFill>
              </a:rPr>
              <a:t>relacionadas </a:t>
            </a:r>
            <a:r>
              <a:rPr lang="es-ES_tradnl" sz="1600" dirty="0" smtClean="0">
                <a:solidFill>
                  <a:srgbClr val="0F5494"/>
                </a:solidFill>
              </a:rPr>
              <a:t>es un empleado de otra de las empresas</a:t>
            </a:r>
            <a:endParaRPr lang="es-ES_tradnl" sz="1600" dirty="0">
              <a:solidFill>
                <a:srgbClr val="0F5494"/>
              </a:solidFill>
            </a:endParaRPr>
          </a:p>
          <a:p>
            <a:pPr marL="0" lvl="2" defTabSz="876300">
              <a:spcAft>
                <a:spcPts val="1200"/>
              </a:spcAft>
              <a:tabLst>
                <a:tab pos="1076325" algn="l"/>
              </a:tabLst>
              <a:defRPr/>
            </a:pPr>
            <a:endParaRPr lang="es-ES_tradnl" sz="14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1331640" y="2460372"/>
            <a:ext cx="6480720" cy="3200876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400" dirty="0" smtClean="0">
              <a:solidFill>
                <a:srgbClr val="0F5494"/>
              </a:solidFill>
            </a:endParaRPr>
          </a:p>
          <a:p>
            <a:pPr marL="285750" lvl="2" indent="-285750" algn="just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Mismo consultor de proyectos de empresas relacionadas</a:t>
            </a:r>
          </a:p>
          <a:p>
            <a:pPr marL="285750" lvl="2" indent="-285750" algn="just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Estudios de viabilidad o planes de explotación idénticos o altamente similares </a:t>
            </a:r>
          </a:p>
          <a:p>
            <a:pPr marL="285750" lvl="2" indent="-285750" algn="just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Empresas intercambian garantías de cofinanciación</a:t>
            </a:r>
          </a:p>
          <a:p>
            <a:pPr marL="285750" lvl="2" indent="-285750" algn="just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Las mismas </a:t>
            </a:r>
            <a:r>
              <a:rPr lang="es-ES_tradnl" sz="1600" smtClean="0">
                <a:solidFill>
                  <a:srgbClr val="0F5494"/>
                </a:solidFill>
              </a:rPr>
              <a:t>personas físicas </a:t>
            </a:r>
            <a:r>
              <a:rPr lang="es-ES_tradnl" sz="1600" dirty="0" smtClean="0">
                <a:solidFill>
                  <a:srgbClr val="0F5494"/>
                </a:solidFill>
              </a:rPr>
              <a:t>o jurídicas son socios de empresas vinculadas</a:t>
            </a:r>
          </a:p>
          <a:p>
            <a:pPr marL="285750" lvl="2" indent="-285750" algn="just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Gerente/socio de una empresa tiene autorización para la cuenta bancaria de la otra empresa </a:t>
            </a:r>
          </a:p>
          <a:p>
            <a:pPr marL="285750" lvl="2" indent="-285750" defTabSz="8763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400" dirty="0" smtClean="0">
              <a:solidFill>
                <a:srgbClr val="0F549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1484784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FFFFFF"/>
                </a:solidFill>
              </a:rPr>
              <a:t>Indicadores estructurales/</a:t>
            </a:r>
            <a:r>
              <a:rPr lang="es-ES_tradnl" sz="1800" dirty="0" err="1" smtClean="0">
                <a:solidFill>
                  <a:srgbClr val="FFFFFF"/>
                </a:solidFill>
              </a:rPr>
              <a:t>legales</a:t>
            </a:r>
            <a:r>
              <a:rPr lang="es-ES_tradnl" sz="1800" baseline="30000" dirty="0" err="1" smtClean="0">
                <a:solidFill>
                  <a:srgbClr val="FFFFFF"/>
                </a:solidFill>
              </a:rPr>
              <a:t>2</a:t>
            </a:r>
            <a:endParaRPr lang="es-ES_tradnl" altLang="en-US" sz="18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2916114" y="2852737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1331640" y="1700807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sz="1800" dirty="0" smtClean="0">
                <a:solidFill>
                  <a:srgbClr val="FFFFFF"/>
                </a:solidFill>
              </a:rPr>
              <a:t>Indicadores comerciales</a:t>
            </a:r>
            <a:endParaRPr lang="es-ES_tradnl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267579"/>
            <a:ext cx="6480720" cy="4124206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600" dirty="0" smtClean="0">
              <a:solidFill>
                <a:srgbClr val="0F5494"/>
              </a:solidFill>
            </a:endParaRP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Una empresa trabaja exclusivamente o por mayor parte por la empresa a la cual está vinculada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Tarifas por debajo de los precios de mercado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Falta de pruebas de pago de facturas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Empresas vinculadas tienen objetos de negocio idénticos o complementarios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Empresas son divididas y continúan sus negocios de manera idéntica o similar como antes de la división</a:t>
            </a: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r>
              <a:rPr lang="es-ES_tradnl" sz="1600" dirty="0" smtClean="0">
                <a:solidFill>
                  <a:srgbClr val="0F5494"/>
                </a:solidFill>
              </a:rPr>
              <a:t>Inversión comercialmente única se divide artificialmente en varias</a:t>
            </a:r>
            <a:endParaRPr lang="es-ES_tradnl" sz="1800" dirty="0" smtClean="0">
              <a:solidFill>
                <a:srgbClr val="0F5494"/>
              </a:solidFill>
            </a:endParaRP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60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3132138" y="2852738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683568" y="3212976"/>
            <a:ext cx="2880320" cy="646331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3" algn="ctr"/>
            <a:r>
              <a:rPr lang="es-ES_tradnl" sz="1800" dirty="0" smtClean="0">
                <a:solidFill>
                  <a:srgbClr val="FFFFFF"/>
                </a:solidFill>
              </a:rPr>
              <a:t>Indicadores externos</a:t>
            </a:r>
            <a:endParaRPr lang="es-ES_tradnl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136726" y="4100445"/>
            <a:ext cx="1427162" cy="552691"/>
          </a:xfrm>
          <a:prstGeom prst="straightConnector1">
            <a:avLst/>
          </a:prstGeom>
          <a:noFill/>
          <a:ln w="57150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580112" y="4100445"/>
            <a:ext cx="1440160" cy="552691"/>
          </a:xfrm>
          <a:prstGeom prst="straightConnector1">
            <a:avLst/>
          </a:prstGeom>
          <a:noFill/>
          <a:ln w="57150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547256" y="5085185"/>
            <a:ext cx="0" cy="648071"/>
          </a:xfrm>
          <a:prstGeom prst="straightConnector1">
            <a:avLst/>
          </a:prstGeom>
          <a:noFill/>
          <a:ln w="57150" cap="flat" cmpd="sng" algn="ctr">
            <a:solidFill>
              <a:srgbClr val="0F5494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1306896" y="1342509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352425" lvl="2" algn="ctr" defTabSz="876300">
              <a:spcAft>
                <a:spcPts val="1200"/>
              </a:spcAft>
              <a:defRPr/>
            </a:pPr>
            <a:r>
              <a:rPr lang="es-ES_tradnl" sz="1800" smtClean="0">
                <a:solidFill>
                  <a:srgbClr val="FFFFFF"/>
                </a:solidFill>
              </a:rPr>
              <a:t>Experiencia empírica</a:t>
            </a:r>
            <a:endParaRPr lang="es-ES_tradnl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6896" y="1868631"/>
            <a:ext cx="6480720" cy="1200329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352425" lvl="2" algn="ctr" defTabSz="876300">
              <a:spcAft>
                <a:spcPts val="1200"/>
              </a:spcAft>
            </a:pPr>
            <a:r>
              <a:rPr lang="es-ES_tradnl" altLang="en-US" sz="1800" dirty="0" smtClean="0">
                <a:solidFill>
                  <a:srgbClr val="0F5494"/>
                </a:solidFill>
              </a:rPr>
              <a:t>Donde las condiciones de ayuda se crean de manera artificial, uno o varios de los indicadores de cada categoría aparecen simultáneamente</a:t>
            </a:r>
            <a:endParaRPr lang="es-ES_tradnl" altLang="en-US" sz="1800" dirty="0">
              <a:solidFill>
                <a:srgbClr val="0F5494"/>
              </a:solidFill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863180" y="4005808"/>
            <a:ext cx="1368152" cy="1224136"/>
          </a:xfrm>
          <a:prstGeom prst="star5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s-ES_tradnl" dirty="0">
              <a:latin typeface="Verdana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1652" y="5879013"/>
            <a:ext cx="2991208" cy="646331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3" algn="ctr"/>
            <a:r>
              <a:rPr lang="es-ES_tradnl" sz="1800" dirty="0" smtClean="0">
                <a:solidFill>
                  <a:srgbClr val="FFFFFF"/>
                </a:solidFill>
              </a:rPr>
              <a:t>Indicadores</a:t>
            </a:r>
          </a:p>
          <a:p>
            <a:pPr marL="0" lvl="3" algn="ctr"/>
            <a:r>
              <a:rPr lang="es-ES_tradnl" sz="1800" dirty="0" smtClean="0">
                <a:solidFill>
                  <a:srgbClr val="FFFFFF"/>
                </a:solidFill>
              </a:rPr>
              <a:t>externos</a:t>
            </a:r>
            <a:endParaRPr lang="es-ES_tradnl" sz="18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3212976"/>
            <a:ext cx="3240360" cy="646331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3" algn="ctr"/>
            <a:r>
              <a:rPr lang="es-ES_tradnl" sz="1800" dirty="0" smtClean="0">
                <a:solidFill>
                  <a:srgbClr val="FFFFFF"/>
                </a:solidFill>
              </a:rPr>
              <a:t>Indicadores comerciales</a:t>
            </a:r>
            <a:endParaRPr lang="es-ES_tradn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7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adepe\AppData\Local\Local Documents - no backup\Pictures\JCB-8085-ZTS-IMAGE-11-e13584559987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49" y="1540823"/>
            <a:ext cx="1104177" cy="8287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6695" y="2524894"/>
            <a:ext cx="1105065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200" dirty="0" err="1" smtClean="0">
                <a:solidFill>
                  <a:srgbClr val="FF0000"/>
                </a:solidFill>
              </a:rPr>
              <a:t>Empresa</a:t>
            </a:r>
            <a:r>
              <a:rPr lang="en-GB" sz="1200" dirty="0" smtClean="0">
                <a:solidFill>
                  <a:srgbClr val="FF0000"/>
                </a:solidFill>
              </a:rPr>
              <a:t> A</a:t>
            </a:r>
            <a:endParaRPr lang="en-GB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800" dirty="0">
                <a:solidFill>
                  <a:srgbClr val="0F5494"/>
                </a:solidFill>
              </a:rPr>
              <a:t>(06/2012)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03677" y="2924944"/>
            <a:ext cx="1101759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Proprietaria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</a:p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Sra Perez</a:t>
            </a:r>
            <a:endParaRPr lang="en-GB" sz="1000" dirty="0">
              <a:solidFill>
                <a:srgbClr val="0F5494"/>
              </a:solidFill>
            </a:endParaRPr>
          </a:p>
        </p:txBody>
      </p:sp>
      <p:pic>
        <p:nvPicPr>
          <p:cNvPr id="9219" name="Picture 3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89250"/>
            <a:ext cx="1198563" cy="11922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91342" y="4077072"/>
            <a:ext cx="1356722" cy="461665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2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err="1" smtClean="0"/>
              <a:t>Proprietaria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 err="1" smtClean="0"/>
              <a:t>Empresa</a:t>
            </a:r>
            <a:r>
              <a:rPr lang="en-GB" dirty="0" smtClean="0"/>
              <a:t> B</a:t>
            </a:r>
            <a:endParaRPr lang="en-GB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48357" y="4554619"/>
            <a:ext cx="1292225" cy="40005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0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err="1" smtClean="0"/>
              <a:t>Proprietarios</a:t>
            </a:r>
            <a:endParaRPr lang="en-GB" dirty="0"/>
          </a:p>
          <a:p>
            <a:r>
              <a:rPr lang="en-GB" dirty="0" err="1" smtClean="0"/>
              <a:t>Sr</a:t>
            </a:r>
            <a:r>
              <a:rPr lang="en-GB" dirty="0" smtClean="0"/>
              <a:t> &amp; Sra Perez</a:t>
            </a:r>
            <a:endParaRPr lang="en-GB" dirty="0"/>
          </a:p>
        </p:txBody>
      </p:sp>
      <p:sp>
        <p:nvSpPr>
          <p:cNvPr id="4" name="Curved Up Arrow 3"/>
          <p:cNvSpPr>
            <a:spLocks noChangeArrowheads="1"/>
          </p:cNvSpPr>
          <p:nvPr/>
        </p:nvSpPr>
        <p:spPr bwMode="auto">
          <a:xfrm rot="5400000">
            <a:off x="-612775" y="3581401"/>
            <a:ext cx="2860675" cy="844550"/>
          </a:xfrm>
          <a:prstGeom prst="curvedUpArrow">
            <a:avLst>
              <a:gd name="adj1" fmla="val 24996"/>
              <a:gd name="adj2" fmla="val 49961"/>
              <a:gd name="adj3" fmla="val 4340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55666" y="5168225"/>
            <a:ext cx="1103430" cy="276999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0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1200" dirty="0" err="1" smtClean="0"/>
              <a:t>Empresa</a:t>
            </a:r>
            <a:r>
              <a:rPr lang="en-GB" sz="1200" dirty="0" smtClean="0"/>
              <a:t> C</a:t>
            </a:r>
            <a:endParaRPr lang="en-GB" sz="1200" dirty="0"/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 rot="-3486456">
            <a:off x="2949575" y="2319338"/>
            <a:ext cx="344488" cy="1376362"/>
          </a:xfrm>
          <a:prstGeom prst="downArrow">
            <a:avLst>
              <a:gd name="adj1" fmla="val 50000"/>
              <a:gd name="adj2" fmla="val 50072"/>
            </a:avLst>
          </a:prstGeom>
          <a:solidFill>
            <a:srgbClr val="0F54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866684">
            <a:off x="2678113" y="2855913"/>
            <a:ext cx="776287" cy="246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512" y="3860800"/>
            <a:ext cx="1365126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1er </a:t>
            </a:r>
            <a:r>
              <a:rPr lang="en-GB" sz="1000" dirty="0" err="1" smtClean="0">
                <a:solidFill>
                  <a:srgbClr val="0F5494"/>
                </a:solidFill>
              </a:rPr>
              <a:t>cliente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-8080171">
            <a:off x="2894013" y="3616325"/>
            <a:ext cx="344488" cy="1665287"/>
          </a:xfrm>
          <a:prstGeom prst="downArrow">
            <a:avLst>
              <a:gd name="adj1" fmla="val 50000"/>
              <a:gd name="adj2" fmla="val 50087"/>
            </a:avLst>
          </a:prstGeom>
          <a:solidFill>
            <a:srgbClr val="0F54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-2613555">
            <a:off x="2460625" y="4230688"/>
            <a:ext cx="1416050" cy="246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47635" y="5447776"/>
            <a:ext cx="2119491" cy="553998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2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sz="1000" dirty="0" err="1" smtClean="0"/>
              <a:t>Prorietarios</a:t>
            </a:r>
            <a:r>
              <a:rPr lang="en-GB" sz="1000" dirty="0" smtClean="0"/>
              <a:t>:</a:t>
            </a:r>
            <a:endParaRPr lang="en-GB" sz="1000" dirty="0"/>
          </a:p>
          <a:p>
            <a:r>
              <a:rPr lang="en-GB" sz="1000" dirty="0" err="1" smtClean="0"/>
              <a:t>Sobrino</a:t>
            </a:r>
            <a:r>
              <a:rPr lang="en-GB" sz="1000" dirty="0" smtClean="0"/>
              <a:t> de Sra Perez &amp;</a:t>
            </a:r>
            <a:endParaRPr lang="en-GB" sz="1000" dirty="0"/>
          </a:p>
          <a:p>
            <a:r>
              <a:rPr lang="en-GB" sz="1000" dirty="0" err="1" smtClean="0"/>
              <a:t>Empresa</a:t>
            </a:r>
            <a:r>
              <a:rPr lang="en-GB" sz="1000" dirty="0" smtClean="0"/>
              <a:t> B</a:t>
            </a:r>
            <a:endParaRPr lang="en-GB" sz="10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04248" y="2719140"/>
            <a:ext cx="1275878" cy="276999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2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err="1" smtClean="0"/>
              <a:t>Empresa</a:t>
            </a:r>
            <a:r>
              <a:rPr lang="en-GB" dirty="0" smtClean="0"/>
              <a:t> D</a:t>
            </a:r>
            <a:endParaRPr lang="en-GB" dirty="0"/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4290144">
            <a:off x="5784056" y="2205832"/>
            <a:ext cx="346075" cy="1592262"/>
          </a:xfrm>
          <a:prstGeom prst="downArrow">
            <a:avLst>
              <a:gd name="adj1" fmla="val 50000"/>
              <a:gd name="adj2" fmla="val 49886"/>
            </a:avLst>
          </a:prstGeom>
          <a:solidFill>
            <a:srgbClr val="0F54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1156968">
            <a:off x="5811838" y="2811463"/>
            <a:ext cx="776287" cy="246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09283" y="2996952"/>
            <a:ext cx="1635125" cy="40005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defRPr sz="1000">
                <a:solidFill>
                  <a:srgbClr val="0F5494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err="1" smtClean="0"/>
              <a:t>Proprietarios</a:t>
            </a:r>
            <a:endParaRPr lang="en-GB" dirty="0"/>
          </a:p>
          <a:p>
            <a:r>
              <a:rPr lang="en-GB" dirty="0" err="1" smtClean="0"/>
              <a:t>Empr</a:t>
            </a:r>
            <a:r>
              <a:rPr lang="en-GB" dirty="0" smtClean="0"/>
              <a:t>. B &amp; </a:t>
            </a:r>
            <a:r>
              <a:rPr lang="en-GB" dirty="0" err="1" smtClean="0"/>
              <a:t>Empr</a:t>
            </a:r>
            <a:r>
              <a:rPr lang="en-GB" dirty="0" smtClean="0"/>
              <a:t>. C</a:t>
            </a:r>
            <a:endParaRPr lang="en-GB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27718" y="3970337"/>
            <a:ext cx="1240081" cy="55399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00000"/>
                </a:solidFill>
              </a:rPr>
              <a:t>FEADER M312:</a:t>
            </a:r>
            <a:endParaRPr lang="en-GB" sz="1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200.000 €</a:t>
            </a: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e</a:t>
            </a:r>
            <a:r>
              <a:rPr lang="en-GB" sz="1000" dirty="0" smtClean="0">
                <a:solidFill>
                  <a:srgbClr val="000000"/>
                </a:solidFill>
              </a:rPr>
              <a:t>n 02</a:t>
            </a:r>
            <a:r>
              <a:rPr lang="en-GB" sz="1000" dirty="0">
                <a:solidFill>
                  <a:srgbClr val="000000"/>
                </a:solidFill>
              </a:rPr>
              <a:t>/2012</a:t>
            </a:r>
          </a:p>
        </p:txBody>
      </p:sp>
      <p:sp>
        <p:nvSpPr>
          <p:cNvPr id="36" name="Curved Up Arrow 35"/>
          <p:cNvSpPr>
            <a:spLocks noChangeArrowheads="1"/>
          </p:cNvSpPr>
          <p:nvPr/>
        </p:nvSpPr>
        <p:spPr bwMode="auto">
          <a:xfrm rot="-5400000">
            <a:off x="7935642" y="3433765"/>
            <a:ext cx="1228720" cy="611188"/>
          </a:xfrm>
          <a:prstGeom prst="curvedUpArrow">
            <a:avLst>
              <a:gd name="adj1" fmla="val 25009"/>
              <a:gd name="adj2" fmla="val 50035"/>
              <a:gd name="adj3" fmla="val 43403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84950" y="1340768"/>
            <a:ext cx="124008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defRPr sz="1000">
                <a:solidFill>
                  <a:schemeClr val="tx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FEADER M312: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180.000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Curved Up Arrow 37"/>
          <p:cNvSpPr>
            <a:spLocks noChangeArrowheads="1"/>
          </p:cNvSpPr>
          <p:nvPr/>
        </p:nvSpPr>
        <p:spPr bwMode="auto">
          <a:xfrm rot="10800000" flipH="1">
            <a:off x="2284413" y="1766888"/>
            <a:ext cx="5084762" cy="644525"/>
          </a:xfrm>
          <a:prstGeom prst="curvedUpArrow">
            <a:avLst>
              <a:gd name="adj1" fmla="val 25055"/>
              <a:gd name="adj2" fmla="val 50038"/>
              <a:gd name="adj3" fmla="val 4340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7475" y="1557338"/>
            <a:ext cx="1581150" cy="246221"/>
          </a:xfrm>
          <a:prstGeom prst="rect">
            <a:avLst/>
          </a:prstGeom>
          <a:noFill/>
          <a:ln w="952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2do </a:t>
            </a:r>
            <a:r>
              <a:rPr lang="en-GB" sz="1000" dirty="0" err="1" smtClean="0">
                <a:solidFill>
                  <a:srgbClr val="0F5494"/>
                </a:solidFill>
              </a:rPr>
              <a:t>cliente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297353" y="3325054"/>
            <a:ext cx="1114408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Gerente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</a:p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Sr</a:t>
            </a:r>
            <a:r>
              <a:rPr lang="en-GB" sz="1000" dirty="0" smtClean="0">
                <a:solidFill>
                  <a:srgbClr val="0F5494"/>
                </a:solidFill>
              </a:rPr>
              <a:t> Perez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082353" y="5445224"/>
            <a:ext cx="1240081" cy="55399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00000"/>
                </a:solidFill>
              </a:rPr>
              <a:t>FEADER M312:</a:t>
            </a:r>
            <a:endParaRPr lang="en-GB" sz="1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200.000 €</a:t>
            </a:r>
          </a:p>
          <a:p>
            <a:pPr algn="ctr" eaLnBrk="1" hangingPunct="1"/>
            <a:r>
              <a:rPr lang="en-GB" sz="1000" dirty="0" smtClean="0">
                <a:solidFill>
                  <a:srgbClr val="000000"/>
                </a:solidFill>
              </a:rPr>
              <a:t>en 03/2012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42" name="Curved Up Arrow 41"/>
          <p:cNvSpPr>
            <a:spLocks noChangeArrowheads="1"/>
          </p:cNvSpPr>
          <p:nvPr/>
        </p:nvSpPr>
        <p:spPr bwMode="auto">
          <a:xfrm flipH="1">
            <a:off x="2288668" y="6183761"/>
            <a:ext cx="1203211" cy="413591"/>
          </a:xfrm>
          <a:prstGeom prst="curvedUpArrow">
            <a:avLst>
              <a:gd name="adj1" fmla="val 25009"/>
              <a:gd name="adj2" fmla="val 43525"/>
              <a:gd name="adj3" fmla="val 43403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6" grpId="0" animBg="1"/>
      <p:bldP spid="4" grpId="0" animBg="1"/>
      <p:bldP spid="19" grpId="0" animBg="1"/>
      <p:bldP spid="5" grpId="0" animBg="1"/>
      <p:bldP spid="6" grpId="0"/>
      <p:bldP spid="23" grpId="0" animBg="1"/>
      <p:bldP spid="24" grpId="0" animBg="1"/>
      <p:bldP spid="25" grpId="0"/>
      <p:bldP spid="27" grpId="0" animBg="1"/>
      <p:bldP spid="29" grpId="0" animBg="1"/>
      <p:bldP spid="30" grpId="0" animBg="1"/>
      <p:bldP spid="31" grpId="0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9567">
            <a:off x="617175" y="1028626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88" y="3169537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502" y="1324695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2796">
            <a:off x="849318" y="5326382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2796">
            <a:off x="3101531" y="5036345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2796">
            <a:off x="2765254" y="3980656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38819">
            <a:off x="6503932" y="3891589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7828" y="2614612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09168">
            <a:off x="5065508" y="4076700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6983">
            <a:off x="2180436" y="3151453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041" y="2614613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baadepe\AppData\Local\Local Documents - no backup\Pictures\redf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984" y="2497692"/>
            <a:ext cx="532174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adepe\AppData\Local\Local Documents - no backup\Pictures\JCB-8085-ZTS-IMAGE-11-e13584559987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49" y="1540823"/>
            <a:ext cx="1104177" cy="8287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rocess 1"/>
          <p:cNvSpPr/>
          <p:nvPr/>
        </p:nvSpPr>
        <p:spPr bwMode="auto">
          <a:xfrm>
            <a:off x="1317346" y="2420938"/>
            <a:ext cx="1094414" cy="503237"/>
          </a:xfrm>
          <a:prstGeom prst="flowChartProcess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D624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640" y="2492375"/>
            <a:ext cx="1105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dirty="0" err="1" smtClean="0">
                <a:solidFill>
                  <a:srgbClr val="FF0000"/>
                </a:solidFill>
              </a:rPr>
              <a:t>Empresa</a:t>
            </a:r>
            <a:r>
              <a:rPr lang="en-GB" sz="1200" dirty="0" smtClean="0">
                <a:solidFill>
                  <a:srgbClr val="FF0000"/>
                </a:solidFill>
              </a:rPr>
              <a:t> A</a:t>
            </a:r>
            <a:endParaRPr lang="en-GB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800" dirty="0">
                <a:solidFill>
                  <a:srgbClr val="0F5494"/>
                </a:solidFill>
              </a:rPr>
              <a:t>(06/2012)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03677" y="2924944"/>
            <a:ext cx="1101759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Proprietaria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</a:p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Sra Perez</a:t>
            </a:r>
            <a:endParaRPr lang="en-GB" sz="1000" dirty="0">
              <a:solidFill>
                <a:srgbClr val="0F5494"/>
              </a:solidFill>
            </a:endParaRPr>
          </a:p>
        </p:txBody>
      </p:sp>
      <p:pic>
        <p:nvPicPr>
          <p:cNvPr id="9219" name="Picture 3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889250"/>
            <a:ext cx="11985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ocess 13"/>
          <p:cNvSpPr/>
          <p:nvPr/>
        </p:nvSpPr>
        <p:spPr bwMode="auto">
          <a:xfrm>
            <a:off x="3995738" y="4013200"/>
            <a:ext cx="1008062" cy="504825"/>
          </a:xfrm>
          <a:prstGeom prst="flowChartProcess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D624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73101" y="4076700"/>
            <a:ext cx="1104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Proprietario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  <a:endParaRPr lang="en-GB" sz="1000" dirty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Empresa</a:t>
            </a:r>
            <a:r>
              <a:rPr lang="en-GB" sz="1000" dirty="0" smtClean="0">
                <a:solidFill>
                  <a:srgbClr val="0F5494"/>
                </a:solidFill>
              </a:rPr>
              <a:t> B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3852863" y="4509120"/>
            <a:ext cx="1290637" cy="503238"/>
          </a:xfrm>
          <a:prstGeom prst="flowChartProcess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D624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84047" y="4581128"/>
            <a:ext cx="1226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Proprietarios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  <a:endParaRPr lang="en-GB" sz="1000" dirty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Sra &amp; </a:t>
            </a:r>
            <a:r>
              <a:rPr lang="en-GB" sz="1000" dirty="0" err="1" smtClean="0">
                <a:solidFill>
                  <a:srgbClr val="0F5494"/>
                </a:solidFill>
              </a:rPr>
              <a:t>Sr</a:t>
            </a:r>
            <a:r>
              <a:rPr lang="en-GB" sz="1000" dirty="0" smtClean="0">
                <a:solidFill>
                  <a:srgbClr val="0F5494"/>
                </a:solidFill>
              </a:rPr>
              <a:t> Perez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4" name="Curved Up Arrow 3"/>
          <p:cNvSpPr>
            <a:spLocks noChangeArrowheads="1"/>
          </p:cNvSpPr>
          <p:nvPr/>
        </p:nvSpPr>
        <p:spPr bwMode="auto">
          <a:xfrm rot="5400000">
            <a:off x="-612775" y="3581401"/>
            <a:ext cx="2860675" cy="844550"/>
          </a:xfrm>
          <a:prstGeom prst="curvedUpArrow">
            <a:avLst>
              <a:gd name="adj1" fmla="val 24996"/>
              <a:gd name="adj2" fmla="val 49961"/>
              <a:gd name="adj3" fmla="val 43403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8" name="Flowchart: Process 17"/>
          <p:cNvSpPr/>
          <p:nvPr/>
        </p:nvSpPr>
        <p:spPr bwMode="auto">
          <a:xfrm>
            <a:off x="1303677" y="4941888"/>
            <a:ext cx="1267111" cy="503237"/>
          </a:xfrm>
          <a:prstGeom prst="flowChartProcess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D624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03350" y="5054600"/>
            <a:ext cx="1096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dirty="0" err="1" smtClean="0">
                <a:solidFill>
                  <a:srgbClr val="0F5494"/>
                </a:solidFill>
              </a:rPr>
              <a:t>Empresa</a:t>
            </a:r>
            <a:r>
              <a:rPr lang="en-GB" sz="1200" dirty="0" smtClean="0">
                <a:solidFill>
                  <a:srgbClr val="0F5494"/>
                </a:solidFill>
              </a:rPr>
              <a:t> C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 rot="-3486456">
            <a:off x="2949575" y="2319338"/>
            <a:ext cx="344488" cy="1376362"/>
          </a:xfrm>
          <a:prstGeom prst="downArrow">
            <a:avLst>
              <a:gd name="adj1" fmla="val 50000"/>
              <a:gd name="adj2" fmla="val 50072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866684">
            <a:off x="2678113" y="2855913"/>
            <a:ext cx="776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512" y="3860800"/>
            <a:ext cx="1365126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1er </a:t>
            </a:r>
            <a:r>
              <a:rPr lang="en-GB" sz="1000" dirty="0" err="1" smtClean="0">
                <a:solidFill>
                  <a:srgbClr val="0F5494"/>
                </a:solidFill>
              </a:rPr>
              <a:t>cliente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-8080171">
            <a:off x="2894013" y="3616325"/>
            <a:ext cx="344488" cy="1665287"/>
          </a:xfrm>
          <a:prstGeom prst="downArrow">
            <a:avLst>
              <a:gd name="adj1" fmla="val 50000"/>
              <a:gd name="adj2" fmla="val 50087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-2613555">
            <a:off x="2460625" y="4230688"/>
            <a:ext cx="1416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61450" y="5445224"/>
            <a:ext cx="1691864" cy="553998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Proprietarios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  <a:endParaRPr lang="en-GB" sz="1000" dirty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Sobrino</a:t>
            </a:r>
            <a:r>
              <a:rPr lang="en-GB" sz="1000" dirty="0" smtClean="0">
                <a:solidFill>
                  <a:srgbClr val="0F5494"/>
                </a:solidFill>
              </a:rPr>
              <a:t> de Sra Perez</a:t>
            </a:r>
          </a:p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&amp; </a:t>
            </a:r>
            <a:r>
              <a:rPr lang="en-GB" sz="1000" dirty="0" err="1" smtClean="0">
                <a:solidFill>
                  <a:srgbClr val="0F5494"/>
                </a:solidFill>
              </a:rPr>
              <a:t>Empresa</a:t>
            </a:r>
            <a:r>
              <a:rPr lang="en-GB" sz="1000" dirty="0" smtClean="0">
                <a:solidFill>
                  <a:srgbClr val="0F5494"/>
                </a:solidFill>
              </a:rPr>
              <a:t> B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 bwMode="auto">
          <a:xfrm>
            <a:off x="6781555" y="2565400"/>
            <a:ext cx="1113331" cy="359544"/>
          </a:xfrm>
          <a:prstGeom prst="flowChartProcess">
            <a:avLst/>
          </a:prstGeom>
          <a:ln>
            <a:solidFill>
              <a:srgbClr val="0F5494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FFD624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81555" y="2614613"/>
            <a:ext cx="1113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200" dirty="0" err="1" smtClean="0">
                <a:solidFill>
                  <a:srgbClr val="0F5494"/>
                </a:solidFill>
              </a:rPr>
              <a:t>Empresa</a:t>
            </a:r>
            <a:r>
              <a:rPr lang="en-GB" sz="1200" dirty="0" smtClean="0">
                <a:solidFill>
                  <a:srgbClr val="0F5494"/>
                </a:solidFill>
              </a:rPr>
              <a:t> D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4290144">
            <a:off x="5784056" y="2205832"/>
            <a:ext cx="346075" cy="1592262"/>
          </a:xfrm>
          <a:prstGeom prst="downArrow">
            <a:avLst>
              <a:gd name="adj1" fmla="val 50000"/>
              <a:gd name="adj2" fmla="val 49886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1156968">
            <a:off x="5811838" y="2811463"/>
            <a:ext cx="776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 err="1" smtClean="0">
                <a:solidFill>
                  <a:srgbClr val="FFFFFF"/>
                </a:solidFill>
              </a:rPr>
              <a:t>Oficina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80207" y="2924944"/>
            <a:ext cx="1507143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Proprietarios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  <a:endParaRPr lang="en-GB" sz="1000" dirty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Empr</a:t>
            </a:r>
            <a:r>
              <a:rPr lang="en-GB" sz="1000" dirty="0" smtClean="0">
                <a:solidFill>
                  <a:srgbClr val="0F5494"/>
                </a:solidFill>
              </a:rPr>
              <a:t>. B &amp; </a:t>
            </a:r>
            <a:r>
              <a:rPr lang="en-GB" sz="1000" dirty="0" err="1" smtClean="0">
                <a:solidFill>
                  <a:srgbClr val="0F5494"/>
                </a:solidFill>
              </a:rPr>
              <a:t>Empr</a:t>
            </a:r>
            <a:r>
              <a:rPr lang="en-GB" sz="1000" dirty="0" smtClean="0">
                <a:solidFill>
                  <a:srgbClr val="0F5494"/>
                </a:solidFill>
              </a:rPr>
              <a:t>. C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27718" y="3970337"/>
            <a:ext cx="1240081" cy="55399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00000"/>
                </a:solidFill>
              </a:rPr>
              <a:t>FEADER M312:</a:t>
            </a:r>
            <a:endParaRPr lang="en-GB" sz="1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200.000 €</a:t>
            </a: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e</a:t>
            </a:r>
            <a:r>
              <a:rPr lang="en-GB" sz="1000" dirty="0" smtClean="0">
                <a:solidFill>
                  <a:srgbClr val="000000"/>
                </a:solidFill>
              </a:rPr>
              <a:t>n 02</a:t>
            </a:r>
            <a:r>
              <a:rPr lang="en-GB" sz="1000" dirty="0">
                <a:solidFill>
                  <a:srgbClr val="000000"/>
                </a:solidFill>
              </a:rPr>
              <a:t>/2012</a:t>
            </a:r>
          </a:p>
        </p:txBody>
      </p:sp>
      <p:sp>
        <p:nvSpPr>
          <p:cNvPr id="36" name="Curved Up Arrow 35"/>
          <p:cNvSpPr>
            <a:spLocks noChangeArrowheads="1"/>
          </p:cNvSpPr>
          <p:nvPr/>
        </p:nvSpPr>
        <p:spPr bwMode="auto">
          <a:xfrm rot="-5400000">
            <a:off x="7835230" y="3333353"/>
            <a:ext cx="1429544" cy="611188"/>
          </a:xfrm>
          <a:prstGeom prst="curvedUpArrow">
            <a:avLst>
              <a:gd name="adj1" fmla="val 25009"/>
              <a:gd name="adj2" fmla="val 50035"/>
              <a:gd name="adj3" fmla="val 41094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84950" y="1340768"/>
            <a:ext cx="124008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defRPr sz="1000">
                <a:solidFill>
                  <a:schemeClr val="tx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FEADER M312: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180.000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Curved Up Arrow 37"/>
          <p:cNvSpPr>
            <a:spLocks noChangeArrowheads="1"/>
          </p:cNvSpPr>
          <p:nvPr/>
        </p:nvSpPr>
        <p:spPr bwMode="auto">
          <a:xfrm rot="10800000" flipH="1">
            <a:off x="2284413" y="1766888"/>
            <a:ext cx="5084762" cy="644525"/>
          </a:xfrm>
          <a:prstGeom prst="curvedUpArrow">
            <a:avLst>
              <a:gd name="adj1" fmla="val 25055"/>
              <a:gd name="adj2" fmla="val 50038"/>
              <a:gd name="adj3" fmla="val 43403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7475" y="1557338"/>
            <a:ext cx="1581150" cy="246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F5494"/>
                </a:solidFill>
              </a:rPr>
              <a:t>2do </a:t>
            </a:r>
            <a:r>
              <a:rPr lang="en-GB" sz="1000" dirty="0" err="1" smtClean="0">
                <a:solidFill>
                  <a:srgbClr val="0F5494"/>
                </a:solidFill>
              </a:rPr>
              <a:t>cliente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55391" y="3325054"/>
            <a:ext cx="809274" cy="400110"/>
          </a:xfrm>
          <a:prstGeom prst="rect">
            <a:avLst/>
          </a:prstGeom>
          <a:noFill/>
          <a:ln w="2857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Gerente</a:t>
            </a:r>
            <a:r>
              <a:rPr lang="en-GB" sz="1000" dirty="0" smtClean="0">
                <a:solidFill>
                  <a:srgbClr val="0F5494"/>
                </a:solidFill>
              </a:rPr>
              <a:t>:</a:t>
            </a:r>
          </a:p>
          <a:p>
            <a:pPr algn="ctr" eaLnBrk="1" hangingPunct="1"/>
            <a:r>
              <a:rPr lang="en-GB" sz="1000" dirty="0" err="1" smtClean="0">
                <a:solidFill>
                  <a:srgbClr val="0F5494"/>
                </a:solidFill>
              </a:rPr>
              <a:t>Sr</a:t>
            </a:r>
            <a:r>
              <a:rPr lang="en-GB" sz="1000" dirty="0" smtClean="0">
                <a:solidFill>
                  <a:srgbClr val="0F5494"/>
                </a:solidFill>
              </a:rPr>
              <a:t> Perez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082353" y="5445224"/>
            <a:ext cx="1240081" cy="55399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1000" dirty="0" smtClean="0">
                <a:solidFill>
                  <a:srgbClr val="000000"/>
                </a:solidFill>
              </a:rPr>
              <a:t>FEADER M312:</a:t>
            </a:r>
            <a:endParaRPr lang="en-GB" sz="1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200.000 €</a:t>
            </a:r>
          </a:p>
          <a:p>
            <a:pPr algn="ctr" eaLnBrk="1" hangingPunct="1"/>
            <a:r>
              <a:rPr lang="en-GB" sz="1000" dirty="0">
                <a:solidFill>
                  <a:srgbClr val="000000"/>
                </a:solidFill>
              </a:rPr>
              <a:t>e</a:t>
            </a:r>
            <a:r>
              <a:rPr lang="en-GB" sz="1000" dirty="0" smtClean="0">
                <a:solidFill>
                  <a:srgbClr val="000000"/>
                </a:solidFill>
              </a:rPr>
              <a:t>n 03/2012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42" name="Curved Up Arrow 41"/>
          <p:cNvSpPr>
            <a:spLocks noChangeArrowheads="1"/>
          </p:cNvSpPr>
          <p:nvPr/>
        </p:nvSpPr>
        <p:spPr bwMode="auto">
          <a:xfrm flipH="1">
            <a:off x="2288668" y="6183761"/>
            <a:ext cx="1203211" cy="413591"/>
          </a:xfrm>
          <a:prstGeom prst="curvedUpArrow">
            <a:avLst>
              <a:gd name="adj1" fmla="val 25009"/>
              <a:gd name="adj2" fmla="val 43525"/>
              <a:gd name="adj3" fmla="val 43403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 bwMode="auto">
          <a:xfrm>
            <a:off x="1673678" y="1270500"/>
            <a:ext cx="5796644" cy="5038819"/>
          </a:xfrm>
          <a:prstGeom prst="triangle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7624" y="2105561"/>
            <a:ext cx="6768752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</a:t>
            </a:r>
            <a:r>
              <a:rPr lang="en-US" sz="20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(UE) No </a:t>
            </a:r>
            <a:r>
              <a:rPr lang="en-US" sz="20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1306/2013</a:t>
            </a:r>
            <a:endParaRPr lang="es-ES_tradnl" sz="2000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s-ES_tradnl" sz="20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s</a:t>
            </a:r>
            <a:r>
              <a:rPr lang="es-ES" sz="2000" dirty="0" err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obre</a:t>
            </a:r>
            <a:r>
              <a:rPr lang="es-ES" sz="20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la financiación, gestión y seguimiento de la Política Agrícola </a:t>
            </a:r>
            <a:r>
              <a:rPr lang="es-ES" sz="20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Común</a:t>
            </a:r>
          </a:p>
          <a:p>
            <a:pPr algn="ctr"/>
            <a:r>
              <a:rPr lang="es-ES" sz="20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20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Art</a:t>
            </a:r>
            <a:r>
              <a:rPr lang="en-US" sz="20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. 58 </a:t>
            </a:r>
            <a:r>
              <a:rPr lang="en-US" sz="20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-</a:t>
            </a:r>
            <a:endParaRPr lang="en-US" sz="2000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7624" y="3862789"/>
            <a:ext cx="676875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8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 delegado (UE) No </a:t>
            </a:r>
            <a:r>
              <a:rPr lang="es-ES_tradnl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907/2014</a:t>
            </a:r>
            <a:r>
              <a:rPr lang="es-ES_tradnl" sz="18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de la </a:t>
            </a:r>
            <a:r>
              <a:rPr lang="es-ES_tradnl" sz="18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Comisión relativo </a:t>
            </a:r>
            <a:r>
              <a:rPr lang="es-ES_tradnl" sz="18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a los organismos pagadores, etc</a:t>
            </a:r>
            <a:r>
              <a:rPr lang="es-ES_tradnl" sz="18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87624" y="4932457"/>
            <a:ext cx="67687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 de ejecución (UE) No </a:t>
            </a:r>
            <a:r>
              <a:rPr lang="es-ES_tradnl" sz="16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908/2014</a:t>
            </a:r>
            <a:r>
              <a:rPr lang="es-ES_tradnl" sz="16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de </a:t>
            </a:r>
            <a:r>
              <a:rPr lang="es-ES_tradnl" sz="16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la Comisión relativo a los organismos pagadores, etc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296144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fr-FR" sz="4400" dirty="0" smtClean="0">
                <a:latin typeface="Verdana" charset="0"/>
                <a:ea typeface="ＭＳ Ｐゴシック" charset="0"/>
              </a:rPr>
              <a:t>Muchas gracias </a:t>
            </a:r>
            <a:br>
              <a:rPr lang="fr-FR" sz="4400" dirty="0" smtClean="0">
                <a:latin typeface="Verdana" charset="0"/>
                <a:ea typeface="ＭＳ Ｐゴシック" charset="0"/>
              </a:rPr>
            </a:br>
            <a:r>
              <a:rPr lang="fr-FR" sz="4400" dirty="0" err="1" smtClean="0">
                <a:latin typeface="Verdana" charset="0"/>
                <a:ea typeface="ＭＳ Ｐゴシック" charset="0"/>
              </a:rPr>
              <a:t>por</a:t>
            </a:r>
            <a:r>
              <a:rPr lang="fr-FR" sz="4400" dirty="0" smtClean="0">
                <a:latin typeface="Verdana" charset="0"/>
                <a:ea typeface="ＭＳ Ｐゴシック" charset="0"/>
              </a:rPr>
              <a:t> </a:t>
            </a:r>
            <a:r>
              <a:rPr lang="fr-FR" sz="4400" dirty="0" err="1" smtClean="0">
                <a:latin typeface="Verdana" charset="0"/>
                <a:ea typeface="ＭＳ Ｐゴシック" charset="0"/>
              </a:rPr>
              <a:t>vuestra</a:t>
            </a:r>
            <a:r>
              <a:rPr lang="fr-FR" sz="4400" dirty="0" smtClean="0">
                <a:latin typeface="Verdana" charset="0"/>
                <a:ea typeface="ＭＳ Ｐゴシック" charset="0"/>
              </a:rPr>
              <a:t> </a:t>
            </a:r>
            <a:r>
              <a:rPr lang="fr-FR" sz="4400" dirty="0" err="1" smtClean="0">
                <a:latin typeface="Verdana" charset="0"/>
                <a:ea typeface="ＭＳ Ｐゴシック" charset="0"/>
              </a:rPr>
              <a:t>atención</a:t>
            </a:r>
            <a:r>
              <a:rPr lang="fr-FR" sz="4400" dirty="0">
                <a:latin typeface="Verdana" charset="0"/>
                <a:ea typeface="ＭＳ Ｐゴシック" charset="0"/>
              </a:rPr>
              <a:t/>
            </a:r>
            <a:br>
              <a:rPr lang="fr-FR" sz="4400" dirty="0">
                <a:latin typeface="Verdana" charset="0"/>
                <a:ea typeface="ＭＳ Ｐゴシック" charset="0"/>
              </a:rPr>
            </a:br>
            <a:r>
              <a:rPr lang="fr-FR" sz="4400" dirty="0">
                <a:latin typeface="Verdana" charset="0"/>
                <a:ea typeface="ＭＳ Ｐゴシック" charset="0"/>
              </a:rPr>
              <a:t/>
            </a:r>
            <a:br>
              <a:rPr lang="fr-FR" sz="4400" dirty="0">
                <a:latin typeface="Verdana" charset="0"/>
                <a:ea typeface="ＭＳ Ｐゴシック" charset="0"/>
              </a:rPr>
            </a:br>
            <a:endParaRPr lang="fr-FR" sz="44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7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32979"/>
            <a:ext cx="6768752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800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Art. 58 </a:t>
            </a:r>
            <a:r>
              <a:rPr lang="en-US" sz="1800" dirty="0" err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</a:t>
            </a:r>
            <a:r>
              <a:rPr lang="en-US" sz="18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(UE) No 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1306/2013</a:t>
            </a:r>
          </a:p>
          <a:p>
            <a:pPr algn="ctr">
              <a:defRPr/>
            </a:pPr>
            <a:endParaRPr lang="en-US" sz="1600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Los </a:t>
            </a:r>
            <a:r>
              <a:rPr lang="en-US" sz="1600" dirty="0" err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Estados</a:t>
            </a:r>
            <a:r>
              <a:rPr lang="en-US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miembros</a:t>
            </a:r>
            <a:r>
              <a:rPr lang="en-US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deberán</a:t>
            </a:r>
            <a:r>
              <a:rPr lang="en-US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791580" y="3496816"/>
            <a:ext cx="7560840" cy="2554545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622300" indent="-285750">
              <a:buFont typeface="Arial" panose="020B0604020202020204" pitchFamily="34" charset="0"/>
              <a:buChar char="•"/>
            </a:pPr>
            <a:r>
              <a:rPr lang="es-ES_tradnl" sz="1600" dirty="0" smtClean="0">
                <a:solidFill>
                  <a:srgbClr val="0F5494"/>
                </a:solidFill>
              </a:rPr>
              <a:t>Garantizar una </a:t>
            </a:r>
            <a:r>
              <a:rPr lang="es-ES_tradnl" sz="1600" u="sng" dirty="0" smtClean="0">
                <a:solidFill>
                  <a:srgbClr val="0F5494"/>
                </a:solidFill>
              </a:rPr>
              <a:t>prevención eficaz contra el fraude</a:t>
            </a:r>
            <a:r>
              <a:rPr lang="es-ES_tradnl" sz="1600" dirty="0" smtClean="0">
                <a:solidFill>
                  <a:srgbClr val="0F5494"/>
                </a:solidFill>
              </a:rPr>
              <a:t>, en particular en los ámbitos con un elevado nivel de riesgo</a:t>
            </a:r>
          </a:p>
          <a:p>
            <a:pPr marL="336550"/>
            <a:endParaRPr lang="es-ES_tradnl" sz="1600" dirty="0" smtClean="0">
              <a:solidFill>
                <a:srgbClr val="0F5494"/>
              </a:solidFill>
            </a:endParaRPr>
          </a:p>
          <a:p>
            <a:pPr marL="635000" indent="-285750">
              <a:buFont typeface="Arial" panose="020B0604020202020204" pitchFamily="34" charset="0"/>
              <a:buChar char="•"/>
            </a:pPr>
            <a:r>
              <a:rPr lang="es-ES_tradnl" sz="1600" u="sng" dirty="0" smtClean="0">
                <a:solidFill>
                  <a:srgbClr val="0F5494"/>
                </a:solidFill>
              </a:rPr>
              <a:t>Prevenir, detectar y corregir </a:t>
            </a:r>
            <a:r>
              <a:rPr lang="es-ES_tradnl" sz="1600" dirty="0" smtClean="0">
                <a:solidFill>
                  <a:srgbClr val="0F5494"/>
                </a:solidFill>
              </a:rPr>
              <a:t>las irregularidades </a:t>
            </a:r>
            <a:r>
              <a:rPr lang="es-ES_tradnl" sz="1600" smtClean="0">
                <a:solidFill>
                  <a:srgbClr val="0F5494"/>
                </a:solidFill>
              </a:rPr>
              <a:t>y el fraude</a:t>
            </a:r>
            <a:endParaRPr lang="es-ES_tradnl" sz="1600" dirty="0" smtClean="0">
              <a:solidFill>
                <a:srgbClr val="0F5494"/>
              </a:solidFill>
            </a:endParaRPr>
          </a:p>
          <a:p>
            <a:pPr marL="63500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rgbClr val="0F5494"/>
              </a:solidFill>
            </a:endParaRPr>
          </a:p>
          <a:p>
            <a:pPr marL="635000" indent="-285750">
              <a:buFont typeface="Arial" panose="020B0604020202020204" pitchFamily="34" charset="0"/>
              <a:buChar char="•"/>
            </a:pPr>
            <a:r>
              <a:rPr lang="es-ES_tradnl" sz="1600" u="sng" dirty="0" smtClean="0">
                <a:solidFill>
                  <a:srgbClr val="0F5494"/>
                </a:solidFill>
              </a:rPr>
              <a:t>Imponer sanciones </a:t>
            </a:r>
            <a:r>
              <a:rPr lang="es-ES_tradnl" sz="1600" dirty="0" smtClean="0">
                <a:solidFill>
                  <a:srgbClr val="0F5494"/>
                </a:solidFill>
              </a:rPr>
              <a:t>que sean efectivas, disuasorias y proporcionadas</a:t>
            </a:r>
          </a:p>
          <a:p>
            <a:pPr marL="635000" indent="-285750">
              <a:buFont typeface="Arial" panose="020B0604020202020204" pitchFamily="34" charset="0"/>
              <a:buChar char="•"/>
            </a:pPr>
            <a:endParaRPr lang="es-ES_tradnl" sz="1600" dirty="0" smtClean="0">
              <a:solidFill>
                <a:srgbClr val="0F5494"/>
              </a:solidFill>
            </a:endParaRPr>
          </a:p>
          <a:p>
            <a:pPr marL="638175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Recuperar</a:t>
            </a:r>
            <a:r>
              <a:rPr lang="es-ES_tradnl" sz="1600" dirty="0" smtClean="0">
                <a:solidFill>
                  <a:srgbClr val="0F5494"/>
                </a:solidFill>
              </a:rPr>
              <a:t> los pagos indebidos más los intereses</a:t>
            </a:r>
            <a:endParaRPr lang="es-ES_tradnl" sz="1600" u="sng" dirty="0" smtClean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691147">
            <a:off x="486459" y="1819160"/>
            <a:ext cx="1152128" cy="400110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No 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15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32979"/>
            <a:ext cx="676875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 delegado (UE) No </a:t>
            </a:r>
            <a:r>
              <a:rPr lang="es-ES_tradnl" sz="1600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907/2014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de la Comisión</a:t>
            </a:r>
          </a:p>
          <a:p>
            <a:pPr algn="ctr">
              <a:defRPr/>
            </a:pP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relativo a los organismos pagadores, etc.</a:t>
            </a:r>
          </a:p>
          <a:p>
            <a:pPr algn="ctr">
              <a:defRPr/>
            </a:pPr>
            <a:endParaRPr lang="es-ES_tradnl" sz="1600" b="0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s-ES_tradnl" sz="1600" b="0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Nuevo enfoque de prevención y detección de fraude:</a:t>
            </a:r>
          </a:p>
          <a:p>
            <a:pPr algn="ctr">
              <a:defRPr/>
            </a:pPr>
            <a:endParaRPr lang="es-ES_tradnl" sz="1600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453968"/>
            <a:ext cx="8064896" cy="2369880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638175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Antes de autorizar el pago</a:t>
            </a:r>
            <a:r>
              <a:rPr lang="es-ES_tradnl" sz="1600" dirty="0" smtClean="0">
                <a:solidFill>
                  <a:srgbClr val="0F5494"/>
                </a:solidFill>
              </a:rPr>
              <a:t> de una solicitud de ayuda: controles previstos por el Art. 58 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 (UE) No 1306/2013 implementados </a:t>
            </a:r>
            <a:r>
              <a:rPr lang="es-ES_tradnl" sz="1600" b="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(Anexo I – 2(A)(iii))</a:t>
            </a:r>
          </a:p>
          <a:p>
            <a:pPr marL="638175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600" u="sng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Actividades de control interno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incluirán procedimientos de control para prevenir y detectar fraude e irregularidades </a:t>
            </a:r>
            <a:r>
              <a:rPr lang="es-ES_tradnl" sz="1600" b="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(Anexo I - 4(A)(iv))</a:t>
            </a:r>
          </a:p>
          <a:p>
            <a:pPr marL="638175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600" u="sng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Formación del personal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en materia de sensibilización ante el fraude </a:t>
            </a:r>
            <a:r>
              <a:rPr lang="es-ES_tradnl" sz="1600" b="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(Anexo I – 1(B)(iv))</a:t>
            </a:r>
            <a:endParaRPr lang="es-ES_tradnl" sz="1600" b="0" u="sng" dirty="0" smtClean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691147">
            <a:off x="270436" y="1326362"/>
            <a:ext cx="1152128" cy="400110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No 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32979"/>
            <a:ext cx="676875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Reglamento de ejecución (UE) No </a:t>
            </a:r>
            <a:r>
              <a:rPr lang="es-ES_tradnl" sz="1600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908/2014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1600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d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e la Comisión relativo a los organismos pagadores, etc.</a:t>
            </a:r>
          </a:p>
          <a:p>
            <a:pPr algn="ctr">
              <a:defRPr/>
            </a:pPr>
            <a:endParaRPr lang="es-ES_tradnl" sz="1600" b="0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La </a:t>
            </a:r>
            <a:r>
              <a:rPr lang="es-ES_tradnl" sz="1600" u="sng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revisión previa a la autorización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por el organismo de auditoría incluye el examen</a:t>
            </a:r>
            <a:r>
              <a:rPr lang="es-ES_tradnl" sz="1600" b="0" dirty="0">
                <a:solidFill>
                  <a:srgbClr val="0F5494"/>
                </a:solidFill>
              </a:rPr>
              <a:t>(Art. 1 (3)(c))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3068960"/>
            <a:ext cx="8064896" cy="830997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marL="352425" lvl="2" algn="ctr" defTabSz="876300">
              <a:spcAft>
                <a:spcPts val="1200"/>
              </a:spcAft>
              <a:defRPr/>
            </a:pPr>
            <a:r>
              <a:rPr lang="es-ES_tradnl" sz="1600" dirty="0">
                <a:solidFill>
                  <a:srgbClr val="0F5494"/>
                </a:solidFill>
              </a:rPr>
              <a:t>e</a:t>
            </a:r>
            <a:r>
              <a:rPr lang="es-ES_tradnl" sz="1600" dirty="0" smtClean="0">
                <a:solidFill>
                  <a:srgbClr val="0F5494"/>
                </a:solidFill>
              </a:rPr>
              <a:t>n qué medida los procedimientos y sistemas son aptos para proteger el presupuesto de la Unión, incluidas las medidas antifraude</a:t>
            </a:r>
            <a:endParaRPr lang="es-ES_tradnl" sz="1600" b="0" u="sng" dirty="0" smtClean="0">
              <a:solidFill>
                <a:srgbClr val="0F54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941168"/>
            <a:ext cx="8064896" cy="1077218"/>
          </a:xfrm>
          <a:prstGeom prst="rect">
            <a:avLst/>
          </a:prstGeom>
          <a:ln w="28575">
            <a:solidFill>
              <a:srgbClr val="0F549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i="1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"</a:t>
            </a:r>
            <a:r>
              <a:rPr lang="es-ES_tradnl" sz="1600" dirty="0" smtClean="0">
                <a:solidFill>
                  <a:srgbClr val="0F5494"/>
                </a:solidFill>
              </a:rPr>
              <a:t>… confirma, además, que se han establecido medidas antifraude efectivas y proporcionadas en virtud del artículo 58 del Reglamento (UE) n o 1306/2013 y que se han tenido en cuenta los riesgos identificados."</a:t>
            </a:r>
            <a:endParaRPr lang="es-ES_tradnl" sz="1600" dirty="0">
              <a:solidFill>
                <a:srgbClr val="0F549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254187"/>
            <a:ext cx="73448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u="sng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Declaración de gestión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 del Director del organismo pagador </a:t>
            </a:r>
            <a:r>
              <a:rPr lang="es-ES_tradnl" sz="1600" b="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(Anexo 1)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 rot="19691147">
            <a:off x="270436" y="1531128"/>
            <a:ext cx="1152128" cy="400110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/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No </a:t>
            </a:r>
            <a:r>
              <a:rPr lang="en-US" altLang="en-US" sz="2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6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rayée 3"/>
          <p:cNvSpPr>
            <a:spLocks/>
          </p:cNvSpPr>
          <p:nvPr/>
        </p:nvSpPr>
        <p:spPr bwMode="auto">
          <a:xfrm>
            <a:off x="2916114" y="2852737"/>
            <a:ext cx="977900" cy="485775"/>
          </a:xfrm>
          <a:custGeom>
            <a:avLst/>
            <a:gdLst>
              <a:gd name="T0" fmla="*/ 0 w 978408"/>
              <a:gd name="T1" fmla="*/ 121158 h 484632"/>
              <a:gd name="T2" fmla="*/ 15145 w 978408"/>
              <a:gd name="T3" fmla="*/ 121158 h 484632"/>
              <a:gd name="T4" fmla="*/ 15145 w 978408"/>
              <a:gd name="T5" fmla="*/ 363474 h 484632"/>
              <a:gd name="T6" fmla="*/ 0 w 978408"/>
              <a:gd name="T7" fmla="*/ 363474 h 484632"/>
              <a:gd name="T8" fmla="*/ 0 w 978408"/>
              <a:gd name="T9" fmla="*/ 121158 h 484632"/>
              <a:gd name="T10" fmla="*/ 30290 w 978408"/>
              <a:gd name="T11" fmla="*/ 121158 h 484632"/>
              <a:gd name="T12" fmla="*/ 60579 w 978408"/>
              <a:gd name="T13" fmla="*/ 121158 h 484632"/>
              <a:gd name="T14" fmla="*/ 60579 w 978408"/>
              <a:gd name="T15" fmla="*/ 363474 h 484632"/>
              <a:gd name="T16" fmla="*/ 30290 w 978408"/>
              <a:gd name="T17" fmla="*/ 363474 h 484632"/>
              <a:gd name="T18" fmla="*/ 30290 w 978408"/>
              <a:gd name="T19" fmla="*/ 121158 h 484632"/>
              <a:gd name="T20" fmla="*/ 75724 w 978408"/>
              <a:gd name="T21" fmla="*/ 121158 h 484632"/>
              <a:gd name="T22" fmla="*/ 736092 w 978408"/>
              <a:gd name="T23" fmla="*/ 121158 h 484632"/>
              <a:gd name="T24" fmla="*/ 736092 w 978408"/>
              <a:gd name="T25" fmla="*/ 0 h 484632"/>
              <a:gd name="T26" fmla="*/ 978408 w 978408"/>
              <a:gd name="T27" fmla="*/ 242316 h 484632"/>
              <a:gd name="T28" fmla="*/ 736092 w 978408"/>
              <a:gd name="T29" fmla="*/ 484632 h 484632"/>
              <a:gd name="T30" fmla="*/ 736092 w 978408"/>
              <a:gd name="T31" fmla="*/ 363474 h 484632"/>
              <a:gd name="T32" fmla="*/ 75724 w 978408"/>
              <a:gd name="T33" fmla="*/ 363474 h 484632"/>
              <a:gd name="T34" fmla="*/ 75724 w 978408"/>
              <a:gd name="T35" fmla="*/ 121158 h 484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8408" h="484632">
                <a:moveTo>
                  <a:pt x="0" y="121158"/>
                </a:moveTo>
                <a:lnTo>
                  <a:pt x="15145" y="121158"/>
                </a:lnTo>
                <a:lnTo>
                  <a:pt x="15145" y="363474"/>
                </a:lnTo>
                <a:lnTo>
                  <a:pt x="0" y="363474"/>
                </a:lnTo>
                <a:lnTo>
                  <a:pt x="0" y="121158"/>
                </a:lnTo>
                <a:close/>
                <a:moveTo>
                  <a:pt x="30290" y="121158"/>
                </a:moveTo>
                <a:lnTo>
                  <a:pt x="60579" y="121158"/>
                </a:lnTo>
                <a:lnTo>
                  <a:pt x="60579" y="363474"/>
                </a:lnTo>
                <a:lnTo>
                  <a:pt x="30290" y="363474"/>
                </a:lnTo>
                <a:lnTo>
                  <a:pt x="30290" y="121158"/>
                </a:lnTo>
                <a:close/>
                <a:moveTo>
                  <a:pt x="75724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75724" y="363474"/>
                </a:lnTo>
                <a:lnTo>
                  <a:pt x="75724" y="12115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1331640" y="1556792"/>
            <a:ext cx="6480720" cy="369332"/>
          </a:xfrm>
          <a:prstGeom prst="rect">
            <a:avLst/>
          </a:prstGeom>
          <a:solidFill>
            <a:srgbClr val="0F5494"/>
          </a:solidFill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0" lvl="3" algn="ctr" defTabSz="876300">
              <a:spcAft>
                <a:spcPts val="1200"/>
              </a:spcAft>
              <a:tabLst>
                <a:tab pos="1076325" algn="l"/>
              </a:tabLst>
              <a:defRPr/>
            </a:pPr>
            <a:r>
              <a:rPr lang="es-ES_tradnl" altLang="en-US" sz="1800" dirty="0" smtClean="0">
                <a:solidFill>
                  <a:schemeClr val="bg1"/>
                </a:solidFill>
              </a:rPr>
              <a:t>Recomendaciones de la Comisión</a:t>
            </a:r>
            <a:endParaRPr lang="es-ES_tradnl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204864"/>
            <a:ext cx="6480720" cy="3724097"/>
          </a:xfrm>
          <a:prstGeom prst="rect">
            <a:avLst/>
          </a:prstGeom>
          <a:ln w="28575">
            <a:solidFill>
              <a:srgbClr val="0F5494"/>
            </a:solidFill>
          </a:ln>
          <a:effectLst/>
        </p:spPr>
        <p:txBody>
          <a:bodyPr wrap="square">
            <a:spAutoFit/>
          </a:bodyPr>
          <a:lstStyle/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600" dirty="0" smtClean="0">
              <a:solidFill>
                <a:srgbClr val="0F5494"/>
              </a:solidFill>
            </a:endParaRPr>
          </a:p>
          <a:p>
            <a:pPr marL="0" lvl="2" defTabSz="876300">
              <a:spcAft>
                <a:spcPts val="1200"/>
              </a:spcAft>
              <a:tabLst>
                <a:tab pos="1076325" algn="l"/>
                <a:tab pos="1344613" algn="l"/>
              </a:tabLst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1. etapa</a:t>
            </a:r>
            <a:r>
              <a:rPr lang="es-ES_tradnl" sz="1600" dirty="0" smtClean="0">
                <a:solidFill>
                  <a:srgbClr val="0F5494"/>
                </a:solidFill>
              </a:rPr>
              <a:t>: 	Evaluación del riesgo de fraude</a:t>
            </a:r>
          </a:p>
          <a:p>
            <a:pPr marL="0" lvl="2" defTabSz="876300">
              <a:spcAft>
                <a:spcPts val="1200"/>
              </a:spcAft>
              <a:tabLst>
                <a:tab pos="1076325" algn="l"/>
                <a:tab pos="1344613" algn="l"/>
              </a:tabLst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2. etapa</a:t>
            </a:r>
            <a:r>
              <a:rPr lang="es-ES_tradnl" sz="1600" dirty="0" smtClean="0">
                <a:solidFill>
                  <a:srgbClr val="0F5494"/>
                </a:solidFill>
              </a:rPr>
              <a:t>: 	Análisis de las estructuras 				administrativas y de control existentes 			asegurando que no haya cabido al fraude</a:t>
            </a:r>
          </a:p>
          <a:p>
            <a:pPr marL="0" lvl="2" defTabSz="876300">
              <a:spcAft>
                <a:spcPts val="1200"/>
              </a:spcAft>
              <a:tabLst>
                <a:tab pos="1076325" algn="l"/>
                <a:tab pos="1344613" algn="l"/>
              </a:tabLst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3. etapa</a:t>
            </a:r>
            <a:r>
              <a:rPr lang="es-ES_tradnl" sz="1600" dirty="0" smtClean="0">
                <a:solidFill>
                  <a:srgbClr val="0F5494"/>
                </a:solidFill>
              </a:rPr>
              <a:t>: 	Registro de indicadores de fraude</a:t>
            </a:r>
          </a:p>
          <a:p>
            <a:pPr marL="0" lvl="2" defTabSz="876300">
              <a:spcAft>
                <a:spcPts val="1200"/>
              </a:spcAft>
              <a:tabLst>
                <a:tab pos="1076325" algn="l"/>
                <a:tab pos="1344613" algn="l"/>
              </a:tabLst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4. etapa</a:t>
            </a:r>
            <a:r>
              <a:rPr lang="es-ES_tradnl" sz="1600" dirty="0" smtClean="0">
                <a:solidFill>
                  <a:srgbClr val="0F5494"/>
                </a:solidFill>
              </a:rPr>
              <a:t>: 	Reglas internas relativas a la gestión 			de supuestos sospechosos de fraude</a:t>
            </a:r>
          </a:p>
          <a:p>
            <a:pPr marL="0" lvl="2" defTabSz="876300">
              <a:spcAft>
                <a:spcPts val="1200"/>
              </a:spcAft>
              <a:tabLst>
                <a:tab pos="1076325" algn="l"/>
                <a:tab pos="1344613" algn="l"/>
              </a:tabLst>
              <a:defRPr/>
            </a:pPr>
            <a:r>
              <a:rPr lang="es-ES_tradnl" sz="1600" u="sng" dirty="0" smtClean="0">
                <a:solidFill>
                  <a:srgbClr val="0F5494"/>
                </a:solidFill>
              </a:rPr>
              <a:t>5. etapa</a:t>
            </a:r>
            <a:r>
              <a:rPr lang="es-ES_tradnl" sz="1600" dirty="0" smtClean="0">
                <a:solidFill>
                  <a:srgbClr val="0F5494"/>
                </a:solidFill>
              </a:rPr>
              <a:t>: 	</a:t>
            </a:r>
            <a:r>
              <a:rPr lang="es-ES_tradnl" sz="1600" dirty="0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Formación del personal en materia de 			sensibilización ante el fraude</a:t>
            </a:r>
            <a:endParaRPr lang="es-ES_tradnl" sz="1600" dirty="0" smtClean="0">
              <a:solidFill>
                <a:srgbClr val="0F5494"/>
              </a:solidFill>
            </a:endParaRPr>
          </a:p>
          <a:p>
            <a:pPr marL="285750" lvl="2" indent="-285750" defTabSz="8763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76325" algn="l"/>
              </a:tabLst>
              <a:defRPr/>
            </a:pPr>
            <a:endParaRPr lang="es-ES_tradnl" sz="1600" u="sng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FE075BD2-6C04-4B94-A3CB-CE39548EB038}"/>
    </a:ext>
  </a:extLst>
</a:theme>
</file>

<file path=ppt/theme/theme2.xml><?xml version="1.0" encoding="utf-8"?>
<a:theme xmlns:a="http://schemas.openxmlformats.org/drawingml/2006/main" name="1_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0CDCB088-E072-4692-84CF-25553F135EC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PLANTILLA_PRESENTACIONES_FEGA-jul14_REV1</Template>
  <TotalTime>16</TotalTime>
  <Words>1816</Words>
  <Application>Microsoft Office PowerPoint</Application>
  <PresentationFormat>Presentación en pantalla (4:3)</PresentationFormat>
  <Paragraphs>492</Paragraphs>
  <Slides>51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MS PGothic</vt:lpstr>
      <vt:lpstr>MS PGothic</vt:lpstr>
      <vt:lpstr>Aparajita</vt:lpstr>
      <vt:lpstr>Arial</vt:lpstr>
      <vt:lpstr>Bauhaus 93</vt:lpstr>
      <vt:lpstr>Bradley Hand ITC</vt:lpstr>
      <vt:lpstr>Calibri</vt:lpstr>
      <vt:lpstr>Corbel</vt:lpstr>
      <vt:lpstr>Verdana</vt:lpstr>
      <vt:lpstr>Wingdings</vt:lpstr>
      <vt:lpstr>PLANTILLA_PRESENTACIONES_FEGA</vt:lpstr>
      <vt:lpstr>1_PLANTILLA_PRESENTACIONES_FEGA</vt:lpstr>
      <vt:lpstr> Actuaciones para la prevención y detección  del fraude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Probabilidad de fraude</vt:lpstr>
      <vt:lpstr>Presentación de PowerPoint</vt:lpstr>
      <vt:lpstr>Desarrollo Rural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por vuestra atención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Actuaciones para la prevención y detección  del fraude</dc:title>
  <dc:subject/>
  <dc:creator/>
  <cp:keywords/>
  <dc:description/>
  <cp:lastModifiedBy>Gomez De Rozas, Sergio</cp:lastModifiedBy>
  <cp:revision>5</cp:revision>
  <cp:lastPrinted>2017-01-23T11:21:25Z</cp:lastPrinted>
  <dcterms:created xsi:type="dcterms:W3CDTF">2000-01-01T00:00:00Z</dcterms:created>
  <dcterms:modified xsi:type="dcterms:W3CDTF">2017-01-23T11:26:00Z</dcterms:modified>
</cp:coreProperties>
</file>