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89" r:id="rId2"/>
  </p:sldMasterIdLst>
  <p:notesMasterIdLst>
    <p:notesMasterId r:id="rId32"/>
  </p:notesMasterIdLst>
  <p:handoutMasterIdLst>
    <p:handoutMasterId r:id="rId33"/>
  </p:handoutMasterIdLst>
  <p:sldIdLst>
    <p:sldId id="261" r:id="rId3"/>
    <p:sldId id="265" r:id="rId4"/>
    <p:sldId id="266" r:id="rId5"/>
    <p:sldId id="267" r:id="rId6"/>
    <p:sldId id="268" r:id="rId7"/>
    <p:sldId id="269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93" r:id="rId23"/>
    <p:sldId id="285" r:id="rId24"/>
    <p:sldId id="286" r:id="rId25"/>
    <p:sldId id="287" r:id="rId26"/>
    <p:sldId id="288" r:id="rId27"/>
    <p:sldId id="289" r:id="rId28"/>
    <p:sldId id="291" r:id="rId29"/>
    <p:sldId id="290" r:id="rId30"/>
    <p:sldId id="262" r:id="rId31"/>
  </p:sldIdLst>
  <p:sldSz cx="9144000" cy="6858000" type="screen4x3"/>
  <p:notesSz cx="6669088" cy="9926638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94CFD4"/>
    <a:srgbClr val="AFDCDF"/>
    <a:srgbClr val="7CC4CA"/>
    <a:srgbClr val="800000"/>
    <a:srgbClr val="CDE9EB"/>
    <a:srgbClr val="FFFFE1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79" autoAdjust="0"/>
    <p:restoredTop sz="86470" autoAdjust="0"/>
  </p:normalViewPr>
  <p:slideViewPr>
    <p:cSldViewPr>
      <p:cViewPr varScale="1">
        <p:scale>
          <a:sx n="102" d="100"/>
          <a:sy n="102" d="100"/>
        </p:scale>
        <p:origin x="25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4266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888"/>
    </p:cViewPr>
  </p:sorterViewPr>
  <p:notesViewPr>
    <p:cSldViewPr>
      <p:cViewPr varScale="1">
        <p:scale>
          <a:sx n="50" d="100"/>
          <a:sy n="50" d="100"/>
        </p:scale>
        <p:origin x="-1908" y="-10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607" y="0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607" y="9428583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9EFC8EC-4081-485E-9F71-98A6E54E7DA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9233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7" y="0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noProof="0" smtClean="0"/>
              <a:t>Haga clic para modificar el estilo de texto del patrón</a:t>
            </a:r>
          </a:p>
          <a:p>
            <a:pPr lvl="1"/>
            <a:r>
              <a:rPr lang="es-ES" altLang="es-ES" noProof="0" smtClean="0"/>
              <a:t>Segundo nivel</a:t>
            </a:r>
          </a:p>
          <a:p>
            <a:pPr lvl="2"/>
            <a:r>
              <a:rPr lang="es-ES" altLang="es-ES" noProof="0" smtClean="0"/>
              <a:t>Tercer nivel</a:t>
            </a:r>
          </a:p>
          <a:p>
            <a:pPr lvl="3"/>
            <a:r>
              <a:rPr lang="es-ES" altLang="es-ES" noProof="0" smtClean="0"/>
              <a:t>Cuarto nivel</a:t>
            </a:r>
          </a:p>
          <a:p>
            <a:pPr lvl="4"/>
            <a:r>
              <a:rPr lang="es-ES" altLang="es-ES" noProof="0" smtClean="0"/>
              <a:t>Quinto nivel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7" y="9428583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75BD847-2D25-4E92-B77F-DA399211A74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368536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5BD847-2D25-4E92-B77F-DA399211A74C}" type="slidenum">
              <a:rPr lang="es-ES" altLang="es-ES" smtClean="0"/>
              <a:pPr>
                <a:defRPr/>
              </a:pPr>
              <a:t>1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12375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Marcador de nota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altLang="es-ES" smtClean="0"/>
          </a:p>
        </p:txBody>
      </p:sp>
      <p:sp>
        <p:nvSpPr>
          <p:cNvPr id="19460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A8F2513-B24C-480D-ADBB-7133E2A82D4D}" type="slidenum">
              <a:rPr lang="es-ES" altLang="es-ES" smtClean="0"/>
              <a:pPr/>
              <a:t>7</a:t>
            </a:fld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3361335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Marcador de nota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altLang="es-ES" smtClean="0"/>
          </a:p>
        </p:txBody>
      </p:sp>
      <p:sp>
        <p:nvSpPr>
          <p:cNvPr id="22532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D09AA4D-1FB2-4397-8FC4-8F6026E427D7}" type="slidenum">
              <a:rPr lang="es-ES" altLang="es-ES" smtClean="0"/>
              <a:pPr/>
              <a:t>9</a:t>
            </a:fld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737374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 hasCustomPrompt="1"/>
          </p:nvPr>
        </p:nvSpPr>
        <p:spPr>
          <a:xfrm>
            <a:off x="683568" y="1844824"/>
            <a:ext cx="7848872" cy="1152128"/>
          </a:xfrm>
        </p:spPr>
        <p:txBody>
          <a:bodyPr anchor="ctr" anchorCtr="0"/>
          <a:lstStyle>
            <a:lvl1pPr algn="ctr">
              <a:defRPr sz="4400">
                <a:latin typeface="+mj-lt"/>
              </a:defRPr>
            </a:lvl1pPr>
          </a:lstStyle>
          <a:p>
            <a:r>
              <a:rPr lang="es-ES" dirty="0" smtClean="0"/>
              <a:t>Título</a:t>
            </a:r>
            <a:endParaRPr lang="es-ES" dirty="0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284663" y="5397500"/>
            <a:ext cx="4751387" cy="1127125"/>
            <a:chOff x="2699" y="3385"/>
            <a:chExt cx="2993" cy="710"/>
          </a:xfrm>
        </p:grpSpPr>
        <p:sp>
          <p:nvSpPr>
            <p:cNvPr id="3" name="Text Box 12"/>
            <p:cNvSpPr txBox="1">
              <a:spLocks noChangeArrowheads="1"/>
            </p:cNvSpPr>
            <p:nvPr userDrawn="1"/>
          </p:nvSpPr>
          <p:spPr bwMode="auto">
            <a:xfrm>
              <a:off x="2699" y="3385"/>
              <a:ext cx="2990" cy="7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defRPr/>
              </a:pPr>
              <a:r>
                <a:rPr lang="es-ES" altLang="es-ES" sz="4400" b="1" smtClean="0">
                  <a:solidFill>
                    <a:schemeClr val="bg1"/>
                  </a:solidFill>
                  <a:latin typeface="Bradley Hand ITC" pitchFamily="66" charset="0"/>
                </a:rPr>
                <a:t>FEGA</a:t>
              </a:r>
            </a:p>
            <a:p>
              <a:pPr algn="r" eaLnBrk="1" hangingPunct="1">
                <a:defRPr/>
              </a:pPr>
              <a:r>
                <a:rPr lang="es-ES" altLang="es-ES" sz="2400" b="1" smtClean="0">
                  <a:solidFill>
                    <a:schemeClr val="bg1"/>
                  </a:solidFill>
                  <a:latin typeface="Bradley Hand ITC" pitchFamily="66" charset="0"/>
                </a:rPr>
                <a:t>Fondo Español de Garantía Agraria</a:t>
              </a:r>
            </a:p>
          </p:txBody>
        </p:sp>
        <p:sp>
          <p:nvSpPr>
            <p:cNvPr id="4" name="Line 13"/>
            <p:cNvSpPr>
              <a:spLocks noChangeShapeType="1"/>
            </p:cNvSpPr>
            <p:nvPr userDrawn="1"/>
          </p:nvSpPr>
          <p:spPr bwMode="auto">
            <a:xfrm>
              <a:off x="2744" y="4065"/>
              <a:ext cx="2948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pic>
        <p:nvPicPr>
          <p:cNvPr id="5" name="Picture 15" descr="pestañ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7425"/>
            <a:ext cx="12096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620713"/>
            <a:ext cx="5578475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683568" y="2997374"/>
            <a:ext cx="7848872" cy="6476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Subtítulo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2098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889E1-9608-4EC4-BAC4-17C328FB9BCB}" type="datetime2">
              <a:rPr lang="es-ES" altLang="es-ES"/>
              <a:pPr>
                <a:defRPr/>
              </a:pPr>
              <a:t>lunes, 23 de enero de 2017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0812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620688"/>
            <a:ext cx="2057400" cy="5505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20688"/>
            <a:ext cx="6019800" cy="5505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F4E37-58C5-4AC3-93CA-88EE581BD02C}" type="datetime2">
              <a:rPr lang="es-ES" altLang="es-ES"/>
              <a:pPr>
                <a:defRPr/>
              </a:pPr>
              <a:t>lunes, 23 de enero de 2017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25008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de título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284663" y="5397500"/>
            <a:ext cx="4751387" cy="1127125"/>
            <a:chOff x="2699" y="3385"/>
            <a:chExt cx="2993" cy="710"/>
          </a:xfrm>
        </p:grpSpPr>
        <p:sp>
          <p:nvSpPr>
            <p:cNvPr id="3" name="Text Box 12"/>
            <p:cNvSpPr txBox="1">
              <a:spLocks noChangeArrowheads="1"/>
            </p:cNvSpPr>
            <p:nvPr userDrawn="1"/>
          </p:nvSpPr>
          <p:spPr bwMode="auto">
            <a:xfrm>
              <a:off x="2699" y="3385"/>
              <a:ext cx="2990" cy="7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defRPr/>
              </a:pPr>
              <a:r>
                <a:rPr lang="es-ES" altLang="es-ES" sz="4400" b="1" smtClean="0">
                  <a:solidFill>
                    <a:schemeClr val="bg1"/>
                  </a:solidFill>
                  <a:latin typeface="Bradley Hand ITC" pitchFamily="66" charset="0"/>
                </a:rPr>
                <a:t>FEGA</a:t>
              </a:r>
            </a:p>
            <a:p>
              <a:pPr algn="r" eaLnBrk="1" hangingPunct="1">
                <a:defRPr/>
              </a:pPr>
              <a:r>
                <a:rPr lang="es-ES" altLang="es-ES" sz="2400" b="1" smtClean="0">
                  <a:solidFill>
                    <a:schemeClr val="bg1"/>
                  </a:solidFill>
                  <a:latin typeface="Bradley Hand ITC" pitchFamily="66" charset="0"/>
                </a:rPr>
                <a:t>Fondo Español de Garantía Agraria</a:t>
              </a:r>
            </a:p>
          </p:txBody>
        </p:sp>
        <p:sp>
          <p:nvSpPr>
            <p:cNvPr id="4" name="Line 13"/>
            <p:cNvSpPr>
              <a:spLocks noChangeShapeType="1"/>
            </p:cNvSpPr>
            <p:nvPr userDrawn="1"/>
          </p:nvSpPr>
          <p:spPr bwMode="auto">
            <a:xfrm>
              <a:off x="2744" y="4065"/>
              <a:ext cx="2948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pic>
        <p:nvPicPr>
          <p:cNvPr id="5" name="Picture 15" descr="pestañ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7425"/>
            <a:ext cx="12096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88840"/>
            <a:ext cx="5578475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470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284663" y="5397500"/>
            <a:ext cx="4751387" cy="1127125"/>
            <a:chOff x="2699" y="3385"/>
            <a:chExt cx="2993" cy="710"/>
          </a:xfrm>
        </p:grpSpPr>
        <p:sp>
          <p:nvSpPr>
            <p:cNvPr id="3" name="Text Box 12"/>
            <p:cNvSpPr txBox="1">
              <a:spLocks noChangeArrowheads="1"/>
            </p:cNvSpPr>
            <p:nvPr userDrawn="1"/>
          </p:nvSpPr>
          <p:spPr bwMode="auto">
            <a:xfrm>
              <a:off x="2699" y="3385"/>
              <a:ext cx="2990" cy="7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defRPr/>
              </a:pPr>
              <a:r>
                <a:rPr lang="es-ES" altLang="es-ES" sz="4400" b="1" smtClean="0">
                  <a:solidFill>
                    <a:schemeClr val="bg1"/>
                  </a:solidFill>
                  <a:latin typeface="Bradley Hand ITC" pitchFamily="66" charset="0"/>
                </a:rPr>
                <a:t>FEGA</a:t>
              </a:r>
            </a:p>
            <a:p>
              <a:pPr algn="r" eaLnBrk="1" hangingPunct="1">
                <a:defRPr/>
              </a:pPr>
              <a:r>
                <a:rPr lang="es-ES" altLang="es-ES" sz="2400" b="1" smtClean="0">
                  <a:solidFill>
                    <a:schemeClr val="bg1"/>
                  </a:solidFill>
                  <a:latin typeface="Bradley Hand ITC" pitchFamily="66" charset="0"/>
                </a:rPr>
                <a:t>Fondo Español de Garantía Agraria</a:t>
              </a:r>
            </a:p>
          </p:txBody>
        </p:sp>
        <p:sp>
          <p:nvSpPr>
            <p:cNvPr id="4" name="Line 13"/>
            <p:cNvSpPr>
              <a:spLocks noChangeShapeType="1"/>
            </p:cNvSpPr>
            <p:nvPr userDrawn="1"/>
          </p:nvSpPr>
          <p:spPr bwMode="auto">
            <a:xfrm>
              <a:off x="2744" y="4065"/>
              <a:ext cx="2948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pic>
        <p:nvPicPr>
          <p:cNvPr id="5" name="Picture 15" descr="pestañ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7425"/>
            <a:ext cx="12096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620713"/>
            <a:ext cx="5578475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7"/>
          <p:cNvSpPr>
            <a:spLocks noGrp="1"/>
          </p:cNvSpPr>
          <p:nvPr>
            <p:ph type="ctrTitle" hasCustomPrompt="1"/>
          </p:nvPr>
        </p:nvSpPr>
        <p:spPr>
          <a:xfrm>
            <a:off x="827584" y="2156098"/>
            <a:ext cx="7848872" cy="1368152"/>
          </a:xfrm>
        </p:spPr>
        <p:txBody>
          <a:bodyPr anchor="ctr" anchorCtr="0"/>
          <a:lstStyle>
            <a:lvl1pPr algn="ctr">
              <a:defRPr sz="4400"/>
            </a:lvl1pPr>
          </a:lstStyle>
          <a:p>
            <a:r>
              <a:rPr lang="es-ES" dirty="0" smtClean="0"/>
              <a:t>Título</a:t>
            </a:r>
            <a:endParaRPr lang="es-ES" dirty="0"/>
          </a:p>
        </p:txBody>
      </p:sp>
      <p:sp>
        <p:nvSpPr>
          <p:cNvPr id="9" name="Título 7"/>
          <p:cNvSpPr txBox="1">
            <a:spLocks/>
          </p:cNvSpPr>
          <p:nvPr userDrawn="1"/>
        </p:nvSpPr>
        <p:spPr bwMode="auto">
          <a:xfrm>
            <a:off x="827584" y="3551103"/>
            <a:ext cx="7848872" cy="643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9pPr>
          </a:lstStyle>
          <a:p>
            <a:r>
              <a:rPr lang="es-ES" sz="2000" dirty="0" smtClean="0">
                <a:solidFill>
                  <a:schemeClr val="accent4"/>
                </a:solidFill>
              </a:rPr>
              <a:t>Subtítulo</a:t>
            </a:r>
            <a:endParaRPr lang="es-ES" sz="2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692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0D263-8F07-495D-B759-F3B79EF90E85}" type="datetime2">
              <a:rPr lang="es-ES" altLang="es-ES"/>
              <a:pPr>
                <a:defRPr/>
              </a:pPr>
              <a:t>lunes, 23 de enero de 2017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04999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A43E0-F90D-4A8A-98D5-FDA2F30FA51A}" type="datetime2">
              <a:rPr lang="es-ES" altLang="es-ES"/>
              <a:pPr>
                <a:defRPr/>
              </a:pPr>
              <a:t>lunes, 23 de enero de 2017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62387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81CFB-192D-4595-959D-80ECADE64851}" type="datetime2">
              <a:rPr lang="es-ES" altLang="es-ES"/>
              <a:pPr>
                <a:defRPr/>
              </a:pPr>
              <a:t>lunes, 23 de enero de 2017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66786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4B960-0D46-42E2-974B-19450B78A126}" type="datetime2">
              <a:rPr lang="es-ES" altLang="es-ES"/>
              <a:pPr>
                <a:defRPr/>
              </a:pPr>
              <a:t>lunes, 23 de enero de 2017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15414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FAED0-0EFE-43A1-8E79-9A77F8D2DB12}" type="datetime2">
              <a:rPr lang="es-ES" altLang="es-ES"/>
              <a:pPr>
                <a:defRPr/>
              </a:pPr>
              <a:t>lunes, 23 de enero de 2017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78941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468BC-42B5-4ECA-ABB6-57E26B188DDA}" type="datetime2">
              <a:rPr lang="es-ES" altLang="es-ES"/>
              <a:pPr>
                <a:defRPr/>
              </a:pPr>
              <a:t>lunes, 23 de enero de 2017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2705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0D263-8F07-495D-B759-F3B79EF90E85}" type="datetime2">
              <a:rPr lang="es-ES" altLang="es-ES"/>
              <a:pPr>
                <a:defRPr/>
              </a:pPr>
              <a:t>lunes, 23 de enero de 2017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749595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94BF4-8A21-4DA6-9B44-D7D0C16C5C2A}" type="datetime2">
              <a:rPr lang="es-ES" altLang="es-ES"/>
              <a:pPr>
                <a:defRPr/>
              </a:pPr>
              <a:t>lunes, 23 de enero de 2017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54374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E9EB7-D545-4756-81A3-7CBDAC02F27A}" type="datetime2">
              <a:rPr lang="es-ES" altLang="es-ES"/>
              <a:pPr>
                <a:defRPr/>
              </a:pPr>
              <a:t>lunes, 23 de enero de 2017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78255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889E1-9608-4EC4-BAC4-17C328FB9BCB}" type="datetime2">
              <a:rPr lang="es-ES" altLang="es-ES"/>
              <a:pPr>
                <a:defRPr/>
              </a:pPr>
              <a:t>lunes, 23 de enero de 2017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122045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620688"/>
            <a:ext cx="2057400" cy="5505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20688"/>
            <a:ext cx="6019800" cy="5505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F4E37-58C5-4AC3-93CA-88EE581BD02C}" type="datetime2">
              <a:rPr lang="es-ES" altLang="es-ES"/>
              <a:pPr>
                <a:defRPr/>
              </a:pPr>
              <a:t>lunes, 23 de enero de 2017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19587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de título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284663" y="5397500"/>
            <a:ext cx="4751387" cy="1127125"/>
            <a:chOff x="2699" y="3385"/>
            <a:chExt cx="2993" cy="710"/>
          </a:xfrm>
        </p:grpSpPr>
        <p:sp>
          <p:nvSpPr>
            <p:cNvPr id="3" name="Text Box 12"/>
            <p:cNvSpPr txBox="1">
              <a:spLocks noChangeArrowheads="1"/>
            </p:cNvSpPr>
            <p:nvPr userDrawn="1"/>
          </p:nvSpPr>
          <p:spPr bwMode="auto">
            <a:xfrm>
              <a:off x="2699" y="3385"/>
              <a:ext cx="2990" cy="7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defRPr/>
              </a:pPr>
              <a:r>
                <a:rPr lang="es-ES" altLang="es-ES" sz="4400" b="1" smtClean="0">
                  <a:solidFill>
                    <a:schemeClr val="bg1"/>
                  </a:solidFill>
                  <a:latin typeface="Bradley Hand ITC" pitchFamily="66" charset="0"/>
                </a:rPr>
                <a:t>FEGA</a:t>
              </a:r>
            </a:p>
            <a:p>
              <a:pPr algn="r" eaLnBrk="1" hangingPunct="1">
                <a:defRPr/>
              </a:pPr>
              <a:r>
                <a:rPr lang="es-ES" altLang="es-ES" sz="2400" b="1" smtClean="0">
                  <a:solidFill>
                    <a:schemeClr val="bg1"/>
                  </a:solidFill>
                  <a:latin typeface="Bradley Hand ITC" pitchFamily="66" charset="0"/>
                </a:rPr>
                <a:t>Fondo Español de Garantía Agraria</a:t>
              </a:r>
            </a:p>
          </p:txBody>
        </p:sp>
        <p:sp>
          <p:nvSpPr>
            <p:cNvPr id="4" name="Line 13"/>
            <p:cNvSpPr>
              <a:spLocks noChangeShapeType="1"/>
            </p:cNvSpPr>
            <p:nvPr userDrawn="1"/>
          </p:nvSpPr>
          <p:spPr bwMode="auto">
            <a:xfrm>
              <a:off x="2744" y="4065"/>
              <a:ext cx="2948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pic>
        <p:nvPicPr>
          <p:cNvPr id="5" name="Picture 15" descr="pestañ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7425"/>
            <a:ext cx="12096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88840"/>
            <a:ext cx="5578475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08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A43E0-F90D-4A8A-98D5-FDA2F30FA51A}" type="datetime2">
              <a:rPr lang="es-ES" altLang="es-ES"/>
              <a:pPr>
                <a:defRPr/>
              </a:pPr>
              <a:t>lunes, 23 de enero de 2017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10909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81CFB-192D-4595-959D-80ECADE64851}" type="datetime2">
              <a:rPr lang="es-ES" altLang="es-ES"/>
              <a:pPr>
                <a:defRPr/>
              </a:pPr>
              <a:t>lunes, 23 de enero de 2017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55883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4B960-0D46-42E2-974B-19450B78A126}" type="datetime2">
              <a:rPr lang="es-ES" altLang="es-ES"/>
              <a:pPr>
                <a:defRPr/>
              </a:pPr>
              <a:t>lunes, 23 de enero de 2017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69399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FAED0-0EFE-43A1-8E79-9A77F8D2DB12}" type="datetime2">
              <a:rPr lang="es-ES" altLang="es-ES"/>
              <a:pPr>
                <a:defRPr/>
              </a:pPr>
              <a:t>lunes, 23 de enero de 2017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86701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468BC-42B5-4ECA-ABB6-57E26B188DDA}" type="datetime2">
              <a:rPr lang="es-ES" altLang="es-ES"/>
              <a:pPr>
                <a:defRPr/>
              </a:pPr>
              <a:t>lunes, 23 de enero de 2017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41718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94BF4-8A21-4DA6-9B44-D7D0C16C5C2A}" type="datetime2">
              <a:rPr lang="es-ES" altLang="es-ES"/>
              <a:pPr>
                <a:defRPr/>
              </a:pPr>
              <a:t>lunes, 23 de enero de 2017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44254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E9EB7-D545-4756-81A3-7CBDAC02F27A}" type="datetime2">
              <a:rPr lang="es-ES" altLang="es-ES"/>
              <a:pPr>
                <a:defRPr/>
              </a:pPr>
              <a:t>lunes, 23 de enero de 2017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75516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0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69" y="41202"/>
            <a:ext cx="2747724" cy="507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Text Box 25"/>
          <p:cNvSpPr txBox="1">
            <a:spLocks noChangeArrowheads="1"/>
          </p:cNvSpPr>
          <p:nvPr/>
        </p:nvSpPr>
        <p:spPr bwMode="auto">
          <a:xfrm>
            <a:off x="34925" y="2852738"/>
            <a:ext cx="863600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ES" sz="5400" b="1" smtClean="0">
                <a:solidFill>
                  <a:schemeClr val="bg1"/>
                </a:solidFill>
                <a:latin typeface="Bradley Hand ITC" pitchFamily="66" charset="0"/>
              </a:rPr>
              <a:t>F</a:t>
            </a:r>
          </a:p>
          <a:p>
            <a:pPr eaLnBrk="1" hangingPunct="1">
              <a:defRPr/>
            </a:pPr>
            <a:r>
              <a:rPr lang="es-ES" altLang="es-ES" sz="5400" b="1" smtClean="0">
                <a:solidFill>
                  <a:schemeClr val="bg1"/>
                </a:solidFill>
                <a:latin typeface="Bradley Hand ITC" pitchFamily="66" charset="0"/>
              </a:rPr>
              <a:t>E</a:t>
            </a:r>
          </a:p>
          <a:p>
            <a:pPr eaLnBrk="1" hangingPunct="1">
              <a:defRPr/>
            </a:pPr>
            <a:r>
              <a:rPr lang="es-ES" altLang="es-ES" sz="5400" b="1" smtClean="0">
                <a:solidFill>
                  <a:schemeClr val="bg1"/>
                </a:solidFill>
                <a:latin typeface="Bradley Hand ITC" pitchFamily="66" charset="0"/>
              </a:rPr>
              <a:t>G</a:t>
            </a:r>
          </a:p>
          <a:p>
            <a:pPr eaLnBrk="1" hangingPunct="1">
              <a:defRPr/>
            </a:pPr>
            <a:r>
              <a:rPr lang="es-ES" altLang="es-ES" sz="5400" b="1" smtClean="0">
                <a:solidFill>
                  <a:schemeClr val="bg1"/>
                </a:solidFill>
                <a:latin typeface="Bradley Hand ITC" pitchFamily="66" charset="0"/>
              </a:rPr>
              <a:t>A</a:t>
            </a:r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92725" y="6237288"/>
            <a:ext cx="33829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994AB4B-69AA-48D0-A528-C81565A36280}" type="datetime2">
              <a:rPr lang="es-ES" altLang="es-ES"/>
              <a:pPr>
                <a:defRPr/>
              </a:pPr>
              <a:t>lunes, 23 de enero de 2017</a:t>
            </a:fld>
            <a:endParaRPr lang="es-ES" altLang="es-ES"/>
          </a:p>
        </p:txBody>
      </p:sp>
      <p:sp>
        <p:nvSpPr>
          <p:cNvPr id="1028" name="Rectangle 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53604"/>
            <a:ext cx="8229600" cy="4272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dirty="0" smtClean="0"/>
              <a:t>Haga clic para modificar el estilo de texto del patrón</a:t>
            </a:r>
          </a:p>
          <a:p>
            <a:pPr lvl="1"/>
            <a:r>
              <a:rPr lang="es-ES" altLang="es-ES" dirty="0" smtClean="0"/>
              <a:t>Segundo nivel</a:t>
            </a:r>
          </a:p>
          <a:p>
            <a:pPr lvl="2"/>
            <a:r>
              <a:rPr lang="es-ES" altLang="es-ES" dirty="0" smtClean="0"/>
              <a:t>Tercer nivel</a:t>
            </a:r>
          </a:p>
          <a:p>
            <a:pPr lvl="3"/>
            <a:r>
              <a:rPr lang="es-ES" altLang="es-ES" dirty="0" smtClean="0"/>
              <a:t>Cuarto nivel</a:t>
            </a:r>
          </a:p>
          <a:p>
            <a:pPr lvl="4"/>
            <a:r>
              <a:rPr lang="es-ES" altLang="es-ES" dirty="0" smtClean="0"/>
              <a:t>Quinto nivel</a:t>
            </a:r>
          </a:p>
        </p:txBody>
      </p:sp>
      <p:sp>
        <p:nvSpPr>
          <p:cNvPr id="1029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58322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dirty="0" smtClean="0"/>
              <a:t>Haga clic para cambiar el estilo de título	</a:t>
            </a:r>
          </a:p>
        </p:txBody>
      </p:sp>
      <p:pic>
        <p:nvPicPr>
          <p:cNvPr id="1030" name="Picture 43" descr="pestaña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7425"/>
            <a:ext cx="12096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88" r:id="rId12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anose="020B060403050404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anose="020B060403050404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anose="020B060403050404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anose="020B060403050404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anose="020B060403050404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anose="020B060403050404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anose="020B060403050404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9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20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69" y="41202"/>
            <a:ext cx="2747724" cy="507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Text Box 25"/>
          <p:cNvSpPr txBox="1">
            <a:spLocks noChangeArrowheads="1"/>
          </p:cNvSpPr>
          <p:nvPr/>
        </p:nvSpPr>
        <p:spPr bwMode="auto">
          <a:xfrm>
            <a:off x="34925" y="2852738"/>
            <a:ext cx="863600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ES" sz="5400" b="1" dirty="0" smtClean="0">
                <a:solidFill>
                  <a:schemeClr val="bg1"/>
                </a:solidFill>
                <a:latin typeface="Bradley Hand ITC" pitchFamily="66" charset="0"/>
              </a:rPr>
              <a:t>F</a:t>
            </a:r>
          </a:p>
          <a:p>
            <a:pPr eaLnBrk="1" hangingPunct="1">
              <a:defRPr/>
            </a:pPr>
            <a:r>
              <a:rPr lang="es-ES" altLang="es-ES" sz="5400" b="1" dirty="0" smtClean="0">
                <a:solidFill>
                  <a:schemeClr val="bg1"/>
                </a:solidFill>
                <a:latin typeface="Bradley Hand ITC" pitchFamily="66" charset="0"/>
              </a:rPr>
              <a:t>E</a:t>
            </a:r>
          </a:p>
          <a:p>
            <a:pPr eaLnBrk="1" hangingPunct="1">
              <a:defRPr/>
            </a:pPr>
            <a:r>
              <a:rPr lang="es-ES" altLang="es-ES" sz="5400" b="1" dirty="0" smtClean="0">
                <a:solidFill>
                  <a:schemeClr val="bg1"/>
                </a:solidFill>
                <a:latin typeface="Bradley Hand ITC" pitchFamily="66" charset="0"/>
              </a:rPr>
              <a:t>G</a:t>
            </a:r>
          </a:p>
          <a:p>
            <a:pPr eaLnBrk="1" hangingPunct="1">
              <a:defRPr/>
            </a:pPr>
            <a:r>
              <a:rPr lang="es-ES" altLang="es-ES" sz="5400" b="1" dirty="0" smtClean="0">
                <a:solidFill>
                  <a:schemeClr val="bg1"/>
                </a:solidFill>
                <a:latin typeface="Bradley Hand ITC" pitchFamily="66" charset="0"/>
              </a:rPr>
              <a:t>A</a:t>
            </a:r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92725" y="6237288"/>
            <a:ext cx="33829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994AB4B-69AA-48D0-A528-C81565A36280}" type="datetime2">
              <a:rPr lang="es-ES" altLang="es-ES"/>
              <a:pPr>
                <a:defRPr/>
              </a:pPr>
              <a:t>lunes, 23 de enero de 2017</a:t>
            </a:fld>
            <a:endParaRPr lang="es-ES" altLang="es-ES"/>
          </a:p>
        </p:txBody>
      </p:sp>
      <p:sp>
        <p:nvSpPr>
          <p:cNvPr id="1028" name="Rectangle 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53604"/>
            <a:ext cx="8229600" cy="4272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dirty="0" smtClean="0"/>
              <a:t>Haga clic para modificar el estilo de texto del patrón</a:t>
            </a:r>
          </a:p>
          <a:p>
            <a:pPr lvl="1"/>
            <a:r>
              <a:rPr lang="es-ES" altLang="es-ES" dirty="0" smtClean="0"/>
              <a:t>Segundo nivel</a:t>
            </a:r>
          </a:p>
          <a:p>
            <a:pPr lvl="2"/>
            <a:r>
              <a:rPr lang="es-ES" altLang="es-ES" dirty="0" smtClean="0"/>
              <a:t>Tercer nivel</a:t>
            </a:r>
          </a:p>
          <a:p>
            <a:pPr lvl="3"/>
            <a:r>
              <a:rPr lang="es-ES" altLang="es-ES" dirty="0" smtClean="0"/>
              <a:t>Cuarto nivel</a:t>
            </a:r>
          </a:p>
          <a:p>
            <a:pPr lvl="4"/>
            <a:r>
              <a:rPr lang="es-ES" altLang="es-ES" dirty="0" smtClean="0"/>
              <a:t>Quinto nivel</a:t>
            </a:r>
          </a:p>
        </p:txBody>
      </p:sp>
      <p:sp>
        <p:nvSpPr>
          <p:cNvPr id="1029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58322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dirty="0" smtClean="0"/>
              <a:t>Haga clic para cambiar el estilo de título	</a:t>
            </a:r>
          </a:p>
        </p:txBody>
      </p:sp>
      <p:pic>
        <p:nvPicPr>
          <p:cNvPr id="1030" name="Picture 43" descr="pestaña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7425"/>
            <a:ext cx="12096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998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20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7544" y="2520110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ES" sz="2800" b="1" dirty="0">
                <a:solidFill>
                  <a:srgbClr val="008080"/>
                </a:solidFill>
                <a:latin typeface="+mj-lt"/>
              </a:rPr>
              <a:t>Auditoría de fondos agrícolas: </a:t>
            </a:r>
            <a:endParaRPr lang="es-ES" altLang="es-ES" sz="2800" b="1" dirty="0" smtClean="0">
              <a:solidFill>
                <a:srgbClr val="008080"/>
              </a:solidFill>
              <a:latin typeface="+mj-lt"/>
            </a:endParaRPr>
          </a:p>
          <a:p>
            <a:pPr algn="ctr"/>
            <a:r>
              <a:rPr lang="es-ES" altLang="es-ES" sz="2800" b="1" dirty="0" smtClean="0">
                <a:solidFill>
                  <a:srgbClr val="008080"/>
                </a:solidFill>
                <a:latin typeface="+mj-lt"/>
              </a:rPr>
              <a:t>Ejecución </a:t>
            </a:r>
            <a:r>
              <a:rPr lang="es-ES" altLang="es-ES" sz="2800" b="1" dirty="0">
                <a:solidFill>
                  <a:srgbClr val="008080"/>
                </a:solidFill>
                <a:latin typeface="+mj-lt"/>
              </a:rPr>
              <a:t>de una auditoría interna</a:t>
            </a:r>
            <a:endParaRPr lang="es-ES" sz="2800" b="1" dirty="0">
              <a:solidFill>
                <a:srgbClr val="008080"/>
              </a:solidFill>
              <a:latin typeface="+mj-lt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37456" y="4545707"/>
            <a:ext cx="741680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defRPr/>
            </a:pPr>
            <a:r>
              <a:rPr lang="es-ES" altLang="es-ES" sz="2400" dirty="0" smtClean="0">
                <a:solidFill>
                  <a:schemeClr val="accent6">
                    <a:lumMod val="5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Madrid, 24 de enero de 2017 </a:t>
            </a:r>
            <a:endParaRPr lang="es-ES_tradnl" altLang="es-ES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defRPr/>
            </a:pPr>
            <a:endParaRPr lang="es-ES_tradnl" altLang="es-ES" dirty="0" smtClean="0"/>
          </a:p>
        </p:txBody>
      </p:sp>
    </p:spTree>
    <p:extLst>
      <p:ext uri="{BB962C8B-B14F-4D97-AF65-F5344CB8AC3E}">
        <p14:creationId xmlns:p14="http://schemas.microsoft.com/office/powerpoint/2010/main" val="110492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title"/>
          </p:nvPr>
        </p:nvSpPr>
        <p:spPr>
          <a:xfrm>
            <a:off x="403225" y="848271"/>
            <a:ext cx="8229600" cy="149225"/>
          </a:xfrm>
        </p:spPr>
        <p:txBody>
          <a:bodyPr/>
          <a:lstStyle/>
          <a:p>
            <a:r>
              <a:rPr lang="es-ES" altLang="es-ES" sz="2800" dirty="0" smtClean="0"/>
              <a:t> Comunicaciones</a:t>
            </a:r>
          </a:p>
        </p:txBody>
      </p:sp>
      <p:sp>
        <p:nvSpPr>
          <p:cNvPr id="23555" name="Marcador de contenido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2"/>
          </a:xfrm>
        </p:spPr>
        <p:txBody>
          <a:bodyPr/>
          <a:lstStyle/>
          <a:p>
            <a:pPr algn="just"/>
            <a:r>
              <a:rPr lang="es-ES" altLang="es-ES" smtClean="0"/>
              <a:t> </a:t>
            </a:r>
            <a:r>
              <a:rPr lang="es-ES" altLang="es-ES" smtClean="0"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3556" name="CuadroTexto 5"/>
          <p:cNvSpPr txBox="1">
            <a:spLocks noChangeArrowheads="1"/>
          </p:cNvSpPr>
          <p:nvPr/>
        </p:nvSpPr>
        <p:spPr bwMode="auto">
          <a:xfrm>
            <a:off x="4995863" y="1533525"/>
            <a:ext cx="3476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s-ES" altLang="es-ES" sz="2000" b="1">
                <a:solidFill>
                  <a:srgbClr val="180000"/>
                </a:solidFill>
              </a:rPr>
              <a:t>A la unidad</a:t>
            </a:r>
          </a:p>
        </p:txBody>
      </p:sp>
      <p:sp>
        <p:nvSpPr>
          <p:cNvPr id="23557" name="CuadroTexto 7"/>
          <p:cNvSpPr txBox="1">
            <a:spLocks noChangeArrowheads="1"/>
          </p:cNvSpPr>
          <p:nvPr/>
        </p:nvSpPr>
        <p:spPr bwMode="auto">
          <a:xfrm rot="10800000" flipV="1">
            <a:off x="971550" y="1533525"/>
            <a:ext cx="3240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s-ES" altLang="es-ES" sz="2000" b="1">
                <a:solidFill>
                  <a:srgbClr val="180000"/>
                </a:solidFill>
              </a:rPr>
              <a:t>Al Presidente</a:t>
            </a:r>
          </a:p>
        </p:txBody>
      </p:sp>
      <p:pic>
        <p:nvPicPr>
          <p:cNvPr id="23558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49" y="1982788"/>
            <a:ext cx="4149005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Imagen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582" y="1982787"/>
            <a:ext cx="3738562" cy="4721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/>
          <p:cNvSpPr/>
          <p:nvPr/>
        </p:nvSpPr>
        <p:spPr>
          <a:xfrm>
            <a:off x="4726854" y="4725144"/>
            <a:ext cx="1728192" cy="28803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46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>
          <a:xfrm>
            <a:off x="395288" y="981075"/>
            <a:ext cx="8229600" cy="1143000"/>
          </a:xfrm>
        </p:spPr>
        <p:txBody>
          <a:bodyPr/>
          <a:lstStyle/>
          <a:p>
            <a:r>
              <a:rPr lang="es-ES" altLang="es-ES" sz="2800" dirty="0" smtClean="0"/>
              <a:t>  Recopilación de la información(I)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157288" y="2708275"/>
            <a:ext cx="6707187" cy="3201988"/>
          </a:xfrm>
        </p:spPr>
        <p:txBody>
          <a:bodyPr/>
          <a:lstStyle/>
          <a:p>
            <a:pPr marL="0" indent="0">
              <a:spcBef>
                <a:spcPts val="2400"/>
              </a:spcBef>
              <a:defRPr/>
            </a:pPr>
            <a:r>
              <a:rPr lang="es-ES" altLang="es-ES" sz="2400" dirty="0" smtClean="0">
                <a:solidFill>
                  <a:srgbClr val="180000"/>
                </a:solidFill>
              </a:rPr>
              <a:t>El equipo auditor: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2400" dirty="0" smtClean="0">
                <a:solidFill>
                  <a:srgbClr val="180000"/>
                </a:solidFill>
              </a:rPr>
              <a:t> recopilará la </a:t>
            </a:r>
            <a:r>
              <a:rPr lang="es-ES" altLang="es-ES" sz="2400" b="1" dirty="0" smtClean="0">
                <a:solidFill>
                  <a:srgbClr val="180000"/>
                </a:solidFill>
              </a:rPr>
              <a:t>información relevante para el conocimiento de la medida a auditar</a:t>
            </a:r>
            <a:r>
              <a:rPr lang="es-ES" altLang="es-ES" sz="2400" dirty="0" smtClean="0">
                <a:solidFill>
                  <a:srgbClr val="180000"/>
                </a:solidFill>
              </a:rPr>
              <a:t>.  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2400" dirty="0" smtClean="0">
                <a:solidFill>
                  <a:srgbClr val="180000"/>
                </a:solidFill>
              </a:rPr>
              <a:t>Convoca una </a:t>
            </a:r>
            <a:r>
              <a:rPr lang="es-ES" altLang="es-ES" sz="2400" b="1" dirty="0" smtClean="0">
                <a:solidFill>
                  <a:srgbClr val="180000"/>
                </a:solidFill>
              </a:rPr>
              <a:t>reunión de inicio.</a:t>
            </a:r>
          </a:p>
          <a:p>
            <a:pPr>
              <a:spcBef>
                <a:spcPts val="1200"/>
              </a:spcBef>
              <a:defRPr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84945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/>
          </p:nvPr>
        </p:nvSpPr>
        <p:spPr>
          <a:xfrm>
            <a:off x="457200" y="1196975"/>
            <a:ext cx="8229600" cy="936625"/>
          </a:xfrm>
        </p:spPr>
        <p:txBody>
          <a:bodyPr/>
          <a:lstStyle/>
          <a:p>
            <a:r>
              <a:rPr lang="es-ES" altLang="es-ES" sz="2800" dirty="0" smtClean="0"/>
              <a:t>Recopilación de la información (II)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39750" y="2133600"/>
            <a:ext cx="8147050" cy="3887788"/>
          </a:xfrm>
        </p:spPr>
        <p:txBody>
          <a:bodyPr/>
          <a:lstStyle/>
          <a:p>
            <a:pPr marL="457200" indent="-457200" algn="just" eaLnBrk="1" hangingPunct="1">
              <a:lnSpc>
                <a:spcPct val="90000"/>
              </a:lnSpc>
              <a:buSzPct val="75000"/>
              <a:buFont typeface="Wingdings" panose="05000000000000000000" pitchFamily="2" charset="2"/>
              <a:buChar char="ü"/>
              <a:defRPr/>
            </a:pPr>
            <a:r>
              <a:rPr lang="es-ES" altLang="es-ES" sz="2000" b="1" dirty="0" smtClean="0">
                <a:solidFill>
                  <a:srgbClr val="180000"/>
                </a:solidFill>
              </a:rPr>
              <a:t>Recopilación de la información relevante:</a:t>
            </a:r>
          </a:p>
          <a:p>
            <a:pPr marL="457200" indent="-457200" algn="just" eaLnBrk="1" hangingPunct="1">
              <a:lnSpc>
                <a:spcPct val="90000"/>
              </a:lnSpc>
              <a:buSzPct val="75000"/>
              <a:buFont typeface="Wingdings" panose="05000000000000000000" pitchFamily="2" charset="2"/>
              <a:buChar char="§"/>
              <a:defRPr/>
            </a:pPr>
            <a:endParaRPr lang="es-ES" altLang="es-ES" sz="2000" dirty="0">
              <a:solidFill>
                <a:srgbClr val="180000"/>
              </a:solidFill>
            </a:endParaRPr>
          </a:p>
          <a:p>
            <a:pPr marL="857250" lvl="1" indent="-457200" algn="just" eaLnBrk="1" hangingPunct="1">
              <a:lnSpc>
                <a:spcPct val="90000"/>
              </a:lnSpc>
              <a:buSzPct val="75000"/>
              <a:buFont typeface="Wingdings" panose="05000000000000000000" pitchFamily="2" charset="2"/>
              <a:buChar char="§"/>
              <a:defRPr/>
            </a:pPr>
            <a:r>
              <a:rPr lang="es-ES" altLang="es-ES" sz="2000" dirty="0" smtClean="0">
                <a:solidFill>
                  <a:srgbClr val="180000"/>
                </a:solidFill>
              </a:rPr>
              <a:t>Se hará </a:t>
            </a:r>
            <a:r>
              <a:rPr lang="es-ES" altLang="es-ES" sz="2000" dirty="0">
                <a:solidFill>
                  <a:srgbClr val="180000"/>
                </a:solidFill>
              </a:rPr>
              <a:t>mediante las herramientas </a:t>
            </a:r>
            <a:r>
              <a:rPr lang="es-ES" altLang="es-ES" sz="2000" dirty="0" smtClean="0">
                <a:solidFill>
                  <a:srgbClr val="180000"/>
                </a:solidFill>
              </a:rPr>
              <a:t>adecuadas (</a:t>
            </a:r>
            <a:r>
              <a:rPr lang="es-ES" altLang="es-ES" sz="2000" dirty="0">
                <a:solidFill>
                  <a:srgbClr val="180000"/>
                </a:solidFill>
              </a:rPr>
              <a:t>ejemplo: </a:t>
            </a:r>
            <a:r>
              <a:rPr lang="es-ES" altLang="es-ES" sz="2000" dirty="0" err="1">
                <a:solidFill>
                  <a:srgbClr val="180000"/>
                </a:solidFill>
              </a:rPr>
              <a:t>EurLex</a:t>
            </a:r>
            <a:r>
              <a:rPr lang="es-ES" altLang="es-ES" sz="2000" dirty="0">
                <a:solidFill>
                  <a:srgbClr val="180000"/>
                </a:solidFill>
              </a:rPr>
              <a:t>, bases de datos, biblioteca de la intranet, informes y seguimientos propios, etc.)</a:t>
            </a:r>
          </a:p>
          <a:p>
            <a:pPr marL="400050" lvl="1" indent="0" algn="just" eaLnBrk="1" hangingPunct="1">
              <a:lnSpc>
                <a:spcPct val="90000"/>
              </a:lnSpc>
              <a:buSzPct val="75000"/>
              <a:buFontTx/>
              <a:buNone/>
              <a:defRPr/>
            </a:pPr>
            <a:endParaRPr lang="es-ES" altLang="es-ES" sz="2000" dirty="0">
              <a:solidFill>
                <a:srgbClr val="180000"/>
              </a:solidFill>
            </a:endParaRPr>
          </a:p>
          <a:p>
            <a:pPr marL="857250" lvl="1" indent="-457200" algn="just" eaLnBrk="1" hangingPunct="1">
              <a:lnSpc>
                <a:spcPct val="90000"/>
              </a:lnSpc>
              <a:buSzPct val="75000"/>
              <a:buFont typeface="Wingdings" panose="05000000000000000000" pitchFamily="2" charset="2"/>
              <a:buChar char="§"/>
              <a:defRPr/>
            </a:pPr>
            <a:r>
              <a:rPr lang="es-ES" altLang="es-ES" sz="2000" dirty="0">
                <a:solidFill>
                  <a:srgbClr val="180000"/>
                </a:solidFill>
              </a:rPr>
              <a:t>La documentación a recopilar poder ser:</a:t>
            </a:r>
          </a:p>
          <a:p>
            <a:pPr lvl="2" algn="just" eaLnBrk="1" hangingPunct="1">
              <a:lnSpc>
                <a:spcPct val="90000"/>
              </a:lnSpc>
              <a:buSzPct val="75000"/>
              <a:buFont typeface="Wingdings" panose="05000000000000000000" pitchFamily="2" charset="2"/>
              <a:buChar char="§"/>
              <a:defRPr/>
            </a:pPr>
            <a:r>
              <a:rPr lang="es-ES" altLang="es-ES" sz="2000" b="1" dirty="0">
                <a:solidFill>
                  <a:srgbClr val="180000"/>
                </a:solidFill>
              </a:rPr>
              <a:t>Normativa de aplicación</a:t>
            </a:r>
            <a:r>
              <a:rPr lang="es-ES" altLang="es-ES" sz="2000" dirty="0">
                <a:solidFill>
                  <a:srgbClr val="180000"/>
                </a:solidFill>
              </a:rPr>
              <a:t>,</a:t>
            </a:r>
            <a:r>
              <a:rPr lang="es-ES" altLang="es-ES" sz="2000" b="1" dirty="0">
                <a:solidFill>
                  <a:srgbClr val="180000"/>
                </a:solidFill>
              </a:rPr>
              <a:t> </a:t>
            </a:r>
            <a:r>
              <a:rPr lang="es-ES" altLang="es-ES" sz="2000" dirty="0">
                <a:solidFill>
                  <a:srgbClr val="180000"/>
                </a:solidFill>
              </a:rPr>
              <a:t>específica u horizontal.</a:t>
            </a:r>
          </a:p>
          <a:p>
            <a:pPr lvl="2" algn="just" eaLnBrk="1" hangingPunct="1">
              <a:lnSpc>
                <a:spcPct val="90000"/>
              </a:lnSpc>
              <a:buSzPct val="75000"/>
              <a:buFont typeface="Wingdings" panose="05000000000000000000" pitchFamily="2" charset="2"/>
              <a:buChar char="§"/>
              <a:defRPr/>
            </a:pPr>
            <a:r>
              <a:rPr lang="es-ES" altLang="es-ES" sz="2000" b="1" dirty="0">
                <a:solidFill>
                  <a:srgbClr val="180000"/>
                </a:solidFill>
              </a:rPr>
              <a:t>Antecedentes</a:t>
            </a:r>
          </a:p>
          <a:p>
            <a:pPr>
              <a:defRPr/>
            </a:pPr>
            <a:endParaRPr lang="es-ES" dirty="0"/>
          </a:p>
        </p:txBody>
      </p:sp>
      <p:pic>
        <p:nvPicPr>
          <p:cNvPr id="25604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8" y="188913"/>
            <a:ext cx="219233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82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933700" y="233363"/>
            <a:ext cx="6264275" cy="579437"/>
          </a:xfrm>
        </p:spPr>
        <p:txBody>
          <a:bodyPr/>
          <a:lstStyle/>
          <a:p>
            <a:pPr eaLnBrk="1" hangingPunct="1"/>
            <a:r>
              <a:rPr lang="es-ES" altLang="es-ES" sz="2400" dirty="0" smtClean="0"/>
              <a:t>Recopilación de la información (III)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>
          <a:xfrm>
            <a:off x="900113" y="1790700"/>
            <a:ext cx="2087562" cy="86995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" cap="flat" algn="ctr">
            <a:solidFill>
              <a:srgbClr val="180000"/>
            </a:solidFill>
            <a:miter lim="800000"/>
          </a:ln>
        </p:spPr>
        <p:txBody>
          <a:bodyPr rot="0" spcFirstLastPara="0" spcCol="0" rtlCol="0" fromWordArt="0" anchor="ctr" forceAA="0">
            <a:noAutofit/>
          </a:bodyPr>
          <a:lstStyle/>
          <a:p>
            <a:pPr marL="0" indent="0"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s-ES" sz="2000" b="1" kern="0" dirty="0" smtClean="0">
                <a:solidFill>
                  <a:srgbClr val="18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Normativa</a:t>
            </a:r>
            <a:endParaRPr lang="es-ES" sz="2000" b="1" kern="0" dirty="0">
              <a:solidFill>
                <a:srgbClr val="18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2682875" y="2663825"/>
            <a:ext cx="1601788" cy="479425"/>
          </a:xfrm>
          <a:prstGeom prst="roundRect">
            <a:avLst/>
          </a:prstGeom>
          <a:pattFill prst="pct30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 w="12700" cap="flat" cmpd="sng" algn="ctr">
            <a:solidFill>
              <a:srgbClr val="18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s-ES" sz="1600" b="1" kern="0" dirty="0">
                <a:solidFill>
                  <a:srgbClr val="18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Comunitaria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2689225" y="3441700"/>
            <a:ext cx="1601788" cy="506413"/>
          </a:xfrm>
          <a:prstGeom prst="roundRect">
            <a:avLst/>
          </a:prstGeom>
          <a:pattFill prst="pct30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 w="12700" cap="flat" cmpd="sng" algn="ctr">
            <a:solidFill>
              <a:srgbClr val="18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s-ES" sz="1600" b="1" dirty="0">
                <a:solidFill>
                  <a:srgbClr val="18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Nacional</a:t>
            </a:r>
          </a:p>
        </p:txBody>
      </p:sp>
      <p:cxnSp>
        <p:nvCxnSpPr>
          <p:cNvPr id="26630" name="Conector recto 10"/>
          <p:cNvCxnSpPr>
            <a:cxnSpLocks noChangeShapeType="1"/>
            <a:stCxn id="7" idx="4"/>
          </p:cNvCxnSpPr>
          <p:nvPr/>
        </p:nvCxnSpPr>
        <p:spPr bwMode="auto">
          <a:xfrm>
            <a:off x="1943100" y="2660650"/>
            <a:ext cx="0" cy="3171825"/>
          </a:xfrm>
          <a:prstGeom prst="line">
            <a:avLst/>
          </a:prstGeom>
          <a:noFill/>
          <a:ln w="25400" algn="ctr">
            <a:solidFill>
              <a:srgbClr val="18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6631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2974975"/>
            <a:ext cx="63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632" name="Conector recto 15"/>
          <p:cNvCxnSpPr>
            <a:cxnSpLocks noChangeShapeType="1"/>
            <a:endCxn id="8" idx="1"/>
          </p:cNvCxnSpPr>
          <p:nvPr/>
        </p:nvCxnSpPr>
        <p:spPr bwMode="auto">
          <a:xfrm>
            <a:off x="1943100" y="2900363"/>
            <a:ext cx="739775" cy="3175"/>
          </a:xfrm>
          <a:prstGeom prst="line">
            <a:avLst/>
          </a:prstGeom>
          <a:noFill/>
          <a:ln w="25400" algn="ctr">
            <a:solidFill>
              <a:srgbClr val="18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3" name="Conector recto 28"/>
          <p:cNvCxnSpPr>
            <a:cxnSpLocks noChangeShapeType="1"/>
          </p:cNvCxnSpPr>
          <p:nvPr/>
        </p:nvCxnSpPr>
        <p:spPr bwMode="auto">
          <a:xfrm>
            <a:off x="1943100" y="3630613"/>
            <a:ext cx="739775" cy="3175"/>
          </a:xfrm>
          <a:prstGeom prst="line">
            <a:avLst/>
          </a:prstGeom>
          <a:noFill/>
          <a:ln w="25400" algn="ctr">
            <a:solidFill>
              <a:srgbClr val="18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4" name="Conector recto 30"/>
          <p:cNvCxnSpPr>
            <a:cxnSpLocks noChangeShapeType="1"/>
          </p:cNvCxnSpPr>
          <p:nvPr/>
        </p:nvCxnSpPr>
        <p:spPr bwMode="auto">
          <a:xfrm flipV="1">
            <a:off x="4284663" y="2451100"/>
            <a:ext cx="863600" cy="409575"/>
          </a:xfrm>
          <a:prstGeom prst="line">
            <a:avLst/>
          </a:prstGeom>
          <a:noFill/>
          <a:ln w="25400" algn="ctr">
            <a:solidFill>
              <a:srgbClr val="18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5" name="Conector recto 32"/>
          <p:cNvCxnSpPr>
            <a:cxnSpLocks noChangeShapeType="1"/>
            <a:endCxn id="38" idx="1"/>
          </p:cNvCxnSpPr>
          <p:nvPr/>
        </p:nvCxnSpPr>
        <p:spPr bwMode="auto">
          <a:xfrm flipV="1">
            <a:off x="4284663" y="2919413"/>
            <a:ext cx="863600" cy="41275"/>
          </a:xfrm>
          <a:prstGeom prst="line">
            <a:avLst/>
          </a:prstGeom>
          <a:noFill/>
          <a:ln w="25400" algn="ctr">
            <a:solidFill>
              <a:srgbClr val="18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Rectángulo redondeado 36"/>
          <p:cNvSpPr/>
          <p:nvPr/>
        </p:nvSpPr>
        <p:spPr>
          <a:xfrm>
            <a:off x="5157788" y="2093913"/>
            <a:ext cx="2355850" cy="468312"/>
          </a:xfrm>
          <a:prstGeom prst="roundRect">
            <a:avLst/>
          </a:prstGeom>
          <a:pattFill prst="pct20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 w="12700" cap="flat" cmpd="sng" algn="ctr">
            <a:solidFill>
              <a:srgbClr val="18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s-ES" sz="1400" b="1" kern="0" dirty="0">
                <a:solidFill>
                  <a:srgbClr val="18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Reglamentos de la Comisión </a:t>
            </a:r>
          </a:p>
        </p:txBody>
      </p:sp>
      <p:sp>
        <p:nvSpPr>
          <p:cNvPr id="38" name="Rectángulo redondeado 37"/>
          <p:cNvSpPr/>
          <p:nvPr/>
        </p:nvSpPr>
        <p:spPr>
          <a:xfrm>
            <a:off x="5148263" y="2673350"/>
            <a:ext cx="2365375" cy="492125"/>
          </a:xfrm>
          <a:prstGeom prst="roundRect">
            <a:avLst/>
          </a:prstGeom>
          <a:pattFill prst="pct20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 w="12700" cap="flat" cmpd="sng" algn="ctr">
            <a:solidFill>
              <a:srgbClr val="18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s-ES" sz="1400" b="1" kern="0" dirty="0">
                <a:solidFill>
                  <a:srgbClr val="18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Reglamentos del Consejo</a:t>
            </a:r>
          </a:p>
        </p:txBody>
      </p:sp>
      <p:sp>
        <p:nvSpPr>
          <p:cNvPr id="45" name="Rectángulo redondeado 44"/>
          <p:cNvSpPr/>
          <p:nvPr/>
        </p:nvSpPr>
        <p:spPr>
          <a:xfrm>
            <a:off x="2682875" y="5511800"/>
            <a:ext cx="1600200" cy="554038"/>
          </a:xfrm>
          <a:prstGeom prst="roundRect">
            <a:avLst/>
          </a:prstGeom>
          <a:pattFill prst="pct30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 w="12700" cap="flat" cmpd="sng" algn="ctr">
            <a:solidFill>
              <a:srgbClr val="18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s-ES" sz="1600" b="1" dirty="0">
                <a:solidFill>
                  <a:srgbClr val="18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Otra normativa</a:t>
            </a:r>
          </a:p>
        </p:txBody>
      </p:sp>
      <p:cxnSp>
        <p:nvCxnSpPr>
          <p:cNvPr id="26639" name="Conector recto 45"/>
          <p:cNvCxnSpPr>
            <a:cxnSpLocks noChangeShapeType="1"/>
          </p:cNvCxnSpPr>
          <p:nvPr/>
        </p:nvCxnSpPr>
        <p:spPr bwMode="auto">
          <a:xfrm>
            <a:off x="1943100" y="5832475"/>
            <a:ext cx="739775" cy="4763"/>
          </a:xfrm>
          <a:prstGeom prst="line">
            <a:avLst/>
          </a:prstGeom>
          <a:noFill/>
          <a:ln w="25400" algn="ctr">
            <a:solidFill>
              <a:srgbClr val="18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0" name="Conector recto 47"/>
          <p:cNvCxnSpPr>
            <a:cxnSpLocks noChangeShapeType="1"/>
          </p:cNvCxnSpPr>
          <p:nvPr/>
        </p:nvCxnSpPr>
        <p:spPr bwMode="auto">
          <a:xfrm flipV="1">
            <a:off x="4284663" y="3592513"/>
            <a:ext cx="869950" cy="0"/>
          </a:xfrm>
          <a:prstGeom prst="line">
            <a:avLst/>
          </a:prstGeom>
          <a:noFill/>
          <a:ln w="25400" algn="ctr">
            <a:solidFill>
              <a:srgbClr val="18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" name="Rectángulo redondeado 50"/>
          <p:cNvSpPr/>
          <p:nvPr/>
        </p:nvSpPr>
        <p:spPr>
          <a:xfrm>
            <a:off x="5146675" y="3433763"/>
            <a:ext cx="2346325" cy="317500"/>
          </a:xfrm>
          <a:prstGeom prst="roundRect">
            <a:avLst/>
          </a:prstGeom>
          <a:pattFill prst="pct20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 w="12700" cap="flat" cmpd="sng" algn="ctr">
            <a:solidFill>
              <a:srgbClr val="18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s-ES" sz="1400" b="1" kern="0" dirty="0">
                <a:solidFill>
                  <a:srgbClr val="18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Leyes</a:t>
            </a:r>
          </a:p>
        </p:txBody>
      </p:sp>
      <p:sp>
        <p:nvSpPr>
          <p:cNvPr id="52" name="Rectángulo redondeado 51"/>
          <p:cNvSpPr/>
          <p:nvPr/>
        </p:nvSpPr>
        <p:spPr>
          <a:xfrm>
            <a:off x="5146675" y="3930650"/>
            <a:ext cx="2355850" cy="349250"/>
          </a:xfrm>
          <a:prstGeom prst="roundRect">
            <a:avLst/>
          </a:prstGeom>
          <a:pattFill prst="pct20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 w="12700" cap="flat" cmpd="sng" algn="ctr">
            <a:solidFill>
              <a:srgbClr val="18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s-ES" sz="1400" b="1" kern="0" dirty="0">
                <a:solidFill>
                  <a:srgbClr val="18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Reales Decretos</a:t>
            </a:r>
          </a:p>
        </p:txBody>
      </p:sp>
      <p:sp>
        <p:nvSpPr>
          <p:cNvPr id="53" name="Rectángulo redondeado 52"/>
          <p:cNvSpPr/>
          <p:nvPr/>
        </p:nvSpPr>
        <p:spPr>
          <a:xfrm>
            <a:off x="5162550" y="4424363"/>
            <a:ext cx="2357438" cy="320675"/>
          </a:xfrm>
          <a:prstGeom prst="roundRect">
            <a:avLst/>
          </a:prstGeom>
          <a:pattFill prst="pct20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 w="12700" cap="flat" cmpd="sng" algn="ctr">
            <a:solidFill>
              <a:srgbClr val="18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s-ES" sz="1400" b="1" kern="0" dirty="0">
                <a:solidFill>
                  <a:srgbClr val="18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Otras</a:t>
            </a:r>
          </a:p>
        </p:txBody>
      </p:sp>
      <p:cxnSp>
        <p:nvCxnSpPr>
          <p:cNvPr id="26644" name="Conector recto 53"/>
          <p:cNvCxnSpPr>
            <a:cxnSpLocks noChangeShapeType="1"/>
          </p:cNvCxnSpPr>
          <p:nvPr/>
        </p:nvCxnSpPr>
        <p:spPr bwMode="auto">
          <a:xfrm>
            <a:off x="4284663" y="3733800"/>
            <a:ext cx="863600" cy="403225"/>
          </a:xfrm>
          <a:prstGeom prst="line">
            <a:avLst/>
          </a:prstGeom>
          <a:noFill/>
          <a:ln w="25400" algn="ctr">
            <a:solidFill>
              <a:srgbClr val="18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5" name="Conector recto 55"/>
          <p:cNvCxnSpPr>
            <a:cxnSpLocks noChangeShapeType="1"/>
          </p:cNvCxnSpPr>
          <p:nvPr/>
        </p:nvCxnSpPr>
        <p:spPr bwMode="auto">
          <a:xfrm>
            <a:off x="4291013" y="3784600"/>
            <a:ext cx="876300" cy="811213"/>
          </a:xfrm>
          <a:prstGeom prst="line">
            <a:avLst/>
          </a:prstGeom>
          <a:noFill/>
          <a:ln w="25400" algn="ctr">
            <a:solidFill>
              <a:srgbClr val="18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" name="Rectángulo redondeado 57"/>
          <p:cNvSpPr/>
          <p:nvPr/>
        </p:nvSpPr>
        <p:spPr>
          <a:xfrm>
            <a:off x="5170488" y="5087938"/>
            <a:ext cx="3505200" cy="450850"/>
          </a:xfrm>
          <a:prstGeom prst="roundRect">
            <a:avLst/>
          </a:prstGeom>
          <a:pattFill prst="pct20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 w="12700" cap="flat" cmpd="sng" algn="ctr">
            <a:solidFill>
              <a:srgbClr val="18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s-ES" sz="1400" b="1" kern="0" dirty="0">
                <a:solidFill>
                  <a:srgbClr val="18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Directrices, Orientaciones,… de la Comisión</a:t>
            </a:r>
          </a:p>
        </p:txBody>
      </p:sp>
      <p:sp>
        <p:nvSpPr>
          <p:cNvPr id="59" name="Rectángulo redondeado 58"/>
          <p:cNvSpPr/>
          <p:nvPr/>
        </p:nvSpPr>
        <p:spPr>
          <a:xfrm>
            <a:off x="5162550" y="5613400"/>
            <a:ext cx="3513138" cy="452438"/>
          </a:xfrm>
          <a:prstGeom prst="roundRect">
            <a:avLst/>
          </a:prstGeom>
          <a:pattFill prst="pct20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 w="12700" cap="flat" cmpd="sng" algn="ctr">
            <a:solidFill>
              <a:srgbClr val="18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s-ES" sz="1400" b="1" kern="0" dirty="0">
                <a:solidFill>
                  <a:srgbClr val="18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Circulares de coordinación, informes,…</a:t>
            </a:r>
          </a:p>
        </p:txBody>
      </p:sp>
      <p:sp>
        <p:nvSpPr>
          <p:cNvPr id="60" name="Rectángulo redondeado 59"/>
          <p:cNvSpPr/>
          <p:nvPr/>
        </p:nvSpPr>
        <p:spPr>
          <a:xfrm>
            <a:off x="5148263" y="6142038"/>
            <a:ext cx="3527425" cy="520700"/>
          </a:xfrm>
          <a:prstGeom prst="roundRect">
            <a:avLst/>
          </a:prstGeom>
          <a:pattFill prst="pct20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 w="12700" cap="flat" cmpd="sng" algn="ctr">
            <a:solidFill>
              <a:srgbClr val="18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s-ES" sz="1400" b="1" kern="0" dirty="0">
                <a:solidFill>
                  <a:srgbClr val="18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Manuales de procedimiento, Instrucciones Generales…</a:t>
            </a:r>
          </a:p>
        </p:txBody>
      </p:sp>
      <p:cxnSp>
        <p:nvCxnSpPr>
          <p:cNvPr id="26649" name="Conector recto 60"/>
          <p:cNvCxnSpPr>
            <a:cxnSpLocks noChangeShapeType="1"/>
            <a:endCxn id="58" idx="1"/>
          </p:cNvCxnSpPr>
          <p:nvPr/>
        </p:nvCxnSpPr>
        <p:spPr bwMode="auto">
          <a:xfrm flipV="1">
            <a:off x="4292600" y="5313363"/>
            <a:ext cx="877888" cy="301625"/>
          </a:xfrm>
          <a:prstGeom prst="line">
            <a:avLst/>
          </a:prstGeom>
          <a:noFill/>
          <a:ln w="25400" algn="ctr">
            <a:solidFill>
              <a:srgbClr val="18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50" name="Conector recto 65"/>
          <p:cNvCxnSpPr>
            <a:cxnSpLocks noChangeShapeType="1"/>
            <a:stCxn id="45" idx="3"/>
            <a:endCxn id="59" idx="1"/>
          </p:cNvCxnSpPr>
          <p:nvPr/>
        </p:nvCxnSpPr>
        <p:spPr bwMode="auto">
          <a:xfrm>
            <a:off x="4283075" y="5789613"/>
            <a:ext cx="879475" cy="50800"/>
          </a:xfrm>
          <a:prstGeom prst="line">
            <a:avLst/>
          </a:prstGeom>
          <a:noFill/>
          <a:ln w="25400" algn="ctr">
            <a:solidFill>
              <a:srgbClr val="18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51" name="Conector recto 68"/>
          <p:cNvCxnSpPr>
            <a:cxnSpLocks noChangeShapeType="1"/>
            <a:endCxn id="60" idx="1"/>
          </p:cNvCxnSpPr>
          <p:nvPr/>
        </p:nvCxnSpPr>
        <p:spPr bwMode="auto">
          <a:xfrm>
            <a:off x="4291013" y="5915025"/>
            <a:ext cx="857250" cy="487363"/>
          </a:xfrm>
          <a:prstGeom prst="line">
            <a:avLst/>
          </a:prstGeom>
          <a:noFill/>
          <a:ln w="25400" algn="ctr">
            <a:solidFill>
              <a:srgbClr val="18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52" name="Rectangle 2"/>
          <p:cNvSpPr txBox="1">
            <a:spLocks noChangeArrowheads="1"/>
          </p:cNvSpPr>
          <p:nvPr/>
        </p:nvSpPr>
        <p:spPr bwMode="auto">
          <a:xfrm>
            <a:off x="1331913" y="1263650"/>
            <a:ext cx="67691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s-ES" altLang="es-ES" sz="2800" b="1">
                <a:solidFill>
                  <a:schemeClr val="tx2"/>
                </a:solidFill>
                <a:latin typeface="Verdana" panose="020B0604030504040204" pitchFamily="34" charset="0"/>
              </a:rPr>
              <a:t>Normativa</a:t>
            </a:r>
            <a:r>
              <a:rPr lang="es-ES" altLang="es-ES" sz="2800" b="1">
                <a:solidFill>
                  <a:srgbClr val="180000"/>
                </a:solidFill>
                <a:latin typeface="Verdana" panose="020B0604030504040204" pitchFamily="34" charset="0"/>
              </a:rPr>
              <a:t> </a:t>
            </a:r>
            <a:r>
              <a:rPr lang="es-ES" altLang="es-ES" sz="2800" b="1">
                <a:solidFill>
                  <a:schemeClr val="tx2"/>
                </a:solidFill>
                <a:latin typeface="Verdana" panose="020B0604030504040204" pitchFamily="34" charset="0"/>
              </a:rPr>
              <a:t>de</a:t>
            </a:r>
            <a:r>
              <a:rPr lang="es-ES" altLang="es-ES" sz="2800" b="1">
                <a:solidFill>
                  <a:srgbClr val="180000"/>
                </a:solidFill>
                <a:latin typeface="Verdana" panose="020B0604030504040204" pitchFamily="34" charset="0"/>
              </a:rPr>
              <a:t> </a:t>
            </a:r>
            <a:r>
              <a:rPr lang="es-ES" altLang="es-ES" sz="2800" b="1">
                <a:solidFill>
                  <a:schemeClr val="tx2"/>
                </a:solidFill>
                <a:latin typeface="Verdana" panose="020B0604030504040204" pitchFamily="34" charset="0"/>
              </a:rPr>
              <a:t>aplicación</a:t>
            </a:r>
          </a:p>
        </p:txBody>
      </p:sp>
    </p:spTree>
    <p:extLst>
      <p:ext uri="{BB962C8B-B14F-4D97-AF65-F5344CB8AC3E}">
        <p14:creationId xmlns:p14="http://schemas.microsoft.com/office/powerpoint/2010/main" val="254608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>
          <a:xfrm>
            <a:off x="681980" y="548680"/>
            <a:ext cx="8004820" cy="865188"/>
          </a:xfrm>
        </p:spPr>
        <p:txBody>
          <a:bodyPr/>
          <a:lstStyle/>
          <a:p>
            <a:r>
              <a:rPr lang="es-ES" altLang="es-ES" sz="2800" dirty="0" smtClean="0"/>
              <a:t> Recopilación de la información (IV)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413868"/>
            <a:ext cx="8229600" cy="4895452"/>
          </a:xfrm>
        </p:spPr>
        <p:txBody>
          <a:bodyPr/>
          <a:lstStyle/>
          <a:p>
            <a:pPr algn="ctr">
              <a:spcBef>
                <a:spcPts val="1800"/>
              </a:spcBef>
              <a:defRPr/>
            </a:pPr>
            <a:r>
              <a:rPr lang="es-ES" sz="2800" b="1" dirty="0" smtClean="0">
                <a:solidFill>
                  <a:schemeClr val="tx2"/>
                </a:solidFill>
                <a:latin typeface="+mj-lt"/>
              </a:rPr>
              <a:t>Antecedentes</a:t>
            </a:r>
            <a:endParaRPr lang="es-ES" altLang="es-ES" sz="2800" b="1" dirty="0">
              <a:solidFill>
                <a:schemeClr val="tx2"/>
              </a:solidFill>
            </a:endParaRPr>
          </a:p>
          <a:p>
            <a:pPr marL="285750" indent="-285750" algn="just">
              <a:lnSpc>
                <a:spcPct val="80000"/>
              </a:lnSpc>
              <a:spcBef>
                <a:spcPts val="1800"/>
              </a:spcBef>
              <a:buSzPct val="75000"/>
              <a:buFont typeface="Wingdings" panose="05000000000000000000" pitchFamily="2" charset="2"/>
              <a:buChar char="§"/>
              <a:defRPr/>
            </a:pPr>
            <a:r>
              <a:rPr lang="es-ES" altLang="es-ES" sz="2000" dirty="0">
                <a:solidFill>
                  <a:srgbClr val="180000"/>
                </a:solidFill>
                <a:cs typeface="Times New Roman" panose="02020603050405020304" pitchFamily="18" charset="0"/>
              </a:rPr>
              <a:t>Resultados de controles, inspecciones y auditorías anteriores realizadas a la medida. Por ejemplo: 		</a:t>
            </a:r>
            <a:endParaRPr lang="es-ES" altLang="es-ES" sz="2000" dirty="0">
              <a:solidFill>
                <a:srgbClr val="180000"/>
              </a:solidFill>
            </a:endParaRPr>
          </a:p>
          <a:p>
            <a:pPr lvl="1" algn="just">
              <a:lnSpc>
                <a:spcPct val="80000"/>
              </a:lnSpc>
              <a:spcBef>
                <a:spcPts val="1200"/>
              </a:spcBef>
              <a:buSzPct val="75000"/>
              <a:buFont typeface="Wingdings" panose="05000000000000000000" pitchFamily="2" charset="2"/>
              <a:buChar char="§"/>
              <a:defRPr/>
            </a:pPr>
            <a:r>
              <a:rPr lang="es-ES" altLang="es-ES" sz="2000" dirty="0">
                <a:solidFill>
                  <a:schemeClr val="tx1">
                    <a:lumMod val="50000"/>
                  </a:schemeClr>
                </a:solidFill>
              </a:rPr>
              <a:t>Informes de auditorías anteriores de la propia unidad de Auditoría Interna.</a:t>
            </a:r>
          </a:p>
          <a:p>
            <a:pPr lvl="1" algn="just">
              <a:lnSpc>
                <a:spcPct val="80000"/>
              </a:lnSpc>
              <a:spcBef>
                <a:spcPts val="1200"/>
              </a:spcBef>
              <a:buSzPct val="75000"/>
              <a:buFont typeface="Wingdings" panose="05000000000000000000" pitchFamily="2" charset="2"/>
              <a:buChar char="§"/>
              <a:defRPr/>
            </a:pPr>
            <a:r>
              <a:rPr lang="es-ES" altLang="es-ES" sz="2000" dirty="0">
                <a:solidFill>
                  <a:srgbClr val="180000"/>
                </a:solidFill>
              </a:rPr>
              <a:t>Informes de controles de </a:t>
            </a:r>
            <a:r>
              <a:rPr lang="es-ES" altLang="es-ES" sz="2000" dirty="0" smtClean="0">
                <a:solidFill>
                  <a:srgbClr val="180000"/>
                </a:solidFill>
              </a:rPr>
              <a:t>calidad.</a:t>
            </a:r>
            <a:endParaRPr lang="es-ES" altLang="es-ES" sz="2000" dirty="0">
              <a:solidFill>
                <a:srgbClr val="180000"/>
              </a:solidFill>
            </a:endParaRPr>
          </a:p>
          <a:p>
            <a:pPr lvl="1" algn="just">
              <a:lnSpc>
                <a:spcPct val="80000"/>
              </a:lnSpc>
              <a:spcBef>
                <a:spcPts val="1200"/>
              </a:spcBef>
              <a:buSzPct val="75000"/>
              <a:buFont typeface="Wingdings" panose="05000000000000000000" pitchFamily="2" charset="2"/>
              <a:buChar char="§"/>
              <a:defRPr/>
            </a:pPr>
            <a:r>
              <a:rPr lang="es-ES" altLang="es-ES" sz="2000" dirty="0">
                <a:solidFill>
                  <a:srgbClr val="180000"/>
                </a:solidFill>
              </a:rPr>
              <a:t>Informes y comunicaciones del Órgano de certificación correspondiente.</a:t>
            </a:r>
          </a:p>
          <a:p>
            <a:pPr lvl="1" algn="just">
              <a:lnSpc>
                <a:spcPct val="80000"/>
              </a:lnSpc>
              <a:spcBef>
                <a:spcPts val="1200"/>
              </a:spcBef>
              <a:buSzPct val="75000"/>
              <a:buFont typeface="Wingdings" panose="05000000000000000000" pitchFamily="2" charset="2"/>
              <a:buChar char="§"/>
              <a:defRPr/>
            </a:pPr>
            <a:r>
              <a:rPr lang="es-ES" altLang="es-ES" sz="2000" dirty="0">
                <a:solidFill>
                  <a:srgbClr val="180000"/>
                </a:solidFill>
              </a:rPr>
              <a:t>Documentación de la Comisión (Misiones, OLAF, Tribunal de Cuentas).</a:t>
            </a:r>
          </a:p>
          <a:p>
            <a:pPr marL="457200" lvl="1" indent="0" algn="just">
              <a:lnSpc>
                <a:spcPct val="80000"/>
              </a:lnSpc>
              <a:spcBef>
                <a:spcPts val="1200"/>
              </a:spcBef>
              <a:buSzPct val="75000"/>
              <a:buFontTx/>
              <a:buNone/>
              <a:defRPr/>
            </a:pPr>
            <a:endParaRPr lang="es-ES" altLang="es-ES" sz="2000" dirty="0">
              <a:solidFill>
                <a:srgbClr val="180000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spcBef>
                <a:spcPts val="1200"/>
              </a:spcBef>
              <a:buSzPct val="75000"/>
              <a:buFont typeface="Wingdings" panose="05000000000000000000" pitchFamily="2" charset="2"/>
              <a:buChar char="§"/>
              <a:defRPr/>
            </a:pPr>
            <a:r>
              <a:rPr lang="es-ES" altLang="es-ES" sz="2000" dirty="0">
                <a:solidFill>
                  <a:srgbClr val="180000"/>
                </a:solidFill>
                <a:cs typeface="Times New Roman" panose="02020603050405020304" pitchFamily="18" charset="0"/>
              </a:rPr>
              <a:t>Facilita al auditor cierta perspectiva sobre la medida (riesgos, vacíos procedimentales…)</a:t>
            </a:r>
          </a:p>
          <a:p>
            <a:pPr>
              <a:defRPr/>
            </a:pPr>
            <a:endParaRPr lang="es-ES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1268760"/>
            <a:ext cx="3529980" cy="547260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3" y="1626529"/>
            <a:ext cx="3672408" cy="468052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9394" y="1558976"/>
            <a:ext cx="3348371" cy="456855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6551" y="1494949"/>
            <a:ext cx="3888431" cy="4943680"/>
          </a:xfrm>
          <a:prstGeom prst="rect">
            <a:avLst/>
          </a:prstGeom>
        </p:spPr>
      </p:pic>
      <p:sp>
        <p:nvSpPr>
          <p:cNvPr id="12" name="Elipse 11"/>
          <p:cNvSpPr/>
          <p:nvPr/>
        </p:nvSpPr>
        <p:spPr>
          <a:xfrm>
            <a:off x="2106715" y="3212976"/>
            <a:ext cx="4178052" cy="18002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147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/>
          <p:cNvSpPr>
            <a:spLocks noGrp="1"/>
          </p:cNvSpPr>
          <p:nvPr>
            <p:ph type="title"/>
          </p:nvPr>
        </p:nvSpPr>
        <p:spPr>
          <a:xfrm>
            <a:off x="447675" y="836713"/>
            <a:ext cx="8229600" cy="792087"/>
          </a:xfrm>
        </p:spPr>
        <p:txBody>
          <a:bodyPr/>
          <a:lstStyle/>
          <a:p>
            <a:r>
              <a:rPr lang="es-ES" altLang="es-ES" sz="2800" dirty="0" smtClean="0"/>
              <a:t> Recopilación de la información (</a:t>
            </a:r>
            <a:r>
              <a:rPr lang="es-ES" altLang="es-ES" sz="2800" dirty="0"/>
              <a:t>V</a:t>
            </a:r>
            <a:r>
              <a:rPr lang="es-ES" altLang="es-ES" sz="2800" dirty="0" smtClean="0"/>
              <a:t>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es-ES" sz="2000" b="1" dirty="0" smtClean="0">
                <a:solidFill>
                  <a:schemeClr val="tx1">
                    <a:lumMod val="50000"/>
                  </a:schemeClr>
                </a:solidFill>
              </a:rPr>
              <a:t>Reunión de inicio:</a:t>
            </a:r>
          </a:p>
          <a:p>
            <a:pPr marL="857250" lvl="1" indent="-457200" algn="just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es-ES" sz="2000" dirty="0" smtClean="0">
                <a:solidFill>
                  <a:schemeClr val="tx1">
                    <a:lumMod val="50000"/>
                  </a:schemeClr>
                </a:solidFill>
              </a:rPr>
              <a:t>Presentación del equipo auditor: a esta reunión deben asistir, los </a:t>
            </a:r>
            <a:r>
              <a:rPr lang="es-ES" sz="2000" b="1" dirty="0" smtClean="0">
                <a:solidFill>
                  <a:schemeClr val="tx1">
                    <a:lumMod val="50000"/>
                  </a:schemeClr>
                </a:solidFill>
              </a:rPr>
              <a:t>miembros del equipo de auditoria y los jefes de los distintos departamentos</a:t>
            </a:r>
            <a:r>
              <a:rPr lang="es-ES" sz="2000" dirty="0" smtClean="0">
                <a:solidFill>
                  <a:schemeClr val="tx1">
                    <a:lumMod val="50000"/>
                  </a:schemeClr>
                </a:solidFill>
              </a:rPr>
              <a:t> de la organización que cuenten con procesos que se encuentren afectados por la auditoria</a:t>
            </a:r>
          </a:p>
          <a:p>
            <a:pPr marL="857250" lvl="1" indent="-457200" algn="just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es-ES" sz="2000" dirty="0" smtClean="0">
                <a:solidFill>
                  <a:schemeClr val="tx1">
                    <a:lumMod val="50000"/>
                  </a:schemeClr>
                </a:solidFill>
              </a:rPr>
              <a:t>Revisar el objeto de la auditoria</a:t>
            </a:r>
          </a:p>
          <a:p>
            <a:pPr marL="857250" lvl="1" indent="-457200" algn="just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es-ES" sz="2000" dirty="0" smtClean="0">
                <a:solidFill>
                  <a:schemeClr val="tx1">
                    <a:lumMod val="50000"/>
                  </a:schemeClr>
                </a:solidFill>
              </a:rPr>
              <a:t>Resumen del procedimiento a utilizar. </a:t>
            </a:r>
          </a:p>
          <a:p>
            <a:pPr marL="857250" lvl="1" indent="-457200" algn="just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es-ES" sz="2000" dirty="0" smtClean="0">
                <a:solidFill>
                  <a:schemeClr val="tx1">
                    <a:lumMod val="50000"/>
                  </a:schemeClr>
                </a:solidFill>
              </a:rPr>
              <a:t>El </a:t>
            </a:r>
            <a:r>
              <a:rPr lang="es-ES" sz="2000" dirty="0">
                <a:solidFill>
                  <a:schemeClr val="tx1">
                    <a:lumMod val="50000"/>
                  </a:schemeClr>
                </a:solidFill>
              </a:rPr>
              <a:t>establecimiento de líneas de comunicación, tanto formales como informales</a:t>
            </a:r>
            <a:r>
              <a:rPr lang="es-ES" sz="20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marL="857250" lvl="1" indent="-457200" algn="just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es-ES" sz="2000" dirty="0" smtClean="0">
                <a:solidFill>
                  <a:schemeClr val="tx1">
                    <a:lumMod val="50000"/>
                  </a:schemeClr>
                </a:solidFill>
              </a:rPr>
              <a:t>Planteamiento del calendario previsto.</a:t>
            </a:r>
          </a:p>
          <a:p>
            <a:pPr marL="857250" lvl="1" indent="-457200" algn="just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es-ES" sz="2000" dirty="0" smtClean="0">
                <a:solidFill>
                  <a:schemeClr val="tx1">
                    <a:lumMod val="50000"/>
                  </a:schemeClr>
                </a:solidFill>
              </a:rPr>
              <a:t>Solicitud/confirmación de documentación. </a:t>
            </a:r>
          </a:p>
          <a:p>
            <a:pPr marL="857250" lvl="1" indent="-457200">
              <a:buFont typeface="Wingdings" panose="05000000000000000000" pitchFamily="2" charset="2"/>
              <a:buChar char="§"/>
              <a:defRPr/>
            </a:pPr>
            <a:endParaRPr lang="es-ES" sz="16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89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/>
          <p:cNvSpPr>
            <a:spLocks noGrp="1"/>
          </p:cNvSpPr>
          <p:nvPr>
            <p:ph type="title"/>
          </p:nvPr>
        </p:nvSpPr>
        <p:spPr>
          <a:xfrm>
            <a:off x="1187450" y="620713"/>
            <a:ext cx="8229600" cy="715962"/>
          </a:xfrm>
        </p:spPr>
        <p:txBody>
          <a:bodyPr/>
          <a:lstStyle/>
          <a:p>
            <a:r>
              <a:rPr lang="es-ES" altLang="es-ES" sz="3600" smtClean="0">
                <a:solidFill>
                  <a:srgbClr val="008080"/>
                </a:solidFill>
              </a:rPr>
              <a:t>Ejemplo</a:t>
            </a:r>
            <a:r>
              <a:rPr lang="es-ES" altLang="es-ES" smtClean="0">
                <a:solidFill>
                  <a:srgbClr val="008080"/>
                </a:solidFill>
              </a:rPr>
              <a:t/>
            </a:r>
            <a:br>
              <a:rPr lang="es-ES" altLang="es-ES" smtClean="0">
                <a:solidFill>
                  <a:srgbClr val="008080"/>
                </a:solidFill>
              </a:rPr>
            </a:br>
            <a:endParaRPr lang="es-ES" altLang="es-ES" smtClean="0"/>
          </a:p>
        </p:txBody>
      </p:sp>
      <p:sp>
        <p:nvSpPr>
          <p:cNvPr id="29699" name="Marcador de contenido 2"/>
          <p:cNvSpPr>
            <a:spLocks noGrp="1"/>
          </p:cNvSpPr>
          <p:nvPr>
            <p:ph idx="1"/>
          </p:nvPr>
        </p:nvSpPr>
        <p:spPr>
          <a:xfrm>
            <a:off x="539552" y="978694"/>
            <a:ext cx="8362950" cy="4900613"/>
          </a:xfrm>
        </p:spPr>
        <p:txBody>
          <a:bodyPr/>
          <a:lstStyle/>
          <a:p>
            <a:pPr algn="just"/>
            <a:r>
              <a:rPr lang="es-ES" altLang="es-ES" sz="2000" b="1" dirty="0" smtClean="0">
                <a:solidFill>
                  <a:srgbClr val="180000"/>
                </a:solidFill>
              </a:rPr>
              <a:t>Auditoría 3/15 del Plan 2015 del FEGA</a:t>
            </a:r>
            <a:r>
              <a:rPr lang="es-ES" altLang="es-ES" sz="2000" b="1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s-ES" altLang="es-ES" sz="2400" b="1" dirty="0" smtClean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</a:rPr>
              <a:t>Red Rural Nacional</a:t>
            </a:r>
            <a:r>
              <a:rPr lang="es-ES_tradnl" sz="24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es-ES" altLang="es-ES" sz="2400" b="1" dirty="0" smtClean="0">
                <a:solidFill>
                  <a:schemeClr val="accent1">
                    <a:lumMod val="50000"/>
                  </a:schemeClr>
                </a:solidFill>
              </a:rPr>
              <a:t>”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altLang="es-ES" sz="2000" b="1" dirty="0" smtClean="0">
                <a:solidFill>
                  <a:srgbClr val="180000"/>
                </a:solidFill>
              </a:rPr>
              <a:t>A - Recopilación de la información: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altLang="es-ES" sz="1800" dirty="0" smtClean="0">
                <a:solidFill>
                  <a:srgbClr val="180000"/>
                </a:solidFill>
              </a:rPr>
              <a:t>Normativa: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s-ES" altLang="es-ES" sz="1800" i="1" dirty="0" smtClean="0">
                <a:solidFill>
                  <a:srgbClr val="180000"/>
                </a:solidFill>
              </a:rPr>
              <a:t>Legislación comunitaria: </a:t>
            </a:r>
            <a:r>
              <a:rPr lang="es-ES" sz="1800" dirty="0" smtClean="0">
                <a:solidFill>
                  <a:srgbClr val="180000"/>
                </a:solidFill>
              </a:rPr>
              <a:t>Reglamento (UE) nº 1305/2013, relativo a la ayuda al desarrollo rural a través del Fondo Europeo Agrícola de Desarrollo Rural (FEADER); Reglamento (CE) nº 1306/2013 sobre la financiación, gestión y seguimiento de la PAC;</a:t>
            </a:r>
            <a:r>
              <a:rPr lang="pt-BR" sz="1800" dirty="0" smtClean="0">
                <a:solidFill>
                  <a:srgbClr val="180000"/>
                </a:solidFill>
              </a:rPr>
              <a:t> </a:t>
            </a:r>
            <a:r>
              <a:rPr lang="pt-BR" sz="1800" dirty="0" err="1" smtClean="0">
                <a:solidFill>
                  <a:srgbClr val="180000"/>
                </a:solidFill>
              </a:rPr>
              <a:t>Reglamento</a:t>
            </a:r>
            <a:r>
              <a:rPr lang="pt-BR" sz="1800" dirty="0" smtClean="0">
                <a:solidFill>
                  <a:srgbClr val="180000"/>
                </a:solidFill>
              </a:rPr>
              <a:t> Delegado (UE) nº 807/2014 o </a:t>
            </a:r>
            <a:r>
              <a:rPr lang="pt-BR" sz="1800" dirty="0" err="1" smtClean="0">
                <a:solidFill>
                  <a:srgbClr val="180000"/>
                </a:solidFill>
              </a:rPr>
              <a:t>el</a:t>
            </a:r>
            <a:r>
              <a:rPr lang="pt-BR" sz="1800" dirty="0" smtClean="0">
                <a:solidFill>
                  <a:srgbClr val="180000"/>
                </a:solidFill>
              </a:rPr>
              <a:t> </a:t>
            </a:r>
            <a:r>
              <a:rPr lang="es-ES" sz="1800" dirty="0" smtClean="0">
                <a:solidFill>
                  <a:srgbClr val="180000"/>
                </a:solidFill>
              </a:rPr>
              <a:t>Reglamento </a:t>
            </a:r>
            <a:r>
              <a:rPr lang="es-ES" sz="1800" dirty="0">
                <a:solidFill>
                  <a:srgbClr val="180000"/>
                </a:solidFill>
              </a:rPr>
              <a:t>de Ejecución (UE) nº </a:t>
            </a:r>
            <a:r>
              <a:rPr lang="es-ES" sz="1800" dirty="0" smtClean="0">
                <a:solidFill>
                  <a:srgbClr val="180000"/>
                </a:solidFill>
              </a:rPr>
              <a:t>808/2014.</a:t>
            </a:r>
            <a:endParaRPr lang="es-ES" altLang="es-ES" sz="1800" dirty="0" smtClean="0">
              <a:solidFill>
                <a:srgbClr val="180000"/>
              </a:solidFill>
            </a:endParaRP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s-ES" altLang="es-ES" sz="1800" i="1" dirty="0" smtClean="0">
                <a:solidFill>
                  <a:srgbClr val="180000"/>
                </a:solidFill>
              </a:rPr>
              <a:t>Legislación nacional</a:t>
            </a:r>
            <a:r>
              <a:rPr lang="es-ES" altLang="es-ES" sz="1800" dirty="0" smtClean="0">
                <a:solidFill>
                  <a:srgbClr val="180000"/>
                </a:solidFill>
              </a:rPr>
              <a:t>: Real </a:t>
            </a:r>
            <a:r>
              <a:rPr lang="es-ES" altLang="es-ES" sz="1800" dirty="0">
                <a:solidFill>
                  <a:srgbClr val="180000"/>
                </a:solidFill>
              </a:rPr>
              <a:t>Decreto 1080/2014, de 19 de diciembre, por el que se establece el régimen de coordinación de las autoridades de gestión de los programas de desarrollo rural para el período 2014-2020</a:t>
            </a:r>
            <a:r>
              <a:rPr lang="es-ES" altLang="es-ES" sz="1800" dirty="0" smtClean="0">
                <a:solidFill>
                  <a:srgbClr val="180000"/>
                </a:solidFill>
              </a:rPr>
              <a:t>. 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s-ES" altLang="es-ES" sz="1800" i="1" dirty="0" smtClean="0">
                <a:solidFill>
                  <a:srgbClr val="180000"/>
                </a:solidFill>
              </a:rPr>
              <a:t>Otra normativa</a:t>
            </a:r>
            <a:r>
              <a:rPr lang="es-ES" altLang="es-ES" sz="1800" dirty="0" smtClean="0">
                <a:solidFill>
                  <a:srgbClr val="180000"/>
                </a:solidFill>
              </a:rPr>
              <a:t>: Manual de procedimiento.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altLang="es-ES" sz="1800" dirty="0">
                <a:solidFill>
                  <a:srgbClr val="180000"/>
                </a:solidFill>
              </a:rPr>
              <a:t>Antecedentes: Auditorías realizadas por la SGAIE en años anteriores (“</a:t>
            </a:r>
            <a:r>
              <a:rPr lang="es-ES" altLang="es-ES" sz="1800" i="1" dirty="0">
                <a:solidFill>
                  <a:srgbClr val="180000"/>
                </a:solidFill>
              </a:rPr>
              <a:t>Red Rural </a:t>
            </a:r>
            <a:r>
              <a:rPr lang="es-ES" altLang="es-ES" sz="1800" i="1" dirty="0" smtClean="0">
                <a:solidFill>
                  <a:srgbClr val="180000"/>
                </a:solidFill>
              </a:rPr>
              <a:t>Nacional”</a:t>
            </a:r>
            <a:r>
              <a:rPr lang="es-ES" altLang="es-ES" sz="1800" dirty="0" smtClean="0">
                <a:solidFill>
                  <a:srgbClr val="180000"/>
                </a:solidFill>
              </a:rPr>
              <a:t> </a:t>
            </a:r>
            <a:r>
              <a:rPr lang="es-ES" altLang="es-ES" sz="1800" dirty="0">
                <a:solidFill>
                  <a:srgbClr val="180000"/>
                </a:solidFill>
              </a:rPr>
              <a:t>en el año </a:t>
            </a:r>
            <a:r>
              <a:rPr lang="es-ES" altLang="es-ES" sz="1800" dirty="0" smtClean="0">
                <a:solidFill>
                  <a:srgbClr val="180000"/>
                </a:solidFill>
              </a:rPr>
              <a:t>2010, Informes de liquidación de cuentas FEADER del Órgano de Certificación)</a:t>
            </a:r>
            <a:endParaRPr lang="es-ES" altLang="es-ES" sz="1800" dirty="0">
              <a:solidFill>
                <a:srgbClr val="180000"/>
              </a:solidFill>
            </a:endParaRPr>
          </a:p>
          <a:p>
            <a:endParaRPr lang="es-ES" altLang="es-ES" sz="1800" dirty="0">
              <a:solidFill>
                <a:srgbClr val="180000"/>
              </a:solidFill>
            </a:endParaRPr>
          </a:p>
          <a:p>
            <a:r>
              <a:rPr lang="es-ES" altLang="es-ES" dirty="0" smtClean="0"/>
              <a:t>	</a:t>
            </a:r>
          </a:p>
          <a:p>
            <a:endParaRPr lang="es-ES" altLang="es-ES" dirty="0" smtClean="0"/>
          </a:p>
        </p:txBody>
      </p:sp>
    </p:spTree>
    <p:extLst>
      <p:ext uri="{BB962C8B-B14F-4D97-AF65-F5344CB8AC3E}">
        <p14:creationId xmlns:p14="http://schemas.microsoft.com/office/powerpoint/2010/main" val="198678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8638" y="1811338"/>
            <a:ext cx="8229600" cy="44259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endParaRPr lang="es-ES" sz="1800" dirty="0" smtClean="0">
              <a:solidFill>
                <a:srgbClr val="180000"/>
              </a:solidFill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es-ES" sz="1800" dirty="0" smtClean="0">
                <a:solidFill>
                  <a:srgbClr val="180000"/>
                </a:solidFill>
              </a:rPr>
              <a:t>La información recopilada en la fase anterior debe ser objeto de análisis, permitirá centrar y orientar la auditoría.</a:t>
            </a:r>
          </a:p>
          <a:p>
            <a:pPr marL="0" indent="0" algn="just">
              <a:defRPr/>
            </a:pPr>
            <a:endParaRPr lang="es-ES" sz="1800" dirty="0">
              <a:solidFill>
                <a:srgbClr val="180000"/>
              </a:solidFill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es-ES" sz="1800" dirty="0" smtClean="0">
                <a:solidFill>
                  <a:srgbClr val="180000"/>
                </a:solidFill>
              </a:rPr>
              <a:t>Permite al auditor dividir la medida en apartados y </a:t>
            </a:r>
            <a:r>
              <a:rPr lang="es-ES" sz="1800" dirty="0" err="1" smtClean="0">
                <a:solidFill>
                  <a:srgbClr val="180000"/>
                </a:solidFill>
              </a:rPr>
              <a:t>subapartados</a:t>
            </a:r>
            <a:r>
              <a:rPr lang="es-ES" sz="1800" dirty="0">
                <a:solidFill>
                  <a:srgbClr val="180000"/>
                </a:solidFill>
              </a:rPr>
              <a:t> </a:t>
            </a:r>
            <a:r>
              <a:rPr lang="es-ES" sz="1800" dirty="0" smtClean="0">
                <a:solidFill>
                  <a:srgbClr val="180000"/>
                </a:solidFill>
              </a:rPr>
              <a:t>(por conceptos, orden secuencial…)</a:t>
            </a:r>
          </a:p>
          <a:p>
            <a:pPr marL="0" indent="0" algn="just">
              <a:defRPr/>
            </a:pPr>
            <a:endParaRPr lang="es-ES" sz="1800" dirty="0" smtClean="0">
              <a:solidFill>
                <a:srgbClr val="180000"/>
              </a:solidFill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es-ES" altLang="es-ES" sz="1800" dirty="0">
                <a:solidFill>
                  <a:srgbClr val="180000"/>
                </a:solidFill>
              </a:rPr>
              <a:t>Se partirá de la normativa comunitaria y se ligará su contenido con los aspectos desarrollados en la normativa </a:t>
            </a:r>
            <a:r>
              <a:rPr lang="es-ES" altLang="es-ES" sz="1800" dirty="0" smtClean="0">
                <a:solidFill>
                  <a:srgbClr val="180000"/>
                </a:solidFill>
              </a:rPr>
              <a:t>nacional.</a:t>
            </a:r>
          </a:p>
          <a:p>
            <a:pPr marL="0" indent="0" algn="just">
              <a:defRPr/>
            </a:pPr>
            <a:endParaRPr lang="es-ES" altLang="es-ES" sz="1800" dirty="0">
              <a:solidFill>
                <a:srgbClr val="180000"/>
              </a:solidFill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es-ES" altLang="es-ES" sz="1800" dirty="0">
                <a:solidFill>
                  <a:srgbClr val="180000"/>
                </a:solidFill>
              </a:rPr>
              <a:t>Se complementará con el desarrollo ofrecido en otra normativa como directrices, decisiones, etc. y con lo desarrollado por el propio organismo en forma de circulares, instrucciones, manuales, etc</a:t>
            </a:r>
            <a:r>
              <a:rPr lang="es-ES" altLang="es-ES" sz="1800" dirty="0" smtClean="0">
                <a:solidFill>
                  <a:srgbClr val="180000"/>
                </a:solidFill>
              </a:rPr>
              <a:t>.</a:t>
            </a:r>
          </a:p>
          <a:p>
            <a:pPr marL="0" indent="0">
              <a:defRPr/>
            </a:pPr>
            <a:endParaRPr lang="es-ES" altLang="es-ES" sz="1800" dirty="0" smtClean="0">
              <a:solidFill>
                <a:srgbClr val="180000"/>
              </a:solidFill>
            </a:endParaRPr>
          </a:p>
          <a:p>
            <a:pPr marL="0" indent="0">
              <a:defRPr/>
            </a:pPr>
            <a:endParaRPr lang="es-ES" altLang="es-ES" sz="1800" dirty="0">
              <a:solidFill>
                <a:srgbClr val="180000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es-ES" sz="1800" dirty="0">
              <a:solidFill>
                <a:srgbClr val="180000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es-ES" sz="1800" dirty="0">
              <a:solidFill>
                <a:srgbClr val="180000"/>
              </a:solidFill>
            </a:endParaRPr>
          </a:p>
        </p:txBody>
      </p:sp>
      <p:sp>
        <p:nvSpPr>
          <p:cNvPr id="30723" name="Título 1"/>
          <p:cNvSpPr>
            <a:spLocks noGrp="1"/>
          </p:cNvSpPr>
          <p:nvPr>
            <p:ph type="title"/>
          </p:nvPr>
        </p:nvSpPr>
        <p:spPr>
          <a:xfrm>
            <a:off x="1042988" y="1335088"/>
            <a:ext cx="7200900" cy="596900"/>
          </a:xfrm>
        </p:spPr>
        <p:txBody>
          <a:bodyPr/>
          <a:lstStyle/>
          <a:p>
            <a:r>
              <a:rPr lang="es-ES" altLang="es-ES" sz="2800" dirty="0" smtClean="0"/>
              <a:t> Análisis de la información (I)</a:t>
            </a:r>
          </a:p>
        </p:txBody>
      </p:sp>
      <p:pic>
        <p:nvPicPr>
          <p:cNvPr id="30724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0"/>
            <a:ext cx="147955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37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Marcador de contenido 2"/>
          <p:cNvSpPr>
            <a:spLocks noGrp="1"/>
          </p:cNvSpPr>
          <p:nvPr>
            <p:ph idx="1"/>
          </p:nvPr>
        </p:nvSpPr>
        <p:spPr>
          <a:xfrm>
            <a:off x="457200" y="1853604"/>
            <a:ext cx="8229600" cy="488776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s-ES" altLang="es-ES" sz="1800" dirty="0" smtClean="0">
              <a:solidFill>
                <a:srgbClr val="180000"/>
              </a:solidFill>
            </a:endParaRPr>
          </a:p>
          <a:p>
            <a:pPr marL="0" indent="0"/>
            <a:endParaRPr lang="es-ES" altLang="es-ES" sz="1800" dirty="0" smtClean="0">
              <a:solidFill>
                <a:srgbClr val="180000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altLang="es-ES" sz="1800" dirty="0" smtClean="0">
                <a:solidFill>
                  <a:srgbClr val="180000"/>
                </a:solidFill>
              </a:rPr>
              <a:t>Citar todas las referencias que han servido de base para su elaboración, de forma que haya una trazabilidad clara de las mismas.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s-ES" altLang="es-ES" sz="1800" dirty="0" smtClean="0">
              <a:solidFill>
                <a:srgbClr val="180000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altLang="es-ES" sz="1800" dirty="0" smtClean="0">
                <a:solidFill>
                  <a:srgbClr val="180000"/>
                </a:solidFill>
              </a:rPr>
              <a:t>Describir la “situación actual” de la medida auditada: importe tramitados, nº de expedientes, líneas, etc. 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s-ES" altLang="es-ES" sz="1800" dirty="0" smtClean="0">
              <a:solidFill>
                <a:srgbClr val="180000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altLang="es-ES" sz="1800" dirty="0" smtClean="0">
                <a:solidFill>
                  <a:srgbClr val="180000"/>
                </a:solidFill>
              </a:rPr>
              <a:t>Se plasmará en un papel de trabajo que será supervisado.</a:t>
            </a:r>
          </a:p>
          <a:p>
            <a:pPr marL="0" indent="0" algn="just"/>
            <a:endParaRPr lang="es-ES" altLang="es-ES" sz="1800" dirty="0" smtClean="0">
              <a:solidFill>
                <a:srgbClr val="180000"/>
              </a:solidFill>
            </a:endParaRPr>
          </a:p>
          <a:p>
            <a:pPr marL="0" indent="0" algn="just"/>
            <a:r>
              <a:rPr lang="es-ES" altLang="es-ES" sz="2800" b="1" i="1" dirty="0" smtClean="0">
                <a:solidFill>
                  <a:schemeClr val="accent3">
                    <a:lumMod val="50000"/>
                  </a:schemeClr>
                </a:solidFill>
              </a:rPr>
              <a:t>   “ Lo que no está escrito no lo conocemos “</a:t>
            </a:r>
            <a:endParaRPr lang="es-ES" altLang="es-ES" dirty="0" smtClean="0"/>
          </a:p>
        </p:txBody>
      </p:sp>
      <p:sp>
        <p:nvSpPr>
          <p:cNvPr id="31747" name="Título 1"/>
          <p:cNvSpPr txBox="1">
            <a:spLocks/>
          </p:cNvSpPr>
          <p:nvPr/>
        </p:nvSpPr>
        <p:spPr bwMode="auto">
          <a:xfrm>
            <a:off x="971550" y="1124744"/>
            <a:ext cx="7200900" cy="72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s-ES" altLang="es-ES" sz="2800" b="1" dirty="0" smtClean="0">
                <a:solidFill>
                  <a:schemeClr val="tx2"/>
                </a:solidFill>
                <a:latin typeface="Verdana" panose="020B0604030504040204" pitchFamily="34" charset="0"/>
              </a:rPr>
              <a:t>Análisis </a:t>
            </a:r>
            <a:r>
              <a:rPr lang="es-ES" altLang="es-ES" sz="2800" b="1" dirty="0">
                <a:solidFill>
                  <a:schemeClr val="tx2"/>
                </a:solidFill>
                <a:latin typeface="Verdana" panose="020B0604030504040204" pitchFamily="34" charset="0"/>
              </a:rPr>
              <a:t>de la información (II)</a:t>
            </a:r>
          </a:p>
        </p:txBody>
      </p:sp>
    </p:spTree>
    <p:extLst>
      <p:ext uri="{BB962C8B-B14F-4D97-AF65-F5344CB8AC3E}">
        <p14:creationId xmlns:p14="http://schemas.microsoft.com/office/powerpoint/2010/main" val="4271055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1"/>
          <p:cNvSpPr>
            <a:spLocks noGrp="1"/>
          </p:cNvSpPr>
          <p:nvPr>
            <p:ph type="title"/>
          </p:nvPr>
        </p:nvSpPr>
        <p:spPr>
          <a:xfrm>
            <a:off x="611188" y="1627188"/>
            <a:ext cx="8229600" cy="503237"/>
          </a:xfrm>
        </p:spPr>
        <p:txBody>
          <a:bodyPr/>
          <a:lstStyle/>
          <a:p>
            <a:r>
              <a:rPr lang="es-ES" altLang="es-ES" sz="2800" dirty="0" smtClean="0"/>
              <a:t> Preparación de reuniones (I)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1188" y="2155825"/>
            <a:ext cx="8229600" cy="3805238"/>
          </a:xfrm>
        </p:spPr>
        <p:txBody>
          <a:bodyPr/>
          <a:lstStyle/>
          <a:p>
            <a:pPr marL="0" indent="0">
              <a:defRPr/>
            </a:pPr>
            <a:endParaRPr lang="es-ES" sz="1800" dirty="0">
              <a:solidFill>
                <a:srgbClr val="18000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§"/>
              <a:defRPr/>
            </a:pPr>
            <a:r>
              <a:rPr lang="es-ES" sz="1800" dirty="0" smtClean="0">
                <a:solidFill>
                  <a:srgbClr val="180000"/>
                </a:solidFill>
              </a:rPr>
              <a:t>Después de la fase anterior, el auditor tiene un conocimiento </a:t>
            </a:r>
            <a:r>
              <a:rPr lang="es-ES" sz="1800" b="1" u="sng" dirty="0" smtClean="0">
                <a:solidFill>
                  <a:srgbClr val="180000"/>
                </a:solidFill>
              </a:rPr>
              <a:t>teórico</a:t>
            </a:r>
            <a:r>
              <a:rPr lang="es-ES" sz="1800" dirty="0" smtClean="0">
                <a:solidFill>
                  <a:srgbClr val="180000"/>
                </a:solidFill>
              </a:rPr>
              <a:t> de la medida.</a:t>
            </a:r>
          </a:p>
          <a:p>
            <a:pPr marL="457200" indent="-457200" algn="just">
              <a:buFont typeface="Wingdings" panose="05000000000000000000" pitchFamily="2" charset="2"/>
              <a:buChar char="§"/>
              <a:defRPr/>
            </a:pPr>
            <a:r>
              <a:rPr lang="es-ES" sz="1800" dirty="0" smtClean="0">
                <a:solidFill>
                  <a:srgbClr val="180000"/>
                </a:solidFill>
              </a:rPr>
              <a:t>Objetivo: poder</a:t>
            </a:r>
            <a:r>
              <a:rPr lang="es-ES" altLang="es-ES" sz="1800" dirty="0" smtClean="0">
                <a:solidFill>
                  <a:srgbClr val="CC6600"/>
                </a:solidFill>
                <a:latin typeface="Times New Roman" panose="02020603050405020304" pitchFamily="18" charset="0"/>
              </a:rPr>
              <a:t> </a:t>
            </a:r>
            <a:r>
              <a:rPr lang="es-ES" altLang="es-ES" sz="1800" dirty="0" smtClean="0">
                <a:solidFill>
                  <a:srgbClr val="180000"/>
                </a:solidFill>
              </a:rPr>
              <a:t>elaborar una descripción completa, paso a paso, d</a:t>
            </a:r>
            <a:r>
              <a:rPr lang="es-ES" sz="1800" dirty="0" smtClean="0">
                <a:solidFill>
                  <a:srgbClr val="180000"/>
                </a:solidFill>
              </a:rPr>
              <a:t>el </a:t>
            </a:r>
            <a:r>
              <a:rPr lang="es-ES" sz="1800" b="1" u="sng" dirty="0" smtClean="0">
                <a:solidFill>
                  <a:srgbClr val="180000"/>
                </a:solidFill>
              </a:rPr>
              <a:t>procedimiento que realmente se aplica </a:t>
            </a:r>
            <a:r>
              <a:rPr lang="es-ES" sz="1800" dirty="0" smtClean="0">
                <a:solidFill>
                  <a:srgbClr val="180000"/>
                </a:solidFill>
              </a:rPr>
              <a:t>por la unidad en la gestión de la medida.</a:t>
            </a:r>
          </a:p>
          <a:p>
            <a:pPr marL="457200" indent="-457200" algn="just">
              <a:buFont typeface="Wingdings" panose="05000000000000000000" pitchFamily="2" charset="2"/>
              <a:buChar char="§"/>
              <a:defRPr/>
            </a:pPr>
            <a:r>
              <a:rPr lang="es-ES" altLang="es-ES" sz="1800" dirty="0">
                <a:solidFill>
                  <a:srgbClr val="180000"/>
                </a:solidFill>
              </a:rPr>
              <a:t>Papel de </a:t>
            </a:r>
            <a:r>
              <a:rPr lang="es-ES" altLang="es-ES" sz="1800" dirty="0" smtClean="0">
                <a:solidFill>
                  <a:srgbClr val="180000"/>
                </a:solidFill>
              </a:rPr>
              <a:t>trabajo: </a:t>
            </a:r>
            <a:r>
              <a:rPr lang="es-ES" altLang="es-ES" sz="1800" dirty="0">
                <a:solidFill>
                  <a:srgbClr val="180000"/>
                </a:solidFill>
              </a:rPr>
              <a:t>un “</a:t>
            </a:r>
            <a:r>
              <a:rPr lang="es-ES" altLang="es-ES" sz="1800" dirty="0" err="1">
                <a:solidFill>
                  <a:srgbClr val="180000"/>
                </a:solidFill>
              </a:rPr>
              <a:t>guión</a:t>
            </a:r>
            <a:r>
              <a:rPr lang="es-ES" altLang="es-ES" sz="1800" dirty="0">
                <a:solidFill>
                  <a:srgbClr val="180000"/>
                </a:solidFill>
              </a:rPr>
              <a:t>” </a:t>
            </a:r>
            <a:r>
              <a:rPr lang="es-ES" altLang="es-ES" sz="1800" dirty="0" smtClean="0">
                <a:solidFill>
                  <a:srgbClr val="180000"/>
                </a:solidFill>
              </a:rPr>
              <a:t>(en </a:t>
            </a:r>
            <a:r>
              <a:rPr lang="es-ES" altLang="es-ES" sz="1800" dirty="0">
                <a:solidFill>
                  <a:srgbClr val="180000"/>
                </a:solidFill>
              </a:rPr>
              <a:t>forma de </a:t>
            </a:r>
            <a:r>
              <a:rPr lang="es-ES" altLang="es-ES" sz="1800" dirty="0" smtClean="0">
                <a:solidFill>
                  <a:srgbClr val="180000"/>
                </a:solidFill>
              </a:rPr>
              <a:t>cuestionario</a:t>
            </a:r>
            <a:r>
              <a:rPr lang="es-ES" altLang="es-ES" sz="1800" dirty="0" smtClean="0">
                <a:solidFill>
                  <a:srgbClr val="CC6600"/>
                </a:solidFill>
                <a:latin typeface="Times New Roman" panose="02020603050405020304" pitchFamily="18" charset="0"/>
              </a:rPr>
              <a:t> </a:t>
            </a:r>
            <a:r>
              <a:rPr lang="es-ES" altLang="es-ES" sz="1800" dirty="0">
                <a:solidFill>
                  <a:srgbClr val="180000"/>
                </a:solidFill>
              </a:rPr>
              <a:t>de preguntas</a:t>
            </a:r>
            <a:r>
              <a:rPr lang="es-ES" altLang="es-ES" sz="1800" dirty="0" smtClean="0">
                <a:solidFill>
                  <a:srgbClr val="180000"/>
                </a:solidFill>
              </a:rPr>
              <a:t>) </a:t>
            </a:r>
            <a:r>
              <a:rPr lang="es-ES" altLang="es-ES" sz="1800" dirty="0">
                <a:solidFill>
                  <a:srgbClr val="180000"/>
                </a:solidFill>
              </a:rPr>
              <a:t>que debe ayudarnos a </a:t>
            </a:r>
            <a:r>
              <a:rPr lang="es-ES_tradnl" altLang="es-ES" sz="1800" dirty="0">
                <a:solidFill>
                  <a:srgbClr val="180000"/>
                </a:solidFill>
              </a:rPr>
              <a:t>determinar todos aquellos puntos significativos que, a priori, se considere oportuno plantear a la unidad </a:t>
            </a:r>
            <a:r>
              <a:rPr lang="es-ES_tradnl" altLang="es-ES" sz="1800" dirty="0" smtClean="0">
                <a:solidFill>
                  <a:srgbClr val="180000"/>
                </a:solidFill>
              </a:rPr>
              <a:t>gestora.</a:t>
            </a:r>
          </a:p>
          <a:p>
            <a:pPr marL="457200" indent="-457200" algn="just">
              <a:buFont typeface="Wingdings" panose="05000000000000000000" pitchFamily="2" charset="2"/>
              <a:buChar char="§"/>
              <a:defRPr/>
            </a:pPr>
            <a:r>
              <a:rPr lang="es-ES" altLang="es-ES" sz="1800" dirty="0">
                <a:solidFill>
                  <a:srgbClr val="180000"/>
                </a:solidFill>
              </a:rPr>
              <a:t>Los papeles de trabajo serán supervisados.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endParaRPr lang="es-ES_tradnl" altLang="es-ES" sz="1800" dirty="0">
              <a:solidFill>
                <a:srgbClr val="180000"/>
              </a:solidFill>
            </a:endParaRPr>
          </a:p>
          <a:p>
            <a:pPr marL="0" indent="0">
              <a:defRPr/>
            </a:pPr>
            <a:endParaRPr lang="es-ES" sz="1800" dirty="0">
              <a:solidFill>
                <a:srgbClr val="18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31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>
          <a:xfrm>
            <a:off x="457200" y="476673"/>
            <a:ext cx="8229600" cy="856965"/>
          </a:xfrm>
        </p:spPr>
        <p:txBody>
          <a:bodyPr/>
          <a:lstStyle/>
          <a:p>
            <a:r>
              <a:rPr lang="es-ES" altLang="es-ES" sz="3600" dirty="0" smtClean="0"/>
              <a:t>Auditorías en fondos agrícolas</a:t>
            </a:r>
          </a:p>
        </p:txBody>
      </p:sp>
      <p:sp>
        <p:nvSpPr>
          <p:cNvPr id="12291" name="Marcador de contenido 2"/>
          <p:cNvSpPr>
            <a:spLocks noGrp="1"/>
          </p:cNvSpPr>
          <p:nvPr>
            <p:ph idx="1"/>
          </p:nvPr>
        </p:nvSpPr>
        <p:spPr>
          <a:xfrm>
            <a:off x="1127049" y="2172687"/>
            <a:ext cx="6049044" cy="1365909"/>
          </a:xfrm>
        </p:spPr>
        <p:txBody>
          <a:bodyPr/>
          <a:lstStyle/>
          <a:p>
            <a:pPr>
              <a:defRPr/>
            </a:pPr>
            <a:r>
              <a:rPr lang="es-ES" altLang="es-ES" sz="2800" dirty="0" smtClean="0">
                <a:solidFill>
                  <a:schemeClr val="tx1">
                    <a:lumMod val="50000"/>
                  </a:schemeClr>
                </a:solidFill>
              </a:rPr>
              <a:t>El Servicio de Auditoría Interna “es” un </a:t>
            </a:r>
            <a:r>
              <a:rPr lang="es-ES" altLang="es-ES" sz="2800" b="1" dirty="0" smtClean="0">
                <a:solidFill>
                  <a:schemeClr val="tx1">
                    <a:lumMod val="50000"/>
                  </a:schemeClr>
                </a:solidFill>
              </a:rPr>
              <a:t>mandato comunitario</a:t>
            </a:r>
            <a:r>
              <a:rPr lang="es-ES" altLang="es-ES" sz="2800" dirty="0" smtClean="0">
                <a:solidFill>
                  <a:schemeClr val="tx1">
                    <a:lumMod val="50000"/>
                  </a:schemeClr>
                </a:solidFill>
              </a:rPr>
              <a:t>: </a:t>
            </a:r>
          </a:p>
          <a:p>
            <a:pPr marL="457200" lvl="1" indent="0">
              <a:buFontTx/>
              <a:buNone/>
              <a:defRPr/>
            </a:pPr>
            <a:endParaRPr lang="es-ES" altLang="es-ES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defRPr/>
            </a:pPr>
            <a:endParaRPr lang="es-ES" altLang="es-ES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747613"/>
            <a:ext cx="2171700" cy="226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lecha derecha 3"/>
          <p:cNvSpPr/>
          <p:nvPr/>
        </p:nvSpPr>
        <p:spPr>
          <a:xfrm rot="7368889">
            <a:off x="1792687" y="3539166"/>
            <a:ext cx="936104" cy="600047"/>
          </a:xfrm>
          <a:prstGeom prst="rightArrow">
            <a:avLst/>
          </a:prstGeom>
        </p:spPr>
        <p:style>
          <a:lnRef idx="3">
            <a:schemeClr val="l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 derecha 6"/>
          <p:cNvSpPr/>
          <p:nvPr/>
        </p:nvSpPr>
        <p:spPr>
          <a:xfrm rot="5400000">
            <a:off x="3803924" y="3802701"/>
            <a:ext cx="936104" cy="600047"/>
          </a:xfrm>
          <a:prstGeom prst="rightArrow">
            <a:avLst/>
          </a:prstGeom>
        </p:spPr>
        <p:style>
          <a:lnRef idx="3">
            <a:schemeClr val="l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 derecha 7"/>
          <p:cNvSpPr/>
          <p:nvPr/>
        </p:nvSpPr>
        <p:spPr>
          <a:xfrm rot="3404701">
            <a:off x="5643656" y="3412779"/>
            <a:ext cx="936104" cy="600047"/>
          </a:xfrm>
          <a:prstGeom prst="rightArrow">
            <a:avLst/>
          </a:prstGeom>
        </p:spPr>
        <p:style>
          <a:lnRef idx="3">
            <a:schemeClr val="l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/>
          <p:cNvSpPr/>
          <p:nvPr/>
        </p:nvSpPr>
        <p:spPr>
          <a:xfrm>
            <a:off x="827584" y="4570518"/>
            <a:ext cx="2016224" cy="914400"/>
          </a:xfrm>
          <a:prstGeom prst="ellipse">
            <a:avLst/>
          </a:prstGeom>
          <a:solidFill>
            <a:srgbClr val="00808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Qué</a:t>
            </a:r>
            <a:endParaRPr lang="es-ES" sz="3200" dirty="0"/>
          </a:p>
        </p:txBody>
      </p:sp>
      <p:sp>
        <p:nvSpPr>
          <p:cNvPr id="14" name="Elipse 13"/>
          <p:cNvSpPr/>
          <p:nvPr/>
        </p:nvSpPr>
        <p:spPr>
          <a:xfrm>
            <a:off x="3347864" y="4896837"/>
            <a:ext cx="2016224" cy="914400"/>
          </a:xfrm>
          <a:prstGeom prst="ellipse">
            <a:avLst/>
          </a:prstGeom>
          <a:solidFill>
            <a:srgbClr val="00808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Cómo</a:t>
            </a:r>
            <a:endParaRPr lang="es-ES" sz="3200" dirty="0"/>
          </a:p>
        </p:txBody>
      </p:sp>
      <p:sp>
        <p:nvSpPr>
          <p:cNvPr id="15" name="Elipse 14"/>
          <p:cNvSpPr/>
          <p:nvPr/>
        </p:nvSpPr>
        <p:spPr>
          <a:xfrm>
            <a:off x="5868144" y="4439637"/>
            <a:ext cx="2424662" cy="914400"/>
          </a:xfrm>
          <a:prstGeom prst="ellipse">
            <a:avLst/>
          </a:prstGeom>
          <a:solidFill>
            <a:srgbClr val="00808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Cuándo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67102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/>
          <p:cNvSpPr>
            <a:spLocks noGrp="1"/>
          </p:cNvSpPr>
          <p:nvPr>
            <p:ph type="title"/>
          </p:nvPr>
        </p:nvSpPr>
        <p:spPr>
          <a:xfrm>
            <a:off x="463550" y="1241425"/>
            <a:ext cx="8229600" cy="508000"/>
          </a:xfrm>
        </p:spPr>
        <p:txBody>
          <a:bodyPr/>
          <a:lstStyle/>
          <a:p>
            <a:r>
              <a:rPr lang="es-ES" altLang="es-ES" sz="2800" dirty="0" smtClean="0"/>
              <a:t> Preparación de reuniones (II)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288" y="1600200"/>
            <a:ext cx="8229600" cy="4525963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es-ES" sz="1800" b="1" dirty="0" smtClean="0">
              <a:solidFill>
                <a:srgbClr val="18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s-ES" sz="1800" b="1" dirty="0" smtClean="0">
                <a:solidFill>
                  <a:srgbClr val="180000"/>
                </a:solidFill>
              </a:rPr>
              <a:t>Puntos </a:t>
            </a:r>
            <a:r>
              <a:rPr lang="es-ES" sz="1800" b="1" dirty="0">
                <a:solidFill>
                  <a:srgbClr val="180000"/>
                </a:solidFill>
              </a:rPr>
              <a:t>clave para la elaboración del cuestionario</a:t>
            </a:r>
            <a:r>
              <a:rPr lang="es-ES" sz="1800" b="1" dirty="0" smtClean="0">
                <a:solidFill>
                  <a:srgbClr val="180000"/>
                </a:solidFill>
              </a:rPr>
              <a:t>:</a:t>
            </a:r>
            <a:endParaRPr lang="es-ES" sz="1800" b="1" dirty="0">
              <a:solidFill>
                <a:srgbClr val="180000"/>
              </a:solidFill>
            </a:endParaRPr>
          </a:p>
          <a:p>
            <a:pPr marL="0" indent="0">
              <a:defRPr/>
            </a:pPr>
            <a:endParaRPr lang="es-ES" sz="1800" dirty="0">
              <a:solidFill>
                <a:srgbClr val="180000"/>
              </a:solidFill>
            </a:endParaRPr>
          </a:p>
          <a:p>
            <a:pPr lvl="1" algn="just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s-ES" altLang="es-ES" sz="1800" dirty="0">
                <a:solidFill>
                  <a:srgbClr val="180000"/>
                </a:solidFill>
              </a:rPr>
              <a:t>Debemos conocer la diferencia entre la “visión” que hemos obtenido de la diversa normativa oficial y la gestión “del día a día</a:t>
            </a:r>
            <a:r>
              <a:rPr lang="es-ES" altLang="es-ES" sz="1800" dirty="0" smtClean="0">
                <a:solidFill>
                  <a:srgbClr val="180000"/>
                </a:solidFill>
              </a:rPr>
              <a:t>”.</a:t>
            </a:r>
            <a:endParaRPr lang="es-ES" altLang="es-ES" sz="1800" dirty="0">
              <a:solidFill>
                <a:srgbClr val="180000"/>
              </a:solidFill>
            </a:endParaRPr>
          </a:p>
          <a:p>
            <a:pPr lvl="1" algn="just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s-ES" altLang="es-ES" sz="1800" dirty="0">
                <a:solidFill>
                  <a:srgbClr val="180000"/>
                </a:solidFill>
              </a:rPr>
              <a:t>Usaremos el cuestionario como HERRAMIENTA para dirigir la entrevista</a:t>
            </a:r>
            <a:r>
              <a:rPr lang="es-ES" altLang="es-ES" sz="1800" dirty="0" smtClean="0">
                <a:solidFill>
                  <a:srgbClr val="180000"/>
                </a:solidFill>
              </a:rPr>
              <a:t>.</a:t>
            </a:r>
          </a:p>
          <a:p>
            <a:pPr lvl="1" algn="just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s-ES" altLang="es-ES" sz="1800" dirty="0" smtClean="0">
                <a:solidFill>
                  <a:srgbClr val="180000"/>
                </a:solidFill>
              </a:rPr>
              <a:t>Debe abarcar al menos las dudas surgidas en el estudio y análisis de la información.</a:t>
            </a:r>
            <a:endParaRPr lang="es-ES" altLang="es-ES" sz="1800" dirty="0">
              <a:solidFill>
                <a:srgbClr val="180000"/>
              </a:solidFill>
            </a:endParaRPr>
          </a:p>
          <a:p>
            <a:pPr lvl="1" algn="just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s-ES" altLang="es-ES" sz="1800" dirty="0">
                <a:solidFill>
                  <a:srgbClr val="180000"/>
                </a:solidFill>
              </a:rPr>
              <a:t>Por ejemplo: se puede preguntar sobre la existencia de un manual de procedimiento, organigrama de la unidad, responsables, listas de control o similares</a:t>
            </a:r>
            <a:r>
              <a:rPr lang="es-ES" altLang="es-ES" sz="1800" dirty="0" smtClean="0">
                <a:solidFill>
                  <a:srgbClr val="180000"/>
                </a:solidFill>
              </a:rPr>
              <a:t>...</a:t>
            </a:r>
          </a:p>
          <a:p>
            <a:pPr lvl="1" algn="just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s-ES" altLang="es-ES" sz="1800" dirty="0" smtClean="0">
                <a:solidFill>
                  <a:srgbClr val="180000"/>
                </a:solidFill>
              </a:rPr>
              <a:t>No es un cuestionario a entregar a la unidad para que esta lo cumplimente.</a:t>
            </a:r>
          </a:p>
          <a:p>
            <a:pPr lvl="1" algn="just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s-ES" altLang="es-ES" sz="1800" dirty="0">
                <a:solidFill>
                  <a:srgbClr val="180000"/>
                </a:solidFill>
              </a:rPr>
              <a:t>Una adecuada ejecución de las fases anteriores nos ayudará preparar un cuestionario </a:t>
            </a:r>
            <a:r>
              <a:rPr lang="es-ES" altLang="es-ES" sz="1800" b="1" dirty="0">
                <a:solidFill>
                  <a:srgbClr val="180000"/>
                </a:solidFill>
              </a:rPr>
              <a:t>sencillo</a:t>
            </a:r>
            <a:r>
              <a:rPr lang="es-ES" altLang="es-ES" sz="1800" dirty="0">
                <a:solidFill>
                  <a:srgbClr val="180000"/>
                </a:solidFill>
              </a:rPr>
              <a:t>, </a:t>
            </a:r>
            <a:r>
              <a:rPr lang="es-ES" altLang="es-ES" sz="1800" b="1" dirty="0">
                <a:solidFill>
                  <a:srgbClr val="180000"/>
                </a:solidFill>
              </a:rPr>
              <a:t>claro</a:t>
            </a:r>
            <a:r>
              <a:rPr lang="es-ES" altLang="es-ES" sz="1800" dirty="0">
                <a:solidFill>
                  <a:srgbClr val="180000"/>
                </a:solidFill>
              </a:rPr>
              <a:t> y, sobre todo </a:t>
            </a:r>
            <a:r>
              <a:rPr lang="es-ES" altLang="es-ES" sz="1800" b="1" dirty="0">
                <a:solidFill>
                  <a:srgbClr val="180000"/>
                </a:solidFill>
              </a:rPr>
              <a:t>útil</a:t>
            </a:r>
            <a:r>
              <a:rPr lang="es-ES" altLang="es-ES" sz="1800" dirty="0">
                <a:solidFill>
                  <a:srgbClr val="180000"/>
                </a:solidFill>
              </a:rPr>
              <a:t>.</a:t>
            </a:r>
          </a:p>
          <a:p>
            <a:pPr lvl="1" algn="just" eaLnBrk="1" hangingPunct="1">
              <a:lnSpc>
                <a:spcPct val="90000"/>
              </a:lnSpc>
              <a:buFontTx/>
              <a:buChar char="•"/>
              <a:defRPr/>
            </a:pPr>
            <a:endParaRPr lang="es-ES" altLang="es-ES" sz="1800" dirty="0">
              <a:solidFill>
                <a:srgbClr val="180000"/>
              </a:solidFill>
            </a:endParaRPr>
          </a:p>
          <a:p>
            <a:pPr>
              <a:defRPr/>
            </a:pPr>
            <a:endParaRPr lang="es-ES" sz="1800" dirty="0">
              <a:solidFill>
                <a:srgbClr val="180000"/>
              </a:solidFill>
            </a:endParaRPr>
          </a:p>
        </p:txBody>
      </p:sp>
      <p:pic>
        <p:nvPicPr>
          <p:cNvPr id="33796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900238"/>
            <a:ext cx="1152525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79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088" y="583229"/>
            <a:ext cx="8229600" cy="829547"/>
          </a:xfrm>
        </p:spPr>
        <p:txBody>
          <a:bodyPr/>
          <a:lstStyle/>
          <a:p>
            <a:r>
              <a:rPr lang="es-ES" altLang="es-ES" sz="2800" dirty="0"/>
              <a:t>Preparación de reuniones (II)</a:t>
            </a:r>
            <a:endParaRPr lang="es-ES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1560" y="1520366"/>
            <a:ext cx="8229600" cy="4716922"/>
          </a:xfrm>
        </p:spPr>
        <p:txBody>
          <a:bodyPr/>
          <a:lstStyle/>
          <a:p>
            <a:r>
              <a:rPr lang="es-ES" sz="1800" dirty="0" smtClean="0">
                <a:solidFill>
                  <a:schemeClr val="tx1">
                    <a:lumMod val="50000"/>
                  </a:schemeClr>
                </a:solidFill>
              </a:rPr>
              <a:t>Cuestionario: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800" b="1" dirty="0">
                <a:solidFill>
                  <a:schemeClr val="tx1">
                    <a:lumMod val="50000"/>
                  </a:schemeClr>
                </a:solidFill>
              </a:rPr>
              <a:t>SOBRE LA </a:t>
            </a:r>
            <a:r>
              <a:rPr lang="es-ES_tradnl" sz="1800" b="1" dirty="0" smtClean="0">
                <a:solidFill>
                  <a:schemeClr val="tx1">
                    <a:lumMod val="50000"/>
                  </a:schemeClr>
                </a:solidFill>
              </a:rPr>
              <a:t>NORMATIVA:</a:t>
            </a:r>
            <a:r>
              <a:rPr lang="es-ES" sz="1800" dirty="0">
                <a:solidFill>
                  <a:schemeClr val="tx1">
                    <a:lumMod val="50000"/>
                  </a:schemeClr>
                </a:solidFill>
              </a:rPr>
              <a:t>Verificar que la normativa utilizada para realizar el análisis de la información es toda la normativa necesaria en la regulación de la </a:t>
            </a:r>
            <a:r>
              <a:rPr lang="es-ES" sz="1800" dirty="0" smtClean="0">
                <a:solidFill>
                  <a:schemeClr val="tx1">
                    <a:lumMod val="50000"/>
                  </a:schemeClr>
                </a:solidFill>
              </a:rPr>
              <a:t>medida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s-ES_tradnl" sz="1800" b="1" dirty="0">
                <a:solidFill>
                  <a:schemeClr val="tx1">
                    <a:lumMod val="50000"/>
                  </a:schemeClr>
                </a:solidFill>
              </a:rPr>
              <a:t>SOBRE LA ESTRUCTURA DE LA UNIDAD QUE GESTIONA LA </a:t>
            </a:r>
            <a:r>
              <a:rPr lang="es-ES_tradnl" sz="1800" b="1" dirty="0" smtClean="0">
                <a:solidFill>
                  <a:schemeClr val="tx1">
                    <a:lumMod val="50000"/>
                  </a:schemeClr>
                </a:solidFill>
              </a:rPr>
              <a:t>MEDIA. </a:t>
            </a:r>
            <a:r>
              <a:rPr lang="es-ES_tradnl" sz="1800" dirty="0">
                <a:solidFill>
                  <a:schemeClr val="tx1">
                    <a:lumMod val="50000"/>
                  </a:schemeClr>
                </a:solidFill>
              </a:rPr>
              <a:t>Subdirección/es General/es que participan en la gestión de la </a:t>
            </a:r>
            <a:r>
              <a:rPr lang="es-ES_tradnl" sz="1800" dirty="0" smtClean="0">
                <a:solidFill>
                  <a:schemeClr val="tx1">
                    <a:lumMod val="50000"/>
                  </a:schemeClr>
                </a:solidFill>
              </a:rPr>
              <a:t>RRN; Distribución </a:t>
            </a:r>
            <a:r>
              <a:rPr lang="es-ES_tradnl" sz="1800" dirty="0">
                <a:solidFill>
                  <a:schemeClr val="tx1">
                    <a:lumMod val="50000"/>
                  </a:schemeClr>
                </a:solidFill>
              </a:rPr>
              <a:t>de funciones y </a:t>
            </a:r>
            <a:r>
              <a:rPr lang="es-ES_tradnl" sz="1800" dirty="0" smtClean="0">
                <a:solidFill>
                  <a:schemeClr val="tx1">
                    <a:lumMod val="50000"/>
                  </a:schemeClr>
                </a:solidFill>
              </a:rPr>
              <a:t>responsabilidades; Medios </a:t>
            </a:r>
            <a:r>
              <a:rPr lang="es-ES_tradnl" sz="1800" dirty="0">
                <a:solidFill>
                  <a:schemeClr val="tx1">
                    <a:lumMod val="50000"/>
                  </a:schemeClr>
                </a:solidFill>
              </a:rPr>
              <a:t>personales (nº personas, categoría y funciones</a:t>
            </a:r>
            <a:r>
              <a:rPr lang="es-ES_tradnl" sz="1800" dirty="0" smtClean="0">
                <a:solidFill>
                  <a:schemeClr val="tx1">
                    <a:lumMod val="50000"/>
                  </a:schemeClr>
                </a:solidFill>
              </a:rPr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_tradnl" sz="1800" b="1" dirty="0">
                <a:solidFill>
                  <a:schemeClr val="tx1">
                    <a:lumMod val="50000"/>
                  </a:schemeClr>
                </a:solidFill>
              </a:rPr>
              <a:t>SOBRE LOS PROCEDIMIENTOS ESCRITOS </a:t>
            </a:r>
            <a:r>
              <a:rPr lang="es-ES" sz="1800" dirty="0">
                <a:solidFill>
                  <a:schemeClr val="tx1">
                    <a:lumMod val="50000"/>
                  </a:schemeClr>
                </a:solidFill>
              </a:rPr>
              <a:t>:</a:t>
            </a:r>
            <a:r>
              <a:rPr lang="es-ES_tradnl" sz="1800" dirty="0" smtClean="0">
                <a:solidFill>
                  <a:schemeClr val="tx1">
                    <a:lumMod val="50000"/>
                  </a:schemeClr>
                </a:solidFill>
              </a:rPr>
              <a:t>Preguntar  </a:t>
            </a:r>
            <a:r>
              <a:rPr lang="es-ES_tradnl" sz="1800" dirty="0">
                <a:solidFill>
                  <a:schemeClr val="tx1">
                    <a:lumMod val="50000"/>
                  </a:schemeClr>
                </a:solidFill>
              </a:rPr>
              <a:t>por los manual de  procedimiento, instrucciones o documentos de </a:t>
            </a:r>
            <a:r>
              <a:rPr lang="es-ES_tradnl" sz="1800" dirty="0" smtClean="0">
                <a:solidFill>
                  <a:schemeClr val="tx1">
                    <a:lumMod val="50000"/>
                  </a:schemeClr>
                </a:solidFill>
              </a:rPr>
              <a:t>trabajo; </a:t>
            </a:r>
            <a:r>
              <a:rPr lang="es-ES_tradnl" sz="1800" dirty="0">
                <a:solidFill>
                  <a:schemeClr val="tx1">
                    <a:lumMod val="50000"/>
                  </a:schemeClr>
                </a:solidFill>
              </a:rPr>
              <a:t>Preguntar por modelos de documentos empleados por la unidad en la gestión</a:t>
            </a:r>
            <a:r>
              <a:rPr lang="es-ES_tradnl" sz="18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s-ES_tradnl" sz="1800" b="1" dirty="0">
                <a:solidFill>
                  <a:schemeClr val="tx1">
                    <a:lumMod val="50000"/>
                  </a:schemeClr>
                </a:solidFill>
              </a:rPr>
              <a:t>SOBRE LOS RECURSOS </a:t>
            </a:r>
            <a:r>
              <a:rPr lang="es-ES_tradnl" sz="1800" b="1" dirty="0" smtClean="0">
                <a:solidFill>
                  <a:schemeClr val="tx1">
                    <a:lumMod val="50000"/>
                  </a:schemeClr>
                </a:solidFill>
              </a:rPr>
              <a:t>INFORMÁTICOS: </a:t>
            </a:r>
            <a:r>
              <a:rPr lang="es-ES_tradnl" sz="1800" dirty="0" smtClean="0">
                <a:solidFill>
                  <a:schemeClr val="tx1">
                    <a:lumMod val="50000"/>
                  </a:schemeClr>
                </a:solidFill>
              </a:rPr>
              <a:t>Aplicaciones </a:t>
            </a:r>
            <a:r>
              <a:rPr lang="es-ES_tradnl" sz="1800" dirty="0">
                <a:solidFill>
                  <a:schemeClr val="tx1">
                    <a:lumMod val="50000"/>
                  </a:schemeClr>
                </a:solidFill>
              </a:rPr>
              <a:t>informáticas utilizadas en la </a:t>
            </a:r>
            <a:r>
              <a:rPr lang="es-ES_tradnl" sz="1800" dirty="0" smtClean="0">
                <a:solidFill>
                  <a:schemeClr val="tx1">
                    <a:lumMod val="50000"/>
                  </a:schemeClr>
                </a:solidFill>
              </a:rPr>
              <a:t>gestión;¿Quién </a:t>
            </a:r>
            <a:r>
              <a:rPr lang="es-ES_tradnl" sz="1800" dirty="0">
                <a:solidFill>
                  <a:schemeClr val="tx1">
                    <a:lumMod val="50000"/>
                  </a:schemeClr>
                </a:solidFill>
              </a:rPr>
              <a:t>está autorizado</a:t>
            </a:r>
            <a:r>
              <a:rPr lang="es-ES_tradnl" sz="1800" dirty="0" smtClean="0">
                <a:solidFill>
                  <a:schemeClr val="tx1">
                    <a:lumMod val="50000"/>
                  </a:schemeClr>
                </a:solidFill>
              </a:rPr>
              <a:t>?;¿</a:t>
            </a:r>
            <a:r>
              <a:rPr lang="es-ES_tradnl" sz="1800" dirty="0">
                <a:solidFill>
                  <a:schemeClr val="tx1">
                    <a:lumMod val="50000"/>
                  </a:schemeClr>
                </a:solidFill>
              </a:rPr>
              <a:t>Hay un manual de </a:t>
            </a:r>
            <a:r>
              <a:rPr lang="es-ES_tradnl" sz="1800" dirty="0" smtClean="0">
                <a:solidFill>
                  <a:schemeClr val="tx1">
                    <a:lumMod val="50000"/>
                  </a:schemeClr>
                </a:solidFill>
              </a:rPr>
              <a:t>usuario?</a:t>
            </a:r>
            <a:r>
              <a:rPr lang="es-ES" sz="1800" dirty="0">
                <a:solidFill>
                  <a:schemeClr val="tx1">
                    <a:lumMod val="50000"/>
                  </a:schemeClr>
                </a:solidFill>
              </a:rPr>
              <a:t>;</a:t>
            </a:r>
            <a:r>
              <a:rPr lang="es-ES_tradnl" sz="1800" dirty="0" smtClean="0">
                <a:solidFill>
                  <a:schemeClr val="tx1">
                    <a:lumMod val="50000"/>
                  </a:schemeClr>
                </a:solidFill>
              </a:rPr>
              <a:t>Procedimiento.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s-ES" sz="1800" b="1" dirty="0" smtClean="0">
                <a:solidFill>
                  <a:schemeClr val="tx1">
                    <a:lumMod val="50000"/>
                  </a:schemeClr>
                </a:solidFill>
              </a:rPr>
              <a:t>SOBRE </a:t>
            </a:r>
            <a:r>
              <a:rPr lang="es-ES" sz="1800" b="1" dirty="0">
                <a:solidFill>
                  <a:schemeClr val="tx1">
                    <a:lumMod val="50000"/>
                  </a:schemeClr>
                </a:solidFill>
              </a:rPr>
              <a:t>EL </a:t>
            </a:r>
            <a:r>
              <a:rPr lang="es-ES" sz="1800" b="1" dirty="0" smtClean="0">
                <a:solidFill>
                  <a:schemeClr val="tx1">
                    <a:lumMod val="50000"/>
                  </a:schemeClr>
                </a:solidFill>
              </a:rPr>
              <a:t>PROCEDIMIENTO </a:t>
            </a:r>
            <a:r>
              <a:rPr lang="es-ES" sz="1800" b="1" dirty="0">
                <a:solidFill>
                  <a:schemeClr val="tx1">
                    <a:lumMod val="50000"/>
                  </a:schemeClr>
                </a:solidFill>
              </a:rPr>
              <a:t>DE </a:t>
            </a:r>
            <a:r>
              <a:rPr lang="es-ES" sz="1800" b="1" dirty="0" smtClean="0">
                <a:solidFill>
                  <a:schemeClr val="tx1">
                    <a:lumMod val="50000"/>
                  </a:schemeClr>
                </a:solidFill>
              </a:rPr>
              <a:t>GESTIÓN/LISTAS DE CONTROL.</a:t>
            </a:r>
            <a:endParaRPr lang="es-ES" sz="1800" b="1" dirty="0">
              <a:solidFill>
                <a:schemeClr val="tx1">
                  <a:lumMod val="50000"/>
                </a:schemeClr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es-ES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0714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1"/>
          <p:cNvSpPr>
            <a:spLocks noGrp="1"/>
          </p:cNvSpPr>
          <p:nvPr>
            <p:ph type="title"/>
          </p:nvPr>
        </p:nvSpPr>
        <p:spPr>
          <a:xfrm>
            <a:off x="457200" y="1052513"/>
            <a:ext cx="8229600" cy="647700"/>
          </a:xfrm>
        </p:spPr>
        <p:txBody>
          <a:bodyPr/>
          <a:lstStyle/>
          <a:p>
            <a:r>
              <a:rPr lang="es-ES" altLang="es-ES" sz="2800" dirty="0" smtClean="0"/>
              <a:t>Reuniones (I)</a:t>
            </a:r>
          </a:p>
        </p:txBody>
      </p:sp>
      <p:sp>
        <p:nvSpPr>
          <p:cNvPr id="21507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defRPr/>
            </a:pPr>
            <a:endParaRPr lang="es-ES" altLang="es-ES" sz="1800" dirty="0">
              <a:solidFill>
                <a:srgbClr val="180000"/>
              </a:solidFill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es-ES" altLang="es-ES" sz="1800" dirty="0" smtClean="0">
                <a:solidFill>
                  <a:srgbClr val="180000"/>
                </a:solidFill>
              </a:rPr>
              <a:t>Se celebrarán normalmente en la unidad </a:t>
            </a:r>
            <a:r>
              <a:rPr lang="es-ES" altLang="es-ES" sz="1800" dirty="0">
                <a:solidFill>
                  <a:srgbClr val="180000"/>
                </a:solidFill>
              </a:rPr>
              <a:t>g</a:t>
            </a:r>
            <a:r>
              <a:rPr lang="es-ES" altLang="es-ES" sz="1800" dirty="0" smtClean="0">
                <a:solidFill>
                  <a:srgbClr val="180000"/>
                </a:solidFill>
              </a:rPr>
              <a:t>estora.</a:t>
            </a:r>
          </a:p>
          <a:p>
            <a:pPr marL="0" indent="0" algn="just">
              <a:defRPr/>
            </a:pPr>
            <a:endParaRPr lang="es-ES" altLang="es-ES" sz="1800" dirty="0" smtClean="0">
              <a:solidFill>
                <a:srgbClr val="180000"/>
              </a:solidFill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es-ES" altLang="es-ES" sz="1800" dirty="0" smtClean="0">
                <a:solidFill>
                  <a:srgbClr val="180000"/>
                </a:solidFill>
              </a:rPr>
              <a:t>Objetivo</a:t>
            </a:r>
            <a:r>
              <a:rPr lang="es-ES" altLang="es-ES" sz="1800" dirty="0">
                <a:solidFill>
                  <a:srgbClr val="180000"/>
                </a:solidFill>
              </a:rPr>
              <a:t>: conocer el procedimiento de gestión de la medida auditada llevada a cabo por la unidad</a:t>
            </a:r>
            <a:r>
              <a:rPr lang="es-ES" altLang="es-ES" sz="1800" dirty="0" smtClean="0">
                <a:solidFill>
                  <a:srgbClr val="180000"/>
                </a:solidFill>
              </a:rPr>
              <a:t>.</a:t>
            </a:r>
          </a:p>
          <a:p>
            <a:pPr marL="0" indent="0" algn="just">
              <a:defRPr/>
            </a:pPr>
            <a:endParaRPr lang="es-ES" altLang="es-ES" sz="1800" dirty="0" smtClean="0">
              <a:solidFill>
                <a:srgbClr val="180000"/>
              </a:solidFill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es-ES" altLang="es-ES" sz="1800" dirty="0">
                <a:solidFill>
                  <a:srgbClr val="180000"/>
                </a:solidFill>
              </a:rPr>
              <a:t>Se utilizará el cuestionario (preparado en la fase C) como </a:t>
            </a:r>
            <a:r>
              <a:rPr lang="es-ES" altLang="es-ES" sz="1800" dirty="0" err="1">
                <a:solidFill>
                  <a:srgbClr val="180000"/>
                </a:solidFill>
              </a:rPr>
              <a:t>guión</a:t>
            </a:r>
            <a:r>
              <a:rPr lang="es-ES" altLang="es-ES" sz="1800" dirty="0">
                <a:solidFill>
                  <a:srgbClr val="180000"/>
                </a:solidFill>
              </a:rPr>
              <a:t> que ayude en la reunión</a:t>
            </a:r>
            <a:r>
              <a:rPr lang="es-ES" altLang="es-ES" sz="1800" dirty="0" smtClean="0">
                <a:solidFill>
                  <a:srgbClr val="180000"/>
                </a:solidFill>
              </a:rPr>
              <a:t>.</a:t>
            </a:r>
          </a:p>
          <a:p>
            <a:pPr marL="0" indent="0" algn="just">
              <a:defRPr/>
            </a:pPr>
            <a:endParaRPr lang="es-ES" altLang="es-ES" sz="1800" dirty="0" smtClean="0">
              <a:solidFill>
                <a:srgbClr val="180000"/>
              </a:solidFill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es-ES" altLang="es-ES" sz="1800" dirty="0">
                <a:solidFill>
                  <a:srgbClr val="180000"/>
                </a:solidFill>
              </a:rPr>
              <a:t>Debe quedar constancia de cada reunión, asistentes, duración, etc. PERO sobre todo dejaremos constancia de todos los temas tratados y las respuestas obtenidas a ellos</a:t>
            </a:r>
            <a:r>
              <a:rPr lang="es-ES" altLang="es-ES" sz="1800" dirty="0" smtClean="0">
                <a:solidFill>
                  <a:srgbClr val="180000"/>
                </a:solidFill>
              </a:rPr>
              <a:t>.</a:t>
            </a:r>
          </a:p>
          <a:p>
            <a:pPr marL="0" indent="0" algn="just">
              <a:defRPr/>
            </a:pPr>
            <a:endParaRPr lang="es-ES" altLang="es-ES" sz="1800" dirty="0">
              <a:solidFill>
                <a:srgbClr val="180000"/>
              </a:solidFill>
            </a:endParaRPr>
          </a:p>
          <a:p>
            <a:pPr marL="0" indent="0" algn="just">
              <a:defRPr/>
            </a:pPr>
            <a:endParaRPr lang="es-ES" altLang="es-ES" sz="1800" dirty="0">
              <a:solidFill>
                <a:srgbClr val="180000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es-ES" altLang="es-ES" sz="1800" dirty="0">
              <a:solidFill>
                <a:srgbClr val="180000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es-ES" altLang="es-ES" sz="1800" dirty="0" smtClean="0">
              <a:solidFill>
                <a:srgbClr val="180000"/>
              </a:solidFill>
            </a:endParaRPr>
          </a:p>
          <a:p>
            <a:pPr>
              <a:defRPr/>
            </a:pPr>
            <a:endParaRPr lang="es-ES" altLang="es-ES" dirty="0" smtClean="0"/>
          </a:p>
        </p:txBody>
      </p:sp>
      <p:pic>
        <p:nvPicPr>
          <p:cNvPr id="34820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87325"/>
            <a:ext cx="2382837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67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1"/>
          <p:cNvSpPr>
            <a:spLocks noGrp="1"/>
          </p:cNvSpPr>
          <p:nvPr>
            <p:ph type="title"/>
          </p:nvPr>
        </p:nvSpPr>
        <p:spPr>
          <a:xfrm>
            <a:off x="457200" y="1125538"/>
            <a:ext cx="8229600" cy="647700"/>
          </a:xfrm>
        </p:spPr>
        <p:txBody>
          <a:bodyPr/>
          <a:lstStyle/>
          <a:p>
            <a:r>
              <a:rPr lang="es-ES" altLang="es-ES" sz="2800" dirty="0" smtClean="0">
                <a:solidFill>
                  <a:srgbClr val="008080"/>
                </a:solidFill>
              </a:rPr>
              <a:t> Reuniones (II)</a:t>
            </a:r>
            <a:endParaRPr lang="es-ES" altLang="es-ES" dirty="0" smtClean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288" y="1600201"/>
            <a:ext cx="8229600" cy="434908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SzPct val="75000"/>
              <a:buFont typeface="Wingdings" panose="05000000000000000000" pitchFamily="2" charset="2"/>
              <a:buChar char="§"/>
              <a:defRPr/>
            </a:pPr>
            <a:endParaRPr lang="es-ES" altLang="es-ES" sz="1800" dirty="0" smtClean="0">
              <a:solidFill>
                <a:srgbClr val="180000"/>
              </a:solidFill>
            </a:endParaRPr>
          </a:p>
          <a:p>
            <a:pPr marL="285750" indent="-285750" algn="just" eaLnBrk="1" hangingPunct="1">
              <a:lnSpc>
                <a:spcPct val="80000"/>
              </a:lnSpc>
              <a:spcBef>
                <a:spcPts val="1200"/>
              </a:spcBef>
              <a:buSzPct val="75000"/>
              <a:buFont typeface="Wingdings" panose="05000000000000000000" pitchFamily="2" charset="2"/>
              <a:buChar char="§"/>
              <a:defRPr/>
            </a:pPr>
            <a:r>
              <a:rPr lang="es-ES" altLang="es-ES" sz="1800" dirty="0" smtClean="0">
                <a:solidFill>
                  <a:srgbClr val="180000"/>
                </a:solidFill>
              </a:rPr>
              <a:t>Una vez realizadas las reuniones el equipo auditor elabora un papel de trabajo llamado </a:t>
            </a:r>
            <a:r>
              <a:rPr lang="es-ES" altLang="es-ES" sz="1800" b="1" dirty="0" smtClean="0">
                <a:solidFill>
                  <a:srgbClr val="180000"/>
                </a:solidFill>
              </a:rPr>
              <a:t>“</a:t>
            </a:r>
            <a:r>
              <a:rPr lang="es-ES" altLang="es-ES" sz="1800" b="1" u="sng" dirty="0" smtClean="0">
                <a:solidFill>
                  <a:srgbClr val="180000"/>
                </a:solidFill>
              </a:rPr>
              <a:t>Descripción del procedimiento</a:t>
            </a:r>
            <a:r>
              <a:rPr lang="es-ES" altLang="es-ES" sz="1800" b="1" dirty="0" smtClean="0">
                <a:solidFill>
                  <a:srgbClr val="180000"/>
                </a:solidFill>
              </a:rPr>
              <a:t>”:</a:t>
            </a:r>
          </a:p>
          <a:p>
            <a:pPr lvl="1" algn="just" eaLnBrk="1" hangingPunct="1">
              <a:lnSpc>
                <a:spcPct val="80000"/>
              </a:lnSpc>
              <a:spcBef>
                <a:spcPts val="1200"/>
              </a:spcBef>
              <a:buSzPct val="75000"/>
              <a:buFont typeface="Wingdings" panose="05000000000000000000" pitchFamily="2" charset="2"/>
              <a:buChar char="§"/>
              <a:defRPr/>
            </a:pPr>
            <a:r>
              <a:rPr lang="es-ES" altLang="es-ES" sz="1800" i="1" dirty="0" smtClean="0">
                <a:solidFill>
                  <a:srgbClr val="180000"/>
                </a:solidFill>
              </a:rPr>
              <a:t>Días</a:t>
            </a:r>
            <a:r>
              <a:rPr lang="es-ES" altLang="es-ES" sz="1800" dirty="0" smtClean="0">
                <a:solidFill>
                  <a:srgbClr val="180000"/>
                </a:solidFill>
              </a:rPr>
              <a:t>, </a:t>
            </a:r>
            <a:r>
              <a:rPr lang="es-ES" altLang="es-ES" sz="1800" i="1" dirty="0" smtClean="0">
                <a:solidFill>
                  <a:srgbClr val="180000"/>
                </a:solidFill>
              </a:rPr>
              <a:t>lugar</a:t>
            </a:r>
            <a:r>
              <a:rPr lang="es-ES" altLang="es-ES" sz="1800" dirty="0" smtClean="0">
                <a:solidFill>
                  <a:srgbClr val="180000"/>
                </a:solidFill>
              </a:rPr>
              <a:t> y </a:t>
            </a:r>
            <a:r>
              <a:rPr lang="es-ES" altLang="es-ES" sz="1800" i="1" dirty="0" smtClean="0">
                <a:solidFill>
                  <a:srgbClr val="180000"/>
                </a:solidFill>
              </a:rPr>
              <a:t>asistentes</a:t>
            </a:r>
            <a:r>
              <a:rPr lang="es-ES" altLang="es-ES" sz="1800" dirty="0" smtClean="0">
                <a:solidFill>
                  <a:srgbClr val="180000"/>
                </a:solidFill>
              </a:rPr>
              <a:t> a cada una de las reuniones celebradas</a:t>
            </a:r>
          </a:p>
          <a:p>
            <a:pPr lvl="1" algn="just" eaLnBrk="1" hangingPunct="1">
              <a:lnSpc>
                <a:spcPct val="80000"/>
              </a:lnSpc>
              <a:spcBef>
                <a:spcPts val="1200"/>
              </a:spcBef>
              <a:buSzPct val="75000"/>
              <a:buFont typeface="Wingdings" panose="05000000000000000000" pitchFamily="2" charset="2"/>
              <a:buChar char="§"/>
              <a:defRPr/>
            </a:pPr>
            <a:r>
              <a:rPr lang="es-ES" altLang="es-ES" sz="1800" i="1" dirty="0" smtClean="0">
                <a:solidFill>
                  <a:srgbClr val="180000"/>
                </a:solidFill>
              </a:rPr>
              <a:t>Documentación</a:t>
            </a:r>
            <a:r>
              <a:rPr lang="es-ES" altLang="es-ES" sz="1800" dirty="0" smtClean="0">
                <a:solidFill>
                  <a:srgbClr val="180000"/>
                </a:solidFill>
              </a:rPr>
              <a:t> facilitada</a:t>
            </a:r>
          </a:p>
          <a:p>
            <a:pPr lvl="1" algn="just" eaLnBrk="1" hangingPunct="1">
              <a:lnSpc>
                <a:spcPct val="80000"/>
              </a:lnSpc>
              <a:spcBef>
                <a:spcPts val="1200"/>
              </a:spcBef>
              <a:buSzPct val="75000"/>
              <a:buFont typeface="Wingdings" panose="05000000000000000000" pitchFamily="2" charset="2"/>
              <a:buChar char="§"/>
              <a:defRPr/>
            </a:pPr>
            <a:r>
              <a:rPr lang="es-ES" altLang="es-ES" sz="1800" dirty="0" smtClean="0">
                <a:solidFill>
                  <a:srgbClr val="180000"/>
                </a:solidFill>
              </a:rPr>
              <a:t>Esquema básico del organigrama de </a:t>
            </a:r>
            <a:r>
              <a:rPr lang="es-ES" altLang="es-ES" sz="1800" i="1" dirty="0" smtClean="0">
                <a:solidFill>
                  <a:srgbClr val="180000"/>
                </a:solidFill>
              </a:rPr>
              <a:t>personal</a:t>
            </a:r>
            <a:r>
              <a:rPr lang="es-ES" altLang="es-ES" sz="1800" dirty="0" smtClean="0">
                <a:solidFill>
                  <a:srgbClr val="180000"/>
                </a:solidFill>
              </a:rPr>
              <a:t> encargado de la medida auditada.</a:t>
            </a:r>
          </a:p>
          <a:p>
            <a:pPr lvl="1" algn="just" eaLnBrk="1" hangingPunct="1">
              <a:lnSpc>
                <a:spcPct val="80000"/>
              </a:lnSpc>
              <a:spcBef>
                <a:spcPts val="1200"/>
              </a:spcBef>
              <a:buSzPct val="75000"/>
              <a:buFont typeface="Wingdings" panose="05000000000000000000" pitchFamily="2" charset="2"/>
              <a:buChar char="§"/>
              <a:defRPr/>
            </a:pPr>
            <a:r>
              <a:rPr lang="es-ES" altLang="es-ES" sz="1800" i="1" dirty="0" smtClean="0">
                <a:solidFill>
                  <a:srgbClr val="180000"/>
                </a:solidFill>
              </a:rPr>
              <a:t>Actuaciones</a:t>
            </a:r>
            <a:r>
              <a:rPr lang="es-ES" altLang="es-ES" sz="1800" dirty="0" smtClean="0">
                <a:solidFill>
                  <a:srgbClr val="180000"/>
                </a:solidFill>
              </a:rPr>
              <a:t> llevadas a cabo por la unidad en relación con la medida auditada.</a:t>
            </a:r>
          </a:p>
          <a:p>
            <a:pPr lvl="1" algn="just" eaLnBrk="1" hangingPunct="1">
              <a:lnSpc>
                <a:spcPct val="80000"/>
              </a:lnSpc>
              <a:spcBef>
                <a:spcPts val="1200"/>
              </a:spcBef>
              <a:buSzPct val="75000"/>
              <a:buFont typeface="Wingdings" panose="05000000000000000000" pitchFamily="2" charset="2"/>
              <a:buChar char="§"/>
              <a:defRPr/>
            </a:pPr>
            <a:r>
              <a:rPr lang="es-ES" altLang="es-ES" sz="1800" i="1" dirty="0" smtClean="0">
                <a:solidFill>
                  <a:srgbClr val="180000"/>
                </a:solidFill>
              </a:rPr>
              <a:t>Evidencias</a:t>
            </a:r>
            <a:r>
              <a:rPr lang="es-ES" altLang="es-ES" sz="1800" dirty="0" smtClean="0">
                <a:solidFill>
                  <a:srgbClr val="180000"/>
                </a:solidFill>
              </a:rPr>
              <a:t> de las tareas que la unidad gestora indica (p. ejemplo: listas de control, registro informáticos, documentos firmados, etc.</a:t>
            </a:r>
          </a:p>
          <a:p>
            <a:pPr algn="just" eaLnBrk="1" hangingPunct="1">
              <a:lnSpc>
                <a:spcPct val="80000"/>
              </a:lnSpc>
              <a:spcBef>
                <a:spcPts val="1200"/>
              </a:spcBef>
              <a:buSzPct val="75000"/>
              <a:buFont typeface="Wingdings" panose="05000000000000000000" pitchFamily="2" charset="2"/>
              <a:buChar char="§"/>
              <a:defRPr/>
            </a:pPr>
            <a:r>
              <a:rPr lang="es-ES" altLang="es-ES" sz="1800" dirty="0" smtClean="0">
                <a:solidFill>
                  <a:srgbClr val="180000"/>
                </a:solidFill>
              </a:rPr>
              <a:t>No existe un “</a:t>
            </a:r>
            <a:r>
              <a:rPr lang="es-ES" altLang="es-ES" sz="1800" dirty="0" err="1" smtClean="0">
                <a:solidFill>
                  <a:srgbClr val="180000"/>
                </a:solidFill>
              </a:rPr>
              <a:t>guión</a:t>
            </a:r>
            <a:r>
              <a:rPr lang="es-ES" altLang="es-ES" sz="1800" dirty="0" smtClean="0">
                <a:solidFill>
                  <a:srgbClr val="180000"/>
                </a:solidFill>
              </a:rPr>
              <a:t>” fijo y uniforme, cada auditoría es diferente.</a:t>
            </a:r>
          </a:p>
          <a:p>
            <a:pPr algn="just" eaLnBrk="1" hangingPunct="1">
              <a:lnSpc>
                <a:spcPct val="80000"/>
              </a:lnSpc>
              <a:spcBef>
                <a:spcPts val="1200"/>
              </a:spcBef>
              <a:buSzPct val="75000"/>
              <a:buFont typeface="Wingdings" panose="05000000000000000000" pitchFamily="2" charset="2"/>
              <a:buChar char="§"/>
              <a:defRPr/>
            </a:pPr>
            <a:r>
              <a:rPr lang="es-ES" altLang="es-ES" sz="1800" dirty="0" smtClean="0">
                <a:solidFill>
                  <a:srgbClr val="180000"/>
                </a:solidFill>
              </a:rPr>
              <a:t>La manera en que se “dirija” la entrevista puede hacer que el flujo y claridad de la información sea muy variable.</a:t>
            </a:r>
          </a:p>
          <a:p>
            <a:pPr algn="just" eaLnBrk="1" hangingPunct="1">
              <a:lnSpc>
                <a:spcPct val="80000"/>
              </a:lnSpc>
              <a:spcBef>
                <a:spcPts val="1200"/>
              </a:spcBef>
              <a:buSzPct val="75000"/>
              <a:buFont typeface="Wingdings" panose="05000000000000000000" pitchFamily="2" charset="2"/>
              <a:buChar char="§"/>
              <a:defRPr/>
            </a:pPr>
            <a:r>
              <a:rPr lang="es-ES" altLang="es-ES" sz="1800" dirty="0" smtClean="0">
                <a:solidFill>
                  <a:srgbClr val="180000"/>
                </a:solidFill>
              </a:rPr>
              <a:t>La exposición del procedimiento debe realizarse de forma ordenada, secuencial y lógica.</a:t>
            </a:r>
          </a:p>
          <a:p>
            <a:pPr algn="just" eaLnBrk="1" hangingPunct="1">
              <a:lnSpc>
                <a:spcPct val="80000"/>
              </a:lnSpc>
              <a:buSzPct val="75000"/>
              <a:buFont typeface="Wingdings" panose="05000000000000000000" pitchFamily="2" charset="2"/>
              <a:buChar char="§"/>
              <a:defRPr/>
            </a:pPr>
            <a:endParaRPr lang="es-ES" altLang="es-ES" sz="1800" dirty="0" smtClean="0">
              <a:solidFill>
                <a:srgbClr val="18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75000"/>
              <a:buFont typeface="Wingdings" panose="05000000000000000000" pitchFamily="2" charset="2"/>
              <a:buNone/>
              <a:defRPr/>
            </a:pPr>
            <a:endParaRPr lang="es-ES" altLang="es-ES" sz="1800" dirty="0" smtClean="0">
              <a:solidFill>
                <a:srgbClr val="18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s-ES" altLang="es-ES" dirty="0" smtClean="0">
              <a:solidFill>
                <a:srgbClr val="180000"/>
              </a:solidFill>
            </a:endParaRPr>
          </a:p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105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Marcador de contenido 2"/>
          <p:cNvSpPr>
            <a:spLocks noGrp="1"/>
          </p:cNvSpPr>
          <p:nvPr>
            <p:ph idx="1"/>
          </p:nvPr>
        </p:nvSpPr>
        <p:spPr>
          <a:xfrm>
            <a:off x="457200" y="2360613"/>
            <a:ext cx="8229600" cy="37322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" altLang="es-ES" sz="2000" dirty="0" smtClean="0">
                <a:solidFill>
                  <a:srgbClr val="180000"/>
                </a:solidFill>
              </a:rPr>
              <a:t>Los </a:t>
            </a:r>
            <a:r>
              <a:rPr lang="es-ES" altLang="es-ES" sz="2000" dirty="0">
                <a:solidFill>
                  <a:srgbClr val="180000"/>
                </a:solidFill>
              </a:rPr>
              <a:t>documentos que describan el procedimiento son una base para el trabajo del resto de las fases de auditoría, puesto que:</a:t>
            </a:r>
          </a:p>
          <a:p>
            <a:pPr lvl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" altLang="es-ES" sz="2000" dirty="0">
                <a:solidFill>
                  <a:srgbClr val="180000"/>
                </a:solidFill>
              </a:rPr>
              <a:t>Ayuda a definir el periodo temporal y universo de expedientes, solicitudes, etc. más adecuado para acotar la auditoría (alcance).</a:t>
            </a:r>
          </a:p>
          <a:p>
            <a:pPr lvl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" altLang="es-ES" sz="2000" dirty="0">
                <a:solidFill>
                  <a:srgbClr val="180000"/>
                </a:solidFill>
              </a:rPr>
              <a:t>Sirve para definir un objetivo general y otros particulares. Lo hace en base a las fases que describa, a los puntos críticos de control (de mayor riesgo) que se hayan podido detectar en ellas, </a:t>
            </a:r>
            <a:r>
              <a:rPr lang="es-ES" altLang="es-ES" sz="2000" dirty="0" err="1">
                <a:solidFill>
                  <a:srgbClr val="180000"/>
                </a:solidFill>
              </a:rPr>
              <a:t>etc</a:t>
            </a:r>
            <a:endParaRPr lang="es-ES" altLang="es-ES" sz="2000" dirty="0" smtClean="0">
              <a:solidFill>
                <a:srgbClr val="180000"/>
              </a:solidFill>
            </a:endParaRPr>
          </a:p>
          <a:p>
            <a:endParaRPr lang="es-ES" altLang="es-ES" sz="2000" dirty="0" smtClean="0"/>
          </a:p>
        </p:txBody>
      </p:sp>
      <p:sp>
        <p:nvSpPr>
          <p:cNvPr id="36867" name="Título 1"/>
          <p:cNvSpPr>
            <a:spLocks noGrp="1"/>
          </p:cNvSpPr>
          <p:nvPr>
            <p:ph type="title"/>
          </p:nvPr>
        </p:nvSpPr>
        <p:spPr>
          <a:xfrm>
            <a:off x="395288" y="1057275"/>
            <a:ext cx="8229600" cy="1143000"/>
          </a:xfrm>
        </p:spPr>
        <p:txBody>
          <a:bodyPr/>
          <a:lstStyle/>
          <a:p>
            <a:r>
              <a:rPr lang="es-ES" altLang="es-ES" sz="2800" dirty="0" smtClean="0">
                <a:solidFill>
                  <a:srgbClr val="008080"/>
                </a:solidFill>
              </a:rPr>
              <a:t>Reuniones (III)</a:t>
            </a:r>
            <a:endParaRPr lang="es-ES" altLang="es-ES" dirty="0" smtClean="0"/>
          </a:p>
        </p:txBody>
      </p:sp>
    </p:spTree>
    <p:extLst>
      <p:ext uri="{BB962C8B-B14F-4D97-AF65-F5344CB8AC3E}">
        <p14:creationId xmlns:p14="http://schemas.microsoft.com/office/powerpoint/2010/main" val="242062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es-ES" sz="2800" dirty="0" smtClean="0"/>
              <a:t>Definición de objetivos y alcance</a:t>
            </a:r>
            <a:endParaRPr lang="es-ES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1560" y="1700808"/>
            <a:ext cx="8229600" cy="4272559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Clr>
                <a:schemeClr val="tx2"/>
              </a:buClr>
              <a:buSzPct val="75000"/>
            </a:pPr>
            <a:r>
              <a:rPr lang="es-ES_tradnl" sz="2000" b="1" i="1" dirty="0" smtClean="0">
                <a:solidFill>
                  <a:schemeClr val="bg1">
                    <a:lumMod val="50000"/>
                  </a:schemeClr>
                </a:solidFill>
                <a:latin typeface="Century" pitchFamily="18" charset="0"/>
              </a:rPr>
              <a:t>“¿Si </a:t>
            </a:r>
            <a:r>
              <a:rPr lang="es-ES_tradnl" sz="2000" b="1" i="1" dirty="0">
                <a:solidFill>
                  <a:schemeClr val="bg1">
                    <a:lumMod val="50000"/>
                  </a:schemeClr>
                </a:solidFill>
                <a:latin typeface="Century" pitchFamily="18" charset="0"/>
              </a:rPr>
              <a:t>no se sabe para </a:t>
            </a:r>
            <a:r>
              <a:rPr lang="es-ES_tradnl" sz="2000" b="1" i="1" dirty="0" smtClean="0">
                <a:solidFill>
                  <a:schemeClr val="bg1">
                    <a:lumMod val="50000"/>
                  </a:schemeClr>
                </a:solidFill>
                <a:latin typeface="Century" pitchFamily="18" charset="0"/>
              </a:rPr>
              <a:t>dónde </a:t>
            </a:r>
            <a:r>
              <a:rPr lang="es-ES_tradnl" sz="2000" b="1" i="1" dirty="0">
                <a:solidFill>
                  <a:schemeClr val="bg1">
                    <a:lumMod val="50000"/>
                  </a:schemeClr>
                </a:solidFill>
                <a:latin typeface="Century" pitchFamily="18" charset="0"/>
              </a:rPr>
              <a:t>va, ¿cómo sabrá que ha llegado</a:t>
            </a:r>
            <a:r>
              <a:rPr lang="es-ES_tradnl" sz="2000" b="1" i="1" dirty="0" smtClean="0">
                <a:solidFill>
                  <a:schemeClr val="bg1">
                    <a:lumMod val="50000"/>
                  </a:schemeClr>
                </a:solidFill>
                <a:latin typeface="Century" pitchFamily="18" charset="0"/>
              </a:rPr>
              <a:t>? ” </a:t>
            </a:r>
            <a:endParaRPr lang="es-ES_tradnl" sz="2000" b="1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just">
              <a:lnSpc>
                <a:spcPct val="90000"/>
              </a:lnSpc>
              <a:buClr>
                <a:schemeClr val="tx2"/>
              </a:buClr>
              <a:buSzPct val="75000"/>
            </a:pPr>
            <a:endParaRPr lang="es-ES_tradnl" sz="20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just">
              <a:lnSpc>
                <a:spcPct val="90000"/>
              </a:lnSpc>
              <a:buClr>
                <a:schemeClr val="tx2"/>
              </a:buClr>
              <a:buSzPct val="75000"/>
            </a:pPr>
            <a:r>
              <a:rPr lang="es-ES_tradnl" sz="2000" dirty="0" smtClean="0">
                <a:solidFill>
                  <a:schemeClr val="tx1">
                    <a:lumMod val="50000"/>
                  </a:schemeClr>
                </a:solidFill>
              </a:rPr>
              <a:t>Al </a:t>
            </a:r>
            <a:r>
              <a:rPr lang="es-ES_tradnl" sz="2000" dirty="0">
                <a:solidFill>
                  <a:schemeClr val="tx1">
                    <a:lumMod val="50000"/>
                  </a:schemeClr>
                </a:solidFill>
              </a:rPr>
              <a:t>definir el objetivo se enuncia lo que se desea lograr como resultado de la auditoría</a:t>
            </a:r>
            <a:r>
              <a:rPr lang="es-ES_tradnl" sz="20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marL="0" indent="0" algn="just">
              <a:lnSpc>
                <a:spcPct val="90000"/>
              </a:lnSpc>
              <a:buClr>
                <a:schemeClr val="tx2"/>
              </a:buClr>
              <a:buSzPct val="75000"/>
            </a:pPr>
            <a:endParaRPr lang="es-ES" sz="20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just">
              <a:lnSpc>
                <a:spcPct val="90000"/>
              </a:lnSpc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s-ES" altLang="es-ES" sz="2000" b="1" dirty="0" smtClean="0">
                <a:solidFill>
                  <a:schemeClr val="tx1">
                    <a:lumMod val="50000"/>
                  </a:schemeClr>
                </a:solidFill>
              </a:rPr>
              <a:t>Los </a:t>
            </a:r>
            <a:r>
              <a:rPr lang="es-ES" altLang="es-ES" sz="2000" b="1" dirty="0">
                <a:solidFill>
                  <a:schemeClr val="tx1">
                    <a:lumMod val="50000"/>
                  </a:schemeClr>
                </a:solidFill>
              </a:rPr>
              <a:t>objetivos de una auditoría constituyen los grandes ejes de actuación del trabajo de la auditoría</a:t>
            </a:r>
            <a:r>
              <a:rPr lang="es-ES" altLang="es-ES" sz="2000" b="1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marL="0" indent="0" algn="just">
              <a:lnSpc>
                <a:spcPct val="90000"/>
              </a:lnSpc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endParaRPr lang="es-ES_tradnl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just">
              <a:lnSpc>
                <a:spcPct val="90000"/>
              </a:lnSpc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s-ES_tradnl" sz="2000" dirty="0" smtClean="0">
                <a:solidFill>
                  <a:schemeClr val="tx1">
                    <a:lumMod val="50000"/>
                  </a:schemeClr>
                </a:solidFill>
              </a:rPr>
              <a:t>Con carácter general se define:</a:t>
            </a:r>
          </a:p>
          <a:p>
            <a:pPr marL="685800" lvl="1" algn="just">
              <a:lnSpc>
                <a:spcPct val="90000"/>
              </a:lnSpc>
              <a:buClr>
                <a:schemeClr val="tx2"/>
              </a:buClr>
              <a:buSzPct val="75000"/>
              <a:buFont typeface="Wingdings" panose="05000000000000000000" pitchFamily="2" charset="2"/>
              <a:buChar char="ü"/>
            </a:pPr>
            <a:r>
              <a:rPr lang="es-ES_tradnl" sz="2000" dirty="0" smtClean="0">
                <a:solidFill>
                  <a:schemeClr val="tx1">
                    <a:lumMod val="50000"/>
                  </a:schemeClr>
                </a:solidFill>
              </a:rPr>
              <a:t>un objetivo general </a:t>
            </a:r>
          </a:p>
          <a:p>
            <a:pPr marL="685800" lvl="1" algn="just">
              <a:lnSpc>
                <a:spcPct val="90000"/>
              </a:lnSpc>
              <a:buClr>
                <a:schemeClr val="tx2"/>
              </a:buClr>
              <a:buSzPct val="75000"/>
              <a:buFont typeface="Wingdings" panose="05000000000000000000" pitchFamily="2" charset="2"/>
              <a:buChar char="ü"/>
            </a:pPr>
            <a:r>
              <a:rPr lang="es-ES_tradnl" sz="2000" dirty="0" smtClean="0">
                <a:solidFill>
                  <a:schemeClr val="tx1">
                    <a:lumMod val="50000"/>
                  </a:schemeClr>
                </a:solidFill>
              </a:rPr>
              <a:t>objetivos particulares.</a:t>
            </a:r>
          </a:p>
          <a:p>
            <a:pPr marL="0" indent="0" algn="just">
              <a:lnSpc>
                <a:spcPct val="90000"/>
              </a:lnSpc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endParaRPr lang="es-ES" altLang="es-ES" sz="20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es-ES" alt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3805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088" y="583229"/>
            <a:ext cx="8229600" cy="829547"/>
          </a:xfrm>
        </p:spPr>
        <p:txBody>
          <a:bodyPr/>
          <a:lstStyle/>
          <a:p>
            <a:r>
              <a:rPr lang="es-ES" sz="2800" dirty="0" smtClean="0"/>
              <a:t>Definición de </a:t>
            </a:r>
            <a:r>
              <a:rPr lang="es-ES" sz="2800" dirty="0"/>
              <a:t>o</a:t>
            </a:r>
            <a:r>
              <a:rPr lang="es-ES" sz="2800" dirty="0" smtClean="0"/>
              <a:t>bjetivos </a:t>
            </a:r>
            <a:r>
              <a:rPr lang="es-ES" sz="2800" dirty="0"/>
              <a:t>y alcance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/>
          <a:lstStyle/>
          <a:p>
            <a:pPr algn="just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altLang="es-ES" sz="2400" b="1" dirty="0">
                <a:solidFill>
                  <a:schemeClr val="tx1">
                    <a:lumMod val="50000"/>
                  </a:schemeClr>
                </a:solidFill>
              </a:rPr>
              <a:t>Objetivo general </a:t>
            </a:r>
            <a:r>
              <a:rPr lang="es-ES" altLang="es-ES" sz="2000" dirty="0">
                <a:solidFill>
                  <a:schemeClr val="tx1">
                    <a:lumMod val="50000"/>
                  </a:schemeClr>
                </a:solidFill>
              </a:rPr>
              <a:t>de la </a:t>
            </a:r>
            <a:r>
              <a:rPr lang="es-ES" altLang="es-ES" sz="2000" dirty="0" smtClean="0">
                <a:solidFill>
                  <a:schemeClr val="tx1">
                    <a:lumMod val="50000"/>
                  </a:schemeClr>
                </a:solidFill>
              </a:rPr>
              <a:t>auditoría:  </a:t>
            </a:r>
            <a:endParaRPr lang="es-ES" altLang="es-ES" sz="2000" dirty="0">
              <a:solidFill>
                <a:schemeClr val="tx1">
                  <a:lumMod val="50000"/>
                </a:schemeClr>
              </a:solidFill>
            </a:endParaRPr>
          </a:p>
          <a:p>
            <a:pPr marL="400050" lvl="1" indent="0" algn="just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>
                    <a:lumMod val="50000"/>
                  </a:schemeClr>
                </a:solidFill>
              </a:rPr>
              <a:t>“</a:t>
            </a:r>
            <a:r>
              <a:rPr lang="es-ES" altLang="es-ES" sz="2000" i="1" dirty="0">
                <a:solidFill>
                  <a:schemeClr val="tx1">
                    <a:lumMod val="50000"/>
                  </a:schemeClr>
                </a:solidFill>
              </a:rPr>
              <a:t>Verificar que los procedimientos adoptados por la Unidad son los apropiados para asegurar la conformidad con la normativa </a:t>
            </a:r>
            <a:r>
              <a:rPr lang="es-ES" altLang="es-ES" sz="2000" i="1" dirty="0" smtClean="0">
                <a:solidFill>
                  <a:schemeClr val="tx1">
                    <a:lumMod val="50000"/>
                  </a:schemeClr>
                </a:solidFill>
              </a:rPr>
              <a:t>comunitaria</a:t>
            </a:r>
            <a:r>
              <a:rPr lang="es-ES" altLang="es-ES" sz="1600" dirty="0" smtClean="0">
                <a:solidFill>
                  <a:schemeClr val="tx1">
                    <a:lumMod val="50000"/>
                  </a:schemeClr>
                </a:solidFill>
              </a:rPr>
              <a:t>”</a:t>
            </a:r>
          </a:p>
          <a:p>
            <a:pPr algn="just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altLang="es-ES" sz="2400" b="1" dirty="0">
                <a:solidFill>
                  <a:schemeClr val="tx1">
                    <a:lumMod val="50000"/>
                  </a:schemeClr>
                </a:solidFill>
              </a:rPr>
              <a:t>Objetivos </a:t>
            </a:r>
            <a:r>
              <a:rPr lang="es-ES" altLang="es-ES" sz="2400" b="1" dirty="0" smtClean="0">
                <a:solidFill>
                  <a:schemeClr val="tx1">
                    <a:lumMod val="50000"/>
                  </a:schemeClr>
                </a:solidFill>
              </a:rPr>
              <a:t>particulares</a:t>
            </a:r>
            <a:r>
              <a:rPr lang="es-ES" altLang="es-ES" sz="2000" b="1" dirty="0" smtClean="0">
                <a:solidFill>
                  <a:schemeClr val="tx1">
                    <a:lumMod val="50000"/>
                  </a:schemeClr>
                </a:solidFill>
              </a:rPr>
              <a:t>:</a:t>
            </a:r>
          </a:p>
          <a:p>
            <a:pPr lvl="1" algn="just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altLang="es-ES" sz="1800" u="sng" dirty="0" smtClean="0">
                <a:solidFill>
                  <a:schemeClr val="tx1">
                    <a:lumMod val="50000"/>
                  </a:schemeClr>
                </a:solidFill>
              </a:rPr>
              <a:t>Objetivo 1</a:t>
            </a:r>
            <a:r>
              <a:rPr lang="es-ES" altLang="es-ES" sz="1800" dirty="0" smtClean="0">
                <a:solidFill>
                  <a:schemeClr val="tx1">
                    <a:lumMod val="50000"/>
                  </a:schemeClr>
                </a:solidFill>
              </a:rPr>
              <a:t>: Verificar </a:t>
            </a:r>
            <a:r>
              <a:rPr lang="es-ES" altLang="es-ES" sz="1800" dirty="0">
                <a:solidFill>
                  <a:schemeClr val="tx1">
                    <a:lumMod val="50000"/>
                  </a:schemeClr>
                </a:solidFill>
              </a:rPr>
              <a:t>que la Unidad tiene procedimientos escritos detallados y actualizados sobre las actuaciones que realiza, modelos de los documentos que se utilizan y listas de control con las verificaciones que deban realizarse. </a:t>
            </a:r>
            <a:endParaRPr lang="es-ES" altLang="es-ES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1" algn="just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altLang="es-ES" sz="1800" u="sng" dirty="0" smtClean="0">
                <a:solidFill>
                  <a:schemeClr val="tx1">
                    <a:lumMod val="50000"/>
                  </a:schemeClr>
                </a:solidFill>
              </a:rPr>
              <a:t>Objetivo 2</a:t>
            </a:r>
            <a:r>
              <a:rPr lang="es-ES" altLang="es-ES" sz="1800" dirty="0" smtClean="0">
                <a:solidFill>
                  <a:schemeClr val="tx1">
                    <a:lumMod val="50000"/>
                  </a:schemeClr>
                </a:solidFill>
              </a:rPr>
              <a:t>: Verificar el procedimiento empleado, que la </a:t>
            </a:r>
            <a:r>
              <a:rPr lang="es-ES" altLang="es-ES" sz="1800" dirty="0">
                <a:solidFill>
                  <a:schemeClr val="tx1">
                    <a:lumMod val="50000"/>
                  </a:schemeClr>
                </a:solidFill>
              </a:rPr>
              <a:t>Unidad realiza las comprobaciones necesarias para asegurar una gestión </a:t>
            </a:r>
            <a:r>
              <a:rPr lang="es-ES" altLang="es-ES" sz="1800" dirty="0" smtClean="0">
                <a:solidFill>
                  <a:schemeClr val="tx1">
                    <a:lumMod val="50000"/>
                  </a:schemeClr>
                </a:solidFill>
              </a:rPr>
              <a:t>adecuada.</a:t>
            </a:r>
            <a:r>
              <a:rPr lang="es-ES" altLang="es-E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s-ES" altLang="es-ES" sz="1800" dirty="0" smtClean="0">
                <a:solidFill>
                  <a:schemeClr val="tx1">
                    <a:lumMod val="50000"/>
                  </a:schemeClr>
                </a:solidFill>
              </a:rPr>
              <a:t>(La </a:t>
            </a:r>
            <a:r>
              <a:rPr lang="es-ES" altLang="es-ES" sz="1800" dirty="0">
                <a:solidFill>
                  <a:schemeClr val="tx1">
                    <a:lumMod val="50000"/>
                  </a:schemeClr>
                </a:solidFill>
              </a:rPr>
              <a:t>solicitudes de ayuda, controles administrativos, sobre el terreno</a:t>
            </a:r>
            <a:r>
              <a:rPr lang="es-ES" altLang="es-ES" sz="1800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s-ES" altLang="es-ES" sz="1800" dirty="0">
                <a:solidFill>
                  <a:schemeClr val="tx1">
                    <a:lumMod val="50000"/>
                  </a:schemeClr>
                </a:solidFill>
              </a:rPr>
              <a:t>y las autorizaciones de </a:t>
            </a:r>
            <a:r>
              <a:rPr lang="es-ES" altLang="es-ES" sz="1800" dirty="0" smtClean="0">
                <a:solidFill>
                  <a:schemeClr val="tx1">
                    <a:lumMod val="50000"/>
                  </a:schemeClr>
                </a:solidFill>
              </a:rPr>
              <a:t>pago, garantías y anticipos en su caso, pagos indebidos…)</a:t>
            </a:r>
          </a:p>
          <a:p>
            <a:pPr lvl="1" algn="just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altLang="es-ES" sz="1800" u="sng" dirty="0" smtClean="0">
                <a:solidFill>
                  <a:schemeClr val="tx1">
                    <a:lumMod val="50000"/>
                  </a:schemeClr>
                </a:solidFill>
              </a:rPr>
              <a:t>Objetivo 3</a:t>
            </a:r>
            <a:r>
              <a:rPr lang="es-ES" altLang="es-ES" sz="1800" dirty="0" smtClean="0">
                <a:solidFill>
                  <a:schemeClr val="tx1">
                    <a:lumMod val="50000"/>
                  </a:schemeClr>
                </a:solidFill>
              </a:rPr>
              <a:t>: Verificar </a:t>
            </a:r>
            <a:r>
              <a:rPr lang="es-ES" altLang="es-ES" sz="1800" dirty="0">
                <a:solidFill>
                  <a:schemeClr val="tx1">
                    <a:lumMod val="50000"/>
                  </a:schemeClr>
                </a:solidFill>
              </a:rPr>
              <a:t>que los expedientes son íntegros, se encuentran archivados y a disposición de quien pueda requerirlos.</a:t>
            </a:r>
          </a:p>
          <a:p>
            <a:pPr lvl="1" algn="just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s-ES" altLang="es-E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1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s-ES" altLang="es-ES" sz="2000" dirty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s-ES" altLang="es-ES" sz="20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just">
              <a:lnSpc>
                <a:spcPct val="90000"/>
              </a:lnSpc>
            </a:pPr>
            <a:endParaRPr lang="es-ES" altLang="es-ES" sz="2000" b="1" dirty="0">
              <a:solidFill>
                <a:schemeClr val="tx1">
                  <a:lumMod val="50000"/>
                </a:schemeClr>
              </a:solidFill>
            </a:endParaRPr>
          </a:p>
          <a:p>
            <a:endParaRPr lang="es-E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 smtClean="0"/>
              <a:t>Definición de objetivos </a:t>
            </a:r>
            <a:r>
              <a:rPr lang="es-ES" sz="2800" dirty="0"/>
              <a:t>y alcance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1765" y="1726229"/>
            <a:ext cx="8229600" cy="4499649"/>
          </a:xfrm>
        </p:spPr>
        <p:txBody>
          <a:bodyPr/>
          <a:lstStyle/>
          <a:p>
            <a:r>
              <a:rPr lang="es-ES" sz="2400" b="1" dirty="0" smtClean="0">
                <a:solidFill>
                  <a:schemeClr val="tx1">
                    <a:lumMod val="50000"/>
                  </a:schemeClr>
                </a:solidFill>
              </a:rPr>
              <a:t>Alcance: </a:t>
            </a:r>
            <a:endParaRPr lang="es-ES_tradnl" sz="2400" b="1" dirty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2000" dirty="0">
                <a:solidFill>
                  <a:schemeClr val="tx1">
                    <a:lumMod val="50000"/>
                  </a:schemeClr>
                </a:solidFill>
              </a:rPr>
              <a:t>Establece el marco o límite de la auditoría y los temas o actividades que son objeto de la misma. </a:t>
            </a:r>
            <a:endParaRPr lang="es-ES" sz="2000" dirty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2000" dirty="0" smtClean="0">
                <a:solidFill>
                  <a:schemeClr val="tx1">
                    <a:lumMod val="50000"/>
                  </a:schemeClr>
                </a:solidFill>
              </a:rPr>
              <a:t>Describe </a:t>
            </a:r>
            <a:r>
              <a:rPr lang="es-ES_tradnl" sz="2000" dirty="0">
                <a:solidFill>
                  <a:schemeClr val="tx1">
                    <a:lumMod val="50000"/>
                  </a:schemeClr>
                </a:solidFill>
              </a:rPr>
              <a:t>la extensión del trabajo para cumplir con los objetivos y el período objeto de evaluación. </a:t>
            </a:r>
            <a:endParaRPr lang="es-ES_tradnl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s-ES" altLang="es-ES" sz="2000" dirty="0">
                <a:solidFill>
                  <a:schemeClr val="tx1">
                    <a:lumMod val="50000"/>
                  </a:schemeClr>
                </a:solidFill>
              </a:rPr>
              <a:t>Definir:</a:t>
            </a:r>
          </a:p>
          <a:p>
            <a:pPr marL="685800" lvl="1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s-ES" altLang="es-ES" sz="2000" dirty="0" smtClean="0">
                <a:solidFill>
                  <a:schemeClr val="tx1">
                    <a:lumMod val="50000"/>
                  </a:schemeClr>
                </a:solidFill>
              </a:rPr>
              <a:t>Periodo temporal.</a:t>
            </a:r>
          </a:p>
          <a:p>
            <a:pPr marL="685800" lvl="1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s-ES" altLang="es-ES" sz="2000" dirty="0" smtClean="0">
                <a:solidFill>
                  <a:schemeClr val="tx1">
                    <a:lumMod val="50000"/>
                  </a:schemeClr>
                </a:solidFill>
              </a:rPr>
              <a:t>Universo</a:t>
            </a:r>
            <a:r>
              <a:rPr lang="es-ES" altLang="es-ES" sz="2000" dirty="0">
                <a:solidFill>
                  <a:schemeClr val="tx1">
                    <a:lumMod val="50000"/>
                  </a:schemeClr>
                </a:solidFill>
              </a:rPr>
              <a:t>/ Muestra.</a:t>
            </a:r>
          </a:p>
          <a:p>
            <a:pPr marL="685800" lvl="1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s-ES" altLang="es-ES" sz="2000" dirty="0">
                <a:solidFill>
                  <a:schemeClr val="tx1">
                    <a:lumMod val="50000"/>
                  </a:schemeClr>
                </a:solidFill>
              </a:rPr>
              <a:t>Parte del procedimiento que queda fuera de la auditoría</a:t>
            </a:r>
            <a:r>
              <a:rPr lang="es-ES" altLang="es-ES" sz="20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marL="685800" lvl="1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s-ES" altLang="es-ES" sz="2000" dirty="0" smtClean="0">
                <a:solidFill>
                  <a:schemeClr val="tx1">
                    <a:lumMod val="50000"/>
                  </a:schemeClr>
                </a:solidFill>
              </a:rPr>
              <a:t>La unidad donde se va a realizar la auditoría.</a:t>
            </a:r>
          </a:p>
          <a:p>
            <a:pPr lvl="1" algn="just">
              <a:spcAft>
                <a:spcPts val="0"/>
              </a:spcAft>
            </a:pPr>
            <a:endParaRPr lang="es-ES" sz="2000" dirty="0">
              <a:solidFill>
                <a:schemeClr val="tx1">
                  <a:lumMod val="50000"/>
                </a:schemeClr>
              </a:solidFill>
            </a:endParaRPr>
          </a:p>
          <a:p>
            <a:endParaRPr lang="es-ES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70D263-8F07-495D-B759-F3B79EF90E85}" type="datetime2">
              <a:rPr lang="es-ES" altLang="es-ES" smtClean="0"/>
              <a:pPr>
                <a:defRPr/>
              </a:pPr>
              <a:t>lunes, 23 de enero de 2017</a:t>
            </a:fld>
            <a:endParaRPr lang="es-ES" alt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101" y="243397"/>
            <a:ext cx="5884195" cy="649253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443" y="266258"/>
            <a:ext cx="6373114" cy="632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6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Marcador de contenido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33288">
            <a:off x="3016250" y="247650"/>
            <a:ext cx="7362825" cy="5356225"/>
          </a:xfrm>
        </p:spPr>
      </p:pic>
      <p:sp>
        <p:nvSpPr>
          <p:cNvPr id="37891" name="CuadroTexto 12"/>
          <p:cNvSpPr txBox="1">
            <a:spLocks noChangeArrowheads="1"/>
          </p:cNvSpPr>
          <p:nvPr/>
        </p:nvSpPr>
        <p:spPr bwMode="auto">
          <a:xfrm>
            <a:off x="971550" y="5229225"/>
            <a:ext cx="56515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s-ES" altLang="es-ES" sz="4800">
                <a:solidFill>
                  <a:srgbClr val="180000"/>
                </a:solidFill>
                <a:latin typeface="Lucida Handwriting" panose="03010101010101010101" pitchFamily="66" charset="0"/>
              </a:rPr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95977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407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179388" y="1690688"/>
            <a:ext cx="9109075" cy="287337"/>
          </a:xfrm>
        </p:spPr>
        <p:txBody>
          <a:bodyPr/>
          <a:lstStyle/>
          <a:p>
            <a:r>
              <a:rPr lang="es-ES" altLang="es-ES" sz="2800" smtClean="0"/>
              <a:t>Participantes y responsabilidades en una auditoría.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5650" y="2565400"/>
            <a:ext cx="3168650" cy="1584325"/>
          </a:xfrm>
        </p:spPr>
        <p:txBody>
          <a:bodyPr/>
          <a:lstStyle/>
          <a:p>
            <a:pPr>
              <a:defRPr/>
            </a:pPr>
            <a:endParaRPr lang="es-ES" altLang="es-ES" sz="1600" dirty="0" smtClean="0"/>
          </a:p>
          <a:p>
            <a:pPr marL="0" indent="0">
              <a:defRPr/>
            </a:pPr>
            <a:r>
              <a:rPr lang="es-ES" altLang="es-ES" sz="2000" dirty="0" smtClean="0">
                <a:solidFill>
                  <a:schemeClr val="tx1">
                    <a:lumMod val="50000"/>
                  </a:schemeClr>
                </a:solidFill>
              </a:rPr>
              <a:t>Equipo de auditoria:</a:t>
            </a:r>
          </a:p>
          <a:p>
            <a:pPr lvl="2" indent="-342900">
              <a:buFont typeface="Wingdings" panose="05000000000000000000" pitchFamily="2" charset="2"/>
              <a:buChar char="§"/>
              <a:defRPr/>
            </a:pPr>
            <a:r>
              <a:rPr lang="es-ES" altLang="es-ES" sz="2000" dirty="0" smtClean="0">
                <a:solidFill>
                  <a:schemeClr val="tx1">
                    <a:lumMod val="50000"/>
                  </a:schemeClr>
                </a:solidFill>
              </a:rPr>
              <a:t>Jefe de equipo</a:t>
            </a:r>
          </a:p>
          <a:p>
            <a:pPr lvl="2" indent="-342900">
              <a:buFont typeface="Wingdings" panose="05000000000000000000" pitchFamily="2" charset="2"/>
              <a:buChar char="§"/>
              <a:defRPr/>
            </a:pPr>
            <a:r>
              <a:rPr lang="es-ES" altLang="es-ES" sz="2000" dirty="0" smtClean="0">
                <a:solidFill>
                  <a:schemeClr val="tx1">
                    <a:lumMod val="50000"/>
                  </a:schemeClr>
                </a:solidFill>
              </a:rPr>
              <a:t>Auditores. </a:t>
            </a:r>
          </a:p>
          <a:p>
            <a:pPr>
              <a:defRPr/>
            </a:pPr>
            <a:endParaRPr lang="es-ES" altLang="es-E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lvl="1" indent="0">
              <a:buFontTx/>
              <a:buNone/>
              <a:defRPr/>
            </a:pPr>
            <a:endParaRPr lang="es-ES" sz="20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Flecha derecha 4"/>
          <p:cNvSpPr/>
          <p:nvPr/>
        </p:nvSpPr>
        <p:spPr>
          <a:xfrm>
            <a:off x="3924300" y="3394899"/>
            <a:ext cx="979487" cy="268288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5364088" y="3328988"/>
            <a:ext cx="35639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000" dirty="0">
                <a:solidFill>
                  <a:schemeClr val="tx1">
                    <a:lumMod val="50000"/>
                  </a:schemeClr>
                </a:solidFill>
              </a:rPr>
              <a:t>La ejecución de la auditoría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042988" y="4465638"/>
            <a:ext cx="173156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dirty="0"/>
              <a:t> </a:t>
            </a:r>
            <a:r>
              <a:rPr lang="es-ES" sz="2000" dirty="0">
                <a:solidFill>
                  <a:schemeClr val="tx1">
                    <a:lumMod val="50000"/>
                  </a:schemeClr>
                </a:solidFill>
              </a:rPr>
              <a:t>El supervisor</a:t>
            </a:r>
          </a:p>
        </p:txBody>
      </p:sp>
      <p:sp>
        <p:nvSpPr>
          <p:cNvPr id="10" name="Flecha derecha 9"/>
          <p:cNvSpPr/>
          <p:nvPr/>
        </p:nvSpPr>
        <p:spPr>
          <a:xfrm>
            <a:off x="3924300" y="4531549"/>
            <a:ext cx="977900" cy="268288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5364088" y="4447413"/>
            <a:ext cx="183896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000" dirty="0">
                <a:solidFill>
                  <a:schemeClr val="tx1">
                    <a:lumMod val="50000"/>
                  </a:schemeClr>
                </a:solidFill>
              </a:rPr>
              <a:t>La supervisión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1296788" y="5237956"/>
            <a:ext cx="133882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000" dirty="0">
                <a:solidFill>
                  <a:schemeClr val="tx1">
                    <a:lumMod val="50000"/>
                  </a:schemeClr>
                </a:solidFill>
              </a:rPr>
              <a:t>El director</a:t>
            </a:r>
          </a:p>
        </p:txBody>
      </p:sp>
      <p:sp>
        <p:nvSpPr>
          <p:cNvPr id="14" name="Flecha derecha 13"/>
          <p:cNvSpPr/>
          <p:nvPr/>
        </p:nvSpPr>
        <p:spPr>
          <a:xfrm>
            <a:off x="3922713" y="5363429"/>
            <a:ext cx="979487" cy="269875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5" name="CuadroTexto 14"/>
          <p:cNvSpPr txBox="1"/>
          <p:nvPr/>
        </p:nvSpPr>
        <p:spPr>
          <a:xfrm>
            <a:off x="5364088" y="5351465"/>
            <a:ext cx="156805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000" dirty="0">
                <a:solidFill>
                  <a:schemeClr val="tx1">
                    <a:lumMod val="50000"/>
                  </a:schemeClr>
                </a:solidFill>
              </a:rPr>
              <a:t>La dirección</a:t>
            </a:r>
          </a:p>
        </p:txBody>
      </p:sp>
    </p:spTree>
    <p:extLst>
      <p:ext uri="{BB962C8B-B14F-4D97-AF65-F5344CB8AC3E}">
        <p14:creationId xmlns:p14="http://schemas.microsoft.com/office/powerpoint/2010/main" val="296947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-107950" y="404664"/>
            <a:ext cx="9359900" cy="1655911"/>
          </a:xfrm>
        </p:spPr>
        <p:txBody>
          <a:bodyPr/>
          <a:lstStyle/>
          <a:p>
            <a:r>
              <a:rPr lang="es-ES" altLang="es-ES" sz="2800" dirty="0" smtClean="0"/>
              <a:t>Participantes y responsabilidades en una auditoría.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1188" y="1844824"/>
            <a:ext cx="8229600" cy="4281339"/>
          </a:xfrm>
        </p:spPr>
        <p:txBody>
          <a:bodyPr/>
          <a:lstStyle/>
          <a:p>
            <a:pPr>
              <a:defRPr/>
            </a:pPr>
            <a:r>
              <a:rPr lang="es-ES" altLang="es-ES" sz="2800" b="1" dirty="0" smtClean="0">
                <a:solidFill>
                  <a:schemeClr val="tx1">
                    <a:lumMod val="50000"/>
                  </a:schemeClr>
                </a:solidFill>
              </a:rPr>
              <a:t>El equipo </a:t>
            </a:r>
            <a:endParaRPr lang="es-ES" altLang="es-ES" sz="28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  <a:buFont typeface="Webdings" panose="05030102010509060703" pitchFamily="18" charset="2"/>
              <a:buChar char=""/>
              <a:defRPr/>
            </a:pPr>
            <a:r>
              <a:rPr lang="es-ES" altLang="es-ES" sz="2000" dirty="0">
                <a:solidFill>
                  <a:schemeClr val="tx1">
                    <a:lumMod val="50000"/>
                  </a:schemeClr>
                </a:solidFill>
              </a:rPr>
              <a:t>Normalmente</a:t>
            </a:r>
            <a:r>
              <a:rPr lang="es-ES" altLang="es-ES" sz="2000" dirty="0" smtClean="0">
                <a:solidFill>
                  <a:schemeClr val="tx1">
                    <a:lumMod val="50000"/>
                  </a:schemeClr>
                </a:solidFill>
              </a:rPr>
              <a:t> son dos miembros y  uno de ellos es el jefe de equipo.</a:t>
            </a:r>
          </a:p>
          <a:p>
            <a:pPr>
              <a:spcBef>
                <a:spcPts val="1200"/>
              </a:spcBef>
              <a:buFont typeface="Webdings" panose="05030102010509060703" pitchFamily="18" charset="2"/>
              <a:buChar char=""/>
              <a:defRPr/>
            </a:pPr>
            <a:r>
              <a:rPr lang="es-ES" altLang="es-ES" sz="2000" dirty="0" smtClean="0">
                <a:solidFill>
                  <a:schemeClr val="tx1">
                    <a:lumMod val="50000"/>
                  </a:schemeClr>
                </a:solidFill>
              </a:rPr>
              <a:t>El nº de personas que lo integren dependerá, principalmente, de los recursos de la Unidad y del tipo de auditoria a realizar. </a:t>
            </a:r>
          </a:p>
          <a:p>
            <a:pPr>
              <a:spcBef>
                <a:spcPts val="1200"/>
              </a:spcBef>
              <a:buFont typeface="Webdings" panose="05030102010509060703" pitchFamily="18" charset="2"/>
              <a:buChar char=""/>
              <a:defRPr/>
            </a:pPr>
            <a:r>
              <a:rPr lang="es-ES" altLang="es-ES" sz="2000" dirty="0">
                <a:solidFill>
                  <a:schemeClr val="tx1">
                    <a:lumMod val="50000"/>
                  </a:schemeClr>
                </a:solidFill>
              </a:rPr>
              <a:t>Planificar la auditoría.</a:t>
            </a:r>
          </a:p>
          <a:p>
            <a:pPr>
              <a:spcBef>
                <a:spcPts val="1200"/>
              </a:spcBef>
              <a:buFont typeface="Webdings" panose="05030102010509060703" pitchFamily="18" charset="2"/>
              <a:buChar char=""/>
              <a:defRPr/>
            </a:pPr>
            <a:r>
              <a:rPr lang="es-ES" altLang="es-ES" sz="2000" dirty="0">
                <a:solidFill>
                  <a:schemeClr val="tx1">
                    <a:lumMod val="50000"/>
                  </a:schemeClr>
                </a:solidFill>
              </a:rPr>
              <a:t>Ejecución de la auditoría y elaboración de los documentos de trabajo</a:t>
            </a:r>
            <a:r>
              <a:rPr lang="es-ES" altLang="es-ES" sz="20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>
              <a:spcBef>
                <a:spcPts val="1200"/>
              </a:spcBef>
              <a:buFont typeface="Webdings" panose="05030102010509060703" pitchFamily="18" charset="2"/>
              <a:buChar char=""/>
              <a:defRPr/>
            </a:pPr>
            <a:r>
              <a:rPr lang="es-ES" altLang="es-ES" sz="2000" dirty="0">
                <a:solidFill>
                  <a:schemeClr val="tx1">
                    <a:lumMod val="50000"/>
                  </a:schemeClr>
                </a:solidFill>
              </a:rPr>
              <a:t>Conformar y mantener el archivo de la auditoría, tanto en soporte papel como informático</a:t>
            </a:r>
            <a:r>
              <a:rPr lang="es-ES" altLang="es-ES" sz="20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>
              <a:spcBef>
                <a:spcPts val="1200"/>
              </a:spcBef>
              <a:buFont typeface="Webdings" panose="05030102010509060703" pitchFamily="18" charset="2"/>
              <a:buChar char=""/>
              <a:defRPr/>
            </a:pPr>
            <a:r>
              <a:rPr lang="es-ES" altLang="es-ES" sz="2000" dirty="0" smtClean="0">
                <a:solidFill>
                  <a:schemeClr val="tx1">
                    <a:lumMod val="50000"/>
                  </a:schemeClr>
                </a:solidFill>
              </a:rPr>
              <a:t>Todo el personal técnico de la SGAIE podrá ejercer las funciones de jefe de equipo y auditor.</a:t>
            </a:r>
            <a:endParaRPr lang="es-ES" altLang="es-ES" sz="20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spcBef>
                <a:spcPts val="1200"/>
              </a:spcBef>
              <a:defRPr/>
            </a:pPr>
            <a:endParaRPr lang="es-ES" altLang="es-ES" sz="20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defRPr/>
            </a:pPr>
            <a:endParaRPr lang="es-ES" sz="2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22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>
          <a:xfrm>
            <a:off x="323850" y="1211263"/>
            <a:ext cx="8229600" cy="849312"/>
          </a:xfrm>
        </p:spPr>
        <p:txBody>
          <a:bodyPr/>
          <a:lstStyle/>
          <a:p>
            <a:r>
              <a:rPr lang="es-ES" altLang="es-ES" sz="2800" smtClean="0"/>
              <a:t>Participantes y responsabilidades en una auditoría.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403225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s-ES" altLang="es-ES" sz="2400" b="1" dirty="0" smtClean="0">
                <a:solidFill>
                  <a:schemeClr val="tx1">
                    <a:lumMod val="50000"/>
                  </a:schemeClr>
                </a:solidFill>
              </a:rPr>
              <a:t>El supervisor 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ebdings" panose="05030102010509060703" pitchFamily="18" charset="2"/>
              <a:buChar char=""/>
              <a:defRPr/>
            </a:pPr>
            <a:r>
              <a:rPr lang="es-ES" altLang="es-ES" sz="2000" dirty="0" smtClean="0">
                <a:solidFill>
                  <a:schemeClr val="tx1">
                    <a:lumMod val="50000"/>
                  </a:schemeClr>
                </a:solidFill>
              </a:rPr>
              <a:t>Realiza un seguimiento continuo del desarrollo del trabajo en todas las fases de la auditoría.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ebdings" panose="05030102010509060703" pitchFamily="18" charset="2"/>
              <a:buChar char=""/>
              <a:defRPr/>
            </a:pPr>
            <a:r>
              <a:rPr lang="es-ES" altLang="es-ES" sz="2000" dirty="0" smtClean="0">
                <a:solidFill>
                  <a:schemeClr val="tx1">
                    <a:lumMod val="50000"/>
                  </a:schemeClr>
                </a:solidFill>
              </a:rPr>
              <a:t>Conocer cualquier incidencia o problema surgido en el desarrollo de los trabajos y coordinar la resolución de los mismos.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ebdings" panose="05030102010509060703" pitchFamily="18" charset="2"/>
              <a:buChar char=""/>
              <a:defRPr/>
            </a:pPr>
            <a:r>
              <a:rPr lang="es-ES" altLang="es-ES" sz="2000" dirty="0" smtClean="0">
                <a:solidFill>
                  <a:schemeClr val="tx1">
                    <a:lumMod val="50000"/>
                  </a:schemeClr>
                </a:solidFill>
              </a:rPr>
              <a:t>Emitir junto con los miembros del equipo el informe referenciado.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ebdings" panose="05030102010509060703" pitchFamily="18" charset="2"/>
              <a:buChar char=""/>
              <a:defRPr/>
            </a:pPr>
            <a:r>
              <a:rPr lang="es-ES" altLang="es-ES" sz="2000" dirty="0" smtClean="0">
                <a:solidFill>
                  <a:schemeClr val="tx1">
                    <a:lumMod val="50000"/>
                  </a:schemeClr>
                </a:solidFill>
              </a:rPr>
              <a:t>Elaborar, en colaboración con el equipo, las fichas de seguimiento de las recomendaciones de la auditoría. 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ebdings" panose="05030102010509060703" pitchFamily="18" charset="2"/>
              <a:buChar char=""/>
              <a:defRPr/>
            </a:pPr>
            <a:r>
              <a:rPr lang="es-ES" altLang="es-ES" sz="2000" dirty="0" smtClean="0">
                <a:solidFill>
                  <a:schemeClr val="tx1">
                    <a:lumMod val="50000"/>
                  </a:schemeClr>
                </a:solidFill>
              </a:rPr>
              <a:t>Personal con al menos tres años de experiencia.</a:t>
            </a:r>
          </a:p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4225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>
          <a:xfrm>
            <a:off x="457200" y="1125538"/>
            <a:ext cx="8229600" cy="1008062"/>
          </a:xfrm>
        </p:spPr>
        <p:txBody>
          <a:bodyPr/>
          <a:lstStyle/>
          <a:p>
            <a:r>
              <a:rPr lang="es-ES" altLang="es-ES" sz="2800" dirty="0" smtClean="0"/>
              <a:t>Participantes y responsabilidades en una auditoría.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1188" y="2492375"/>
            <a:ext cx="8229600" cy="3849688"/>
          </a:xfrm>
        </p:spPr>
        <p:txBody>
          <a:bodyPr/>
          <a:lstStyle/>
          <a:p>
            <a:pPr algn="just">
              <a:lnSpc>
                <a:spcPct val="80000"/>
              </a:lnSpc>
              <a:defRPr/>
            </a:pPr>
            <a:r>
              <a:rPr lang="es-ES" sz="2400" b="1" dirty="0">
                <a:solidFill>
                  <a:schemeClr val="tx1">
                    <a:lumMod val="50000"/>
                  </a:schemeClr>
                </a:solidFill>
              </a:rPr>
              <a:t>El </a:t>
            </a:r>
            <a:r>
              <a:rPr lang="es-ES" sz="2400" b="1" dirty="0" smtClean="0">
                <a:solidFill>
                  <a:schemeClr val="tx1">
                    <a:lumMod val="50000"/>
                  </a:schemeClr>
                </a:solidFill>
              </a:rPr>
              <a:t>director:</a:t>
            </a:r>
          </a:p>
          <a:p>
            <a:pPr algn="just">
              <a:lnSpc>
                <a:spcPct val="80000"/>
              </a:lnSpc>
              <a:spcBef>
                <a:spcPts val="1200"/>
              </a:spcBef>
              <a:buFont typeface="Webdings" panose="05030102010509060703" pitchFamily="18" charset="2"/>
              <a:buChar char=""/>
              <a:defRPr/>
            </a:pPr>
            <a:r>
              <a:rPr lang="es-ES" altLang="es-ES" sz="2000" dirty="0" smtClean="0">
                <a:solidFill>
                  <a:schemeClr val="tx1">
                    <a:lumMod val="50000"/>
                  </a:schemeClr>
                </a:solidFill>
              </a:rPr>
              <a:t>Dirige la marcha de los trabajos de auditoría en orden a su eficacia y seguimiento</a:t>
            </a:r>
          </a:p>
          <a:p>
            <a:pPr algn="just">
              <a:lnSpc>
                <a:spcPct val="80000"/>
              </a:lnSpc>
              <a:spcBef>
                <a:spcPts val="1200"/>
              </a:spcBef>
              <a:buFont typeface="Webdings" panose="05030102010509060703" pitchFamily="18" charset="2"/>
              <a:buChar char=""/>
              <a:defRPr/>
            </a:pPr>
            <a:r>
              <a:rPr lang="es-ES" altLang="es-ES" sz="2000" dirty="0" smtClean="0">
                <a:solidFill>
                  <a:schemeClr val="tx1">
                    <a:lumMod val="50000"/>
                  </a:schemeClr>
                </a:solidFill>
              </a:rPr>
              <a:t>Fija los objetivos y alcance de las auditorías</a:t>
            </a:r>
          </a:p>
          <a:p>
            <a:pPr algn="just">
              <a:lnSpc>
                <a:spcPct val="80000"/>
              </a:lnSpc>
              <a:spcBef>
                <a:spcPts val="1200"/>
              </a:spcBef>
              <a:buFont typeface="Webdings" panose="05030102010509060703" pitchFamily="18" charset="2"/>
              <a:buChar char=""/>
              <a:defRPr/>
            </a:pPr>
            <a:r>
              <a:rPr lang="es-ES" altLang="es-ES" sz="2000" dirty="0" smtClean="0">
                <a:solidFill>
                  <a:schemeClr val="tx1">
                    <a:lumMod val="50000"/>
                  </a:schemeClr>
                </a:solidFill>
              </a:rPr>
              <a:t>Examina los papeles de trabajo aprobados por el equipo de auditoría, especialmente las incidencias y propuestas de recomendaciones.</a:t>
            </a:r>
          </a:p>
          <a:p>
            <a:pPr algn="just">
              <a:lnSpc>
                <a:spcPct val="80000"/>
              </a:lnSpc>
              <a:spcBef>
                <a:spcPts val="1200"/>
              </a:spcBef>
              <a:buFont typeface="Webdings" panose="05030102010509060703" pitchFamily="18" charset="2"/>
              <a:buChar char=""/>
              <a:defRPr/>
            </a:pPr>
            <a:r>
              <a:rPr lang="es-ES" altLang="es-ES" sz="2000" dirty="0" smtClean="0">
                <a:solidFill>
                  <a:schemeClr val="tx1">
                    <a:lumMod val="50000"/>
                  </a:schemeClr>
                </a:solidFill>
              </a:rPr>
              <a:t>Emite y eleva al la Presidencia del Organismo los informes y recomendaciones.</a:t>
            </a:r>
          </a:p>
          <a:p>
            <a:pPr algn="just">
              <a:lnSpc>
                <a:spcPct val="80000"/>
              </a:lnSpc>
              <a:spcBef>
                <a:spcPts val="1200"/>
              </a:spcBef>
              <a:buFont typeface="Webdings" panose="05030102010509060703" pitchFamily="18" charset="2"/>
              <a:buChar char=""/>
              <a:defRPr/>
            </a:pPr>
            <a:r>
              <a:rPr lang="es-ES" altLang="es-ES" sz="2000" dirty="0" smtClean="0">
                <a:solidFill>
                  <a:schemeClr val="tx1">
                    <a:lumMod val="50000"/>
                  </a:schemeClr>
                </a:solidFill>
              </a:rPr>
              <a:t>Con carácter general será el Subdirector General de Auditoría Interna y Evaluación.</a:t>
            </a:r>
            <a:endParaRPr lang="es-ES" altLang="es-ES" sz="2000" dirty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lnSpc>
                <a:spcPct val="80000"/>
              </a:lnSpc>
              <a:defRPr/>
            </a:pPr>
            <a:endParaRPr lang="es-ES" sz="28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48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34033" y="697210"/>
            <a:ext cx="8229600" cy="813495"/>
          </a:xfrm>
        </p:spPr>
        <p:txBody>
          <a:bodyPr/>
          <a:lstStyle/>
          <a:p>
            <a:pPr eaLnBrk="1" hangingPunct="1"/>
            <a:r>
              <a:rPr lang="es-ES" altLang="es-ES" sz="2800" dirty="0" smtClean="0"/>
              <a:t>Fases de la ejecución de una auditoría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10705"/>
            <a:ext cx="8229600" cy="4831282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defRPr/>
            </a:pPr>
            <a:endParaRPr lang="es-ES" altLang="es-ES" sz="1800" b="1" dirty="0" smtClean="0">
              <a:solidFill>
                <a:srgbClr val="180000"/>
              </a:solidFill>
            </a:endParaRPr>
          </a:p>
          <a:p>
            <a:pPr lvl="1" algn="just"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s-ES" altLang="es-ES" sz="1800" b="1" dirty="0" smtClean="0">
                <a:solidFill>
                  <a:srgbClr val="180000"/>
                </a:solidFill>
              </a:rPr>
              <a:t> </a:t>
            </a:r>
            <a:r>
              <a:rPr lang="es-ES" altLang="es-ES" sz="1800" b="1" dirty="0">
                <a:solidFill>
                  <a:srgbClr val="180000"/>
                </a:solidFill>
              </a:rPr>
              <a:t>Planificación:</a:t>
            </a:r>
          </a:p>
          <a:p>
            <a:pPr lvl="2" algn="just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s-ES" altLang="es-ES" sz="1800" dirty="0">
                <a:solidFill>
                  <a:srgbClr val="180000"/>
                </a:solidFill>
              </a:rPr>
              <a:t>Comunicaciones</a:t>
            </a:r>
          </a:p>
          <a:p>
            <a:pPr lvl="2" algn="just"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s-ES" altLang="es-ES" sz="1800" dirty="0" smtClean="0">
                <a:solidFill>
                  <a:srgbClr val="180000"/>
                </a:solidFill>
              </a:rPr>
              <a:t>Recopilación de la información</a:t>
            </a:r>
          </a:p>
          <a:p>
            <a:pPr lvl="2" algn="just"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s-ES" altLang="es-ES" sz="1800" dirty="0" smtClean="0">
                <a:solidFill>
                  <a:srgbClr val="180000"/>
                </a:solidFill>
              </a:rPr>
              <a:t>Análisis de la información</a:t>
            </a:r>
          </a:p>
          <a:p>
            <a:pPr lvl="2" algn="just"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s-ES" altLang="es-ES" sz="1800" dirty="0" smtClean="0">
                <a:solidFill>
                  <a:srgbClr val="180000"/>
                </a:solidFill>
              </a:rPr>
              <a:t>Preparación de reuniones </a:t>
            </a:r>
          </a:p>
          <a:p>
            <a:pPr lvl="2" algn="just"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s-ES" altLang="es-ES" sz="1800" dirty="0" smtClean="0">
                <a:solidFill>
                  <a:srgbClr val="180000"/>
                </a:solidFill>
              </a:rPr>
              <a:t>Reuniones con las unidades gestoras</a:t>
            </a:r>
          </a:p>
          <a:p>
            <a:pPr lvl="2" algn="just"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s-ES" altLang="es-ES" sz="1800" dirty="0" smtClean="0">
                <a:solidFill>
                  <a:srgbClr val="180000"/>
                </a:solidFill>
              </a:rPr>
              <a:t>Definición de objetivos y alcance</a:t>
            </a:r>
          </a:p>
          <a:p>
            <a:pPr lvl="1"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s-ES" altLang="es-ES" sz="1800" b="1" dirty="0" smtClean="0">
              <a:solidFill>
                <a:srgbClr val="180000"/>
              </a:solidFill>
            </a:endParaRPr>
          </a:p>
          <a:p>
            <a:pPr lvl="1" algn="just"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s-ES" altLang="es-ES" sz="1800" b="1" dirty="0" smtClean="0">
                <a:solidFill>
                  <a:srgbClr val="180000"/>
                </a:solidFill>
              </a:rPr>
              <a:t> Ejecución: </a:t>
            </a:r>
          </a:p>
          <a:p>
            <a:pPr lvl="2" algn="just"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s-ES" altLang="es-ES" sz="1800" dirty="0" smtClean="0">
                <a:solidFill>
                  <a:srgbClr val="180000"/>
                </a:solidFill>
              </a:rPr>
              <a:t>Diseño y ejecución de pruebas</a:t>
            </a:r>
          </a:p>
          <a:p>
            <a:pPr marL="457200" lvl="1" indent="0" algn="just" eaLnBrk="1" hangingPunct="1">
              <a:lnSpc>
                <a:spcPct val="80000"/>
              </a:lnSpc>
              <a:buFontTx/>
              <a:buNone/>
              <a:defRPr/>
            </a:pPr>
            <a:endParaRPr lang="es-ES" altLang="es-ES" sz="1800" dirty="0" smtClean="0">
              <a:solidFill>
                <a:srgbClr val="180000"/>
              </a:solidFill>
            </a:endParaRPr>
          </a:p>
          <a:p>
            <a:pPr lvl="1" algn="just"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s-ES" altLang="es-ES" sz="1800" b="1" dirty="0" smtClean="0">
                <a:solidFill>
                  <a:srgbClr val="180000"/>
                </a:solidFill>
              </a:rPr>
              <a:t> Generación de Informes: </a:t>
            </a:r>
          </a:p>
          <a:p>
            <a:pPr lvl="2" algn="just"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s-ES" altLang="es-ES" sz="1800" dirty="0" smtClean="0">
                <a:solidFill>
                  <a:srgbClr val="180000"/>
                </a:solidFill>
              </a:rPr>
              <a:t>Provisional </a:t>
            </a:r>
          </a:p>
          <a:p>
            <a:pPr lvl="2" algn="just"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s-ES" altLang="es-ES" sz="1800" dirty="0" smtClean="0">
                <a:solidFill>
                  <a:srgbClr val="180000"/>
                </a:solidFill>
              </a:rPr>
              <a:t>Definitivo</a:t>
            </a:r>
          </a:p>
          <a:p>
            <a:pPr marL="914400" lvl="2" indent="0" algn="just" eaLnBrk="1" hangingPunct="1">
              <a:lnSpc>
                <a:spcPct val="80000"/>
              </a:lnSpc>
              <a:buNone/>
              <a:defRPr/>
            </a:pPr>
            <a:endParaRPr lang="es-ES" altLang="es-ES" sz="1800" b="1" dirty="0" smtClean="0">
              <a:solidFill>
                <a:srgbClr val="180000"/>
              </a:solidFill>
            </a:endParaRPr>
          </a:p>
          <a:p>
            <a:pPr lvl="1" algn="just"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s-ES" altLang="es-ES" sz="1800" b="1" dirty="0" smtClean="0">
                <a:solidFill>
                  <a:srgbClr val="180000"/>
                </a:solidFill>
              </a:rPr>
              <a:t>Seguimiento de las recomendaciones</a:t>
            </a:r>
          </a:p>
          <a:p>
            <a:pPr marL="0" indent="0" eaLnBrk="1" hangingPunct="1">
              <a:lnSpc>
                <a:spcPct val="80000"/>
              </a:lnSpc>
              <a:defRPr/>
            </a:pPr>
            <a:endParaRPr lang="es-ES" altLang="es-ES" sz="1600" b="1" dirty="0" smtClean="0">
              <a:solidFill>
                <a:srgbClr val="180000"/>
              </a:solidFill>
            </a:endParaRPr>
          </a:p>
        </p:txBody>
      </p:sp>
      <p:sp>
        <p:nvSpPr>
          <p:cNvPr id="2" name="Estrella de 5 puntas 1"/>
          <p:cNvSpPr/>
          <p:nvPr/>
        </p:nvSpPr>
        <p:spPr>
          <a:xfrm>
            <a:off x="930275" y="5893321"/>
            <a:ext cx="287338" cy="276225"/>
          </a:xfrm>
          <a:prstGeom prst="star5">
            <a:avLst/>
          </a:prstGeom>
          <a:solidFill>
            <a:srgbClr val="1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0" name="Estrella de 5 puntas 9"/>
          <p:cNvSpPr/>
          <p:nvPr/>
        </p:nvSpPr>
        <p:spPr>
          <a:xfrm>
            <a:off x="930275" y="3969060"/>
            <a:ext cx="288925" cy="276225"/>
          </a:xfrm>
          <a:prstGeom prst="star5">
            <a:avLst/>
          </a:prstGeom>
          <a:solidFill>
            <a:srgbClr val="1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1" name="Estrella de 5 puntas 10"/>
          <p:cNvSpPr/>
          <p:nvPr/>
        </p:nvSpPr>
        <p:spPr>
          <a:xfrm>
            <a:off x="930275" y="1809613"/>
            <a:ext cx="287338" cy="276225"/>
          </a:xfrm>
          <a:prstGeom prst="star5">
            <a:avLst/>
          </a:prstGeom>
          <a:solidFill>
            <a:srgbClr val="1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2" name="Estrella de 5 puntas 11"/>
          <p:cNvSpPr/>
          <p:nvPr/>
        </p:nvSpPr>
        <p:spPr>
          <a:xfrm>
            <a:off x="930275" y="4754141"/>
            <a:ext cx="287338" cy="276225"/>
          </a:xfrm>
          <a:prstGeom prst="star5">
            <a:avLst/>
          </a:prstGeom>
          <a:solidFill>
            <a:srgbClr val="1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446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114425"/>
            <a:ext cx="8229600" cy="647700"/>
          </a:xfrm>
        </p:spPr>
        <p:txBody>
          <a:bodyPr/>
          <a:lstStyle/>
          <a:p>
            <a:pPr eaLnBrk="1" hangingPunct="1"/>
            <a:r>
              <a:rPr lang="es-ES" altLang="es-ES" sz="2800" smtClean="0"/>
              <a:t>Fases de la ejecución de una auditoría I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1511948" y="3031542"/>
            <a:ext cx="4906962" cy="367636"/>
          </a:xfrm>
          <a:prstGeom prst="roundRect">
            <a:avLst/>
          </a:prstGeom>
          <a:pattFill prst="pct20">
            <a:fgClr>
              <a:schemeClr val="tx1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rgbClr val="1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s-ES" dirty="0">
                <a:solidFill>
                  <a:srgbClr val="180000"/>
                </a:solidFill>
              </a:rPr>
              <a:t> </a:t>
            </a:r>
            <a:r>
              <a:rPr lang="es-ES" b="1" dirty="0" smtClean="0">
                <a:solidFill>
                  <a:srgbClr val="180000"/>
                </a:solidFill>
              </a:rPr>
              <a:t>Comunicaciones</a:t>
            </a:r>
            <a:endParaRPr lang="es-ES" b="1" dirty="0">
              <a:solidFill>
                <a:srgbClr val="180000"/>
              </a:solidFill>
            </a:endParaRPr>
          </a:p>
        </p:txBody>
      </p:sp>
      <p:sp>
        <p:nvSpPr>
          <p:cNvPr id="15" name="Flecha doblada hacia arriba 14"/>
          <p:cNvSpPr/>
          <p:nvPr/>
        </p:nvSpPr>
        <p:spPr>
          <a:xfrm rot="5400000">
            <a:off x="-810518" y="3929629"/>
            <a:ext cx="4255343" cy="279400"/>
          </a:xfrm>
          <a:prstGeom prst="bentUpArrow">
            <a:avLst/>
          </a:prstGeom>
          <a:solidFill>
            <a:srgbClr val="180000"/>
          </a:solidFill>
          <a:ln cap="flat">
            <a:solidFill>
              <a:srgbClr val="1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4" name="Elipse 3"/>
          <p:cNvSpPr/>
          <p:nvPr/>
        </p:nvSpPr>
        <p:spPr>
          <a:xfrm>
            <a:off x="755650" y="1768475"/>
            <a:ext cx="3997325" cy="917575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1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800" b="1" dirty="0">
                <a:solidFill>
                  <a:srgbClr val="180000"/>
                </a:solidFill>
              </a:rPr>
              <a:t>Planificación</a:t>
            </a:r>
          </a:p>
        </p:txBody>
      </p:sp>
      <p:sp>
        <p:nvSpPr>
          <p:cNvPr id="12" name="Flecha derecha 11"/>
          <p:cNvSpPr/>
          <p:nvPr/>
        </p:nvSpPr>
        <p:spPr>
          <a:xfrm>
            <a:off x="1186980" y="3163094"/>
            <a:ext cx="287337" cy="142875"/>
          </a:xfrm>
          <a:prstGeom prst="rightArrow">
            <a:avLst/>
          </a:prstGeom>
          <a:solidFill>
            <a:srgbClr val="180000"/>
          </a:solidFill>
          <a:ln>
            <a:solidFill>
              <a:srgbClr val="1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3" name="Rectángulo redondeado 12"/>
          <p:cNvSpPr/>
          <p:nvPr/>
        </p:nvSpPr>
        <p:spPr>
          <a:xfrm>
            <a:off x="1517704" y="3588432"/>
            <a:ext cx="4889500" cy="368300"/>
          </a:xfrm>
          <a:prstGeom prst="roundRect">
            <a:avLst/>
          </a:prstGeom>
          <a:pattFill prst="pct20">
            <a:fgClr>
              <a:schemeClr val="tx1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rgbClr val="1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s-ES" dirty="0">
                <a:solidFill>
                  <a:srgbClr val="180000"/>
                </a:solidFill>
              </a:rPr>
              <a:t> </a:t>
            </a:r>
            <a:r>
              <a:rPr lang="es-ES" b="1" dirty="0" smtClean="0">
                <a:solidFill>
                  <a:srgbClr val="180000"/>
                </a:solidFill>
              </a:rPr>
              <a:t>Recopilación </a:t>
            </a:r>
            <a:r>
              <a:rPr lang="es-ES" b="1" dirty="0">
                <a:solidFill>
                  <a:srgbClr val="180000"/>
                </a:solidFill>
              </a:rPr>
              <a:t>de la información</a:t>
            </a:r>
          </a:p>
        </p:txBody>
      </p:sp>
      <p:sp>
        <p:nvSpPr>
          <p:cNvPr id="16" name="Rectángulo redondeado 15"/>
          <p:cNvSpPr/>
          <p:nvPr/>
        </p:nvSpPr>
        <p:spPr>
          <a:xfrm>
            <a:off x="1511948" y="4173215"/>
            <a:ext cx="4914900" cy="381000"/>
          </a:xfrm>
          <a:prstGeom prst="roundRect">
            <a:avLst/>
          </a:prstGeom>
          <a:pattFill prst="pct20">
            <a:fgClr>
              <a:schemeClr val="tx1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rgbClr val="1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s-ES" b="1" dirty="0" smtClean="0">
                <a:solidFill>
                  <a:srgbClr val="180000"/>
                </a:solidFill>
              </a:rPr>
              <a:t>Análisis </a:t>
            </a:r>
            <a:r>
              <a:rPr lang="es-ES" b="1" dirty="0">
                <a:solidFill>
                  <a:srgbClr val="180000"/>
                </a:solidFill>
              </a:rPr>
              <a:t>de la información</a:t>
            </a:r>
          </a:p>
        </p:txBody>
      </p:sp>
      <p:sp>
        <p:nvSpPr>
          <p:cNvPr id="17" name="Rectángulo redondeado 16"/>
          <p:cNvSpPr/>
          <p:nvPr/>
        </p:nvSpPr>
        <p:spPr>
          <a:xfrm>
            <a:off x="1511948" y="4747427"/>
            <a:ext cx="4914900" cy="385763"/>
          </a:xfrm>
          <a:prstGeom prst="roundRect">
            <a:avLst/>
          </a:prstGeom>
          <a:pattFill prst="pct20">
            <a:fgClr>
              <a:schemeClr val="tx1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rgbClr val="1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s-ES" b="1" dirty="0" smtClean="0">
                <a:solidFill>
                  <a:srgbClr val="180000"/>
                </a:solidFill>
              </a:rPr>
              <a:t>Preparación </a:t>
            </a:r>
            <a:r>
              <a:rPr lang="es-ES" b="1" dirty="0">
                <a:solidFill>
                  <a:srgbClr val="180000"/>
                </a:solidFill>
              </a:rPr>
              <a:t>de reuniones </a:t>
            </a:r>
          </a:p>
        </p:txBody>
      </p:sp>
      <p:sp>
        <p:nvSpPr>
          <p:cNvPr id="18" name="Rectángulo redondeado 17"/>
          <p:cNvSpPr/>
          <p:nvPr/>
        </p:nvSpPr>
        <p:spPr>
          <a:xfrm>
            <a:off x="1504432" y="5326403"/>
            <a:ext cx="4924425" cy="396875"/>
          </a:xfrm>
          <a:prstGeom prst="roundRect">
            <a:avLst/>
          </a:prstGeom>
          <a:pattFill prst="pct20">
            <a:fgClr>
              <a:schemeClr val="tx1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rgbClr val="1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s-ES" b="1" dirty="0" smtClean="0">
                <a:solidFill>
                  <a:srgbClr val="180000"/>
                </a:solidFill>
              </a:rPr>
              <a:t>Reuniones </a:t>
            </a:r>
            <a:r>
              <a:rPr lang="es-ES" b="1" dirty="0">
                <a:solidFill>
                  <a:srgbClr val="180000"/>
                </a:solidFill>
              </a:rPr>
              <a:t>con las unidades gestoras </a:t>
            </a:r>
          </a:p>
        </p:txBody>
      </p:sp>
      <p:sp>
        <p:nvSpPr>
          <p:cNvPr id="19" name="Flecha derecha 18"/>
          <p:cNvSpPr/>
          <p:nvPr/>
        </p:nvSpPr>
        <p:spPr>
          <a:xfrm>
            <a:off x="1185392" y="4279738"/>
            <a:ext cx="288925" cy="144463"/>
          </a:xfrm>
          <a:prstGeom prst="rightArrow">
            <a:avLst/>
          </a:prstGeom>
          <a:solidFill>
            <a:srgbClr val="180000"/>
          </a:solidFill>
          <a:ln>
            <a:solidFill>
              <a:srgbClr val="1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0" name="Flecha derecha 19"/>
          <p:cNvSpPr/>
          <p:nvPr/>
        </p:nvSpPr>
        <p:spPr>
          <a:xfrm>
            <a:off x="1187449" y="3711251"/>
            <a:ext cx="288925" cy="142875"/>
          </a:xfrm>
          <a:prstGeom prst="rightArrow">
            <a:avLst/>
          </a:prstGeom>
          <a:solidFill>
            <a:srgbClr val="180000"/>
          </a:solidFill>
          <a:ln>
            <a:solidFill>
              <a:srgbClr val="1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1" name="Flecha derecha 20"/>
          <p:cNvSpPr/>
          <p:nvPr/>
        </p:nvSpPr>
        <p:spPr>
          <a:xfrm>
            <a:off x="1181424" y="4803030"/>
            <a:ext cx="288925" cy="144462"/>
          </a:xfrm>
          <a:prstGeom prst="rightArrow">
            <a:avLst/>
          </a:prstGeom>
          <a:solidFill>
            <a:srgbClr val="180000"/>
          </a:solidFill>
          <a:ln>
            <a:solidFill>
              <a:srgbClr val="1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2" name="Flecha derecha 21"/>
          <p:cNvSpPr/>
          <p:nvPr/>
        </p:nvSpPr>
        <p:spPr>
          <a:xfrm>
            <a:off x="1185392" y="5452609"/>
            <a:ext cx="276225" cy="136632"/>
          </a:xfrm>
          <a:prstGeom prst="rightArrow">
            <a:avLst/>
          </a:prstGeom>
          <a:solidFill>
            <a:srgbClr val="180000"/>
          </a:solidFill>
          <a:ln>
            <a:solidFill>
              <a:srgbClr val="1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3" name="Rectángulo redondeado 22"/>
          <p:cNvSpPr/>
          <p:nvPr/>
        </p:nvSpPr>
        <p:spPr>
          <a:xfrm>
            <a:off x="1494485" y="5963915"/>
            <a:ext cx="4924425" cy="396875"/>
          </a:xfrm>
          <a:prstGeom prst="roundRect">
            <a:avLst/>
          </a:prstGeom>
          <a:pattFill prst="pct20">
            <a:fgClr>
              <a:schemeClr val="tx1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rgbClr val="1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s-ES" b="1" dirty="0" smtClean="0">
                <a:solidFill>
                  <a:srgbClr val="180000"/>
                </a:solidFill>
              </a:rPr>
              <a:t>Definición de objetivos y alcance</a:t>
            </a:r>
            <a:endParaRPr lang="es-ES" b="1" dirty="0">
              <a:solidFill>
                <a:srgbClr val="18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50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>
          <a:xfrm>
            <a:off x="384175" y="1493838"/>
            <a:ext cx="8229600" cy="149225"/>
          </a:xfrm>
        </p:spPr>
        <p:txBody>
          <a:bodyPr/>
          <a:lstStyle/>
          <a:p>
            <a:r>
              <a:rPr lang="es-ES" altLang="es-ES" sz="2800" dirty="0" smtClean="0"/>
              <a:t>Comunicaciones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6063" y="1857375"/>
            <a:ext cx="8004175" cy="4281488"/>
          </a:xfrm>
        </p:spPr>
        <p:txBody>
          <a:bodyPr/>
          <a:lstStyle/>
          <a:p>
            <a:pPr lvl="1" algn="just" eaLnBrk="1" hangingPunct="1">
              <a:lnSpc>
                <a:spcPct val="90000"/>
              </a:lnSpc>
              <a:buSzPct val="75000"/>
              <a:buFont typeface="Wingdings" panose="05000000000000000000" pitchFamily="2" charset="2"/>
              <a:buChar char="§"/>
              <a:defRPr/>
            </a:pPr>
            <a:endParaRPr lang="es-ES" altLang="es-ES" sz="1800" dirty="0" smtClean="0">
              <a:solidFill>
                <a:srgbClr val="180000"/>
              </a:solidFill>
            </a:endParaRPr>
          </a:p>
          <a:p>
            <a:pPr lvl="1" algn="just" eaLnBrk="1" hangingPunct="1">
              <a:lnSpc>
                <a:spcPct val="90000"/>
              </a:lnSpc>
              <a:buSzPct val="75000"/>
              <a:buFont typeface="Wingdings" panose="05000000000000000000" pitchFamily="2" charset="2"/>
              <a:buChar char="§"/>
              <a:defRPr/>
            </a:pPr>
            <a:r>
              <a:rPr lang="es-ES" altLang="es-ES" sz="1800" dirty="0" smtClean="0">
                <a:solidFill>
                  <a:srgbClr val="180000"/>
                </a:solidFill>
              </a:rPr>
              <a:t>El inicio </a:t>
            </a:r>
            <a:r>
              <a:rPr lang="es-ES" altLang="es-ES" sz="1800" dirty="0">
                <a:solidFill>
                  <a:srgbClr val="180000"/>
                </a:solidFill>
              </a:rPr>
              <a:t>de </a:t>
            </a:r>
            <a:r>
              <a:rPr lang="es-ES" altLang="es-ES" sz="1800" dirty="0" smtClean="0">
                <a:solidFill>
                  <a:srgbClr val="180000"/>
                </a:solidFill>
              </a:rPr>
              <a:t>los trabajos de </a:t>
            </a:r>
            <a:r>
              <a:rPr lang="es-ES" altLang="es-ES" sz="1800" dirty="0">
                <a:solidFill>
                  <a:srgbClr val="180000"/>
                </a:solidFill>
              </a:rPr>
              <a:t>auditoría debe ser </a:t>
            </a:r>
            <a:r>
              <a:rPr lang="es-ES" altLang="es-ES" sz="1800" dirty="0" smtClean="0">
                <a:solidFill>
                  <a:srgbClr val="180000"/>
                </a:solidFill>
              </a:rPr>
              <a:t>comunicado </a:t>
            </a:r>
            <a:r>
              <a:rPr lang="es-ES" altLang="es-ES" sz="1800" dirty="0">
                <a:solidFill>
                  <a:srgbClr val="180000"/>
                </a:solidFill>
              </a:rPr>
              <a:t>a la </a:t>
            </a:r>
            <a:r>
              <a:rPr lang="es-ES" altLang="es-ES" sz="1800" b="1" dirty="0" smtClean="0">
                <a:solidFill>
                  <a:srgbClr val="180000"/>
                </a:solidFill>
              </a:rPr>
              <a:t>Presidencia</a:t>
            </a:r>
            <a:r>
              <a:rPr lang="es-ES" altLang="es-ES" sz="1800" dirty="0" smtClean="0">
                <a:solidFill>
                  <a:srgbClr val="180000"/>
                </a:solidFill>
              </a:rPr>
              <a:t> </a:t>
            </a:r>
            <a:r>
              <a:rPr lang="es-ES" altLang="es-ES" sz="1800" dirty="0">
                <a:solidFill>
                  <a:srgbClr val="180000"/>
                </a:solidFill>
              </a:rPr>
              <a:t>del OOPP y a la </a:t>
            </a:r>
            <a:r>
              <a:rPr lang="es-ES" altLang="es-ES" sz="1800" b="1" dirty="0">
                <a:solidFill>
                  <a:srgbClr val="180000"/>
                </a:solidFill>
              </a:rPr>
              <a:t>unidad </a:t>
            </a:r>
            <a:r>
              <a:rPr lang="es-ES" altLang="es-ES" sz="1800" b="1" dirty="0" smtClean="0">
                <a:solidFill>
                  <a:srgbClr val="180000"/>
                </a:solidFill>
              </a:rPr>
              <a:t>gestora</a:t>
            </a:r>
            <a:r>
              <a:rPr lang="es-ES" altLang="es-ES" sz="1800" dirty="0" smtClean="0">
                <a:solidFill>
                  <a:srgbClr val="180000"/>
                </a:solidFill>
              </a:rPr>
              <a:t>, “</a:t>
            </a:r>
            <a:r>
              <a:rPr lang="es-ES" altLang="es-ES" sz="1800" b="1" dirty="0" smtClean="0">
                <a:solidFill>
                  <a:srgbClr val="180000"/>
                </a:solidFill>
              </a:rPr>
              <a:t>comunicación oficial</a:t>
            </a:r>
            <a:r>
              <a:rPr lang="es-ES" altLang="es-ES" sz="1800" dirty="0" smtClean="0">
                <a:solidFill>
                  <a:srgbClr val="180000"/>
                </a:solidFill>
              </a:rPr>
              <a:t>”.</a:t>
            </a:r>
          </a:p>
          <a:p>
            <a:pPr lvl="1" algn="just" eaLnBrk="1" hangingPunct="1">
              <a:lnSpc>
                <a:spcPct val="90000"/>
              </a:lnSpc>
              <a:buSzPct val="75000"/>
              <a:buFont typeface="Wingdings" panose="05000000000000000000" pitchFamily="2" charset="2"/>
              <a:buChar char="§"/>
              <a:defRPr/>
            </a:pPr>
            <a:endParaRPr lang="es-ES" altLang="es-ES" sz="1800" dirty="0">
              <a:solidFill>
                <a:srgbClr val="180000"/>
              </a:solidFill>
            </a:endParaRPr>
          </a:p>
          <a:p>
            <a:pPr lvl="1" algn="just" eaLnBrk="1" hangingPunct="1">
              <a:lnSpc>
                <a:spcPct val="90000"/>
              </a:lnSpc>
              <a:buSzPct val="75000"/>
              <a:buFont typeface="Wingdings" panose="05000000000000000000" pitchFamily="2" charset="2"/>
              <a:buChar char="§"/>
              <a:defRPr/>
            </a:pPr>
            <a:r>
              <a:rPr lang="es-ES" altLang="es-ES" sz="1800" dirty="0">
                <a:solidFill>
                  <a:srgbClr val="180000"/>
                </a:solidFill>
              </a:rPr>
              <a:t>Se dispone de modelos de nota interior a tal fin, incluidos en el Manual de Procedimiento de Auditoría Interna</a:t>
            </a:r>
            <a:r>
              <a:rPr lang="es-ES" altLang="es-ES" sz="1800" dirty="0" smtClean="0">
                <a:solidFill>
                  <a:srgbClr val="180000"/>
                </a:solidFill>
              </a:rPr>
              <a:t>.</a:t>
            </a:r>
          </a:p>
          <a:p>
            <a:pPr lvl="1" algn="just" eaLnBrk="1" hangingPunct="1">
              <a:lnSpc>
                <a:spcPct val="90000"/>
              </a:lnSpc>
              <a:buSzPct val="75000"/>
              <a:buFont typeface="Wingdings" panose="05000000000000000000" pitchFamily="2" charset="2"/>
              <a:buChar char="§"/>
              <a:defRPr/>
            </a:pPr>
            <a:endParaRPr lang="es-ES" altLang="es-ES" sz="1800" dirty="0">
              <a:solidFill>
                <a:srgbClr val="180000"/>
              </a:solidFill>
            </a:endParaRPr>
          </a:p>
          <a:p>
            <a:pPr lvl="1" algn="just" eaLnBrk="1" hangingPunct="1">
              <a:lnSpc>
                <a:spcPct val="90000"/>
              </a:lnSpc>
              <a:buSzPct val="75000"/>
              <a:buFont typeface="Wingdings" panose="05000000000000000000" pitchFamily="2" charset="2"/>
              <a:buChar char="§"/>
              <a:defRPr/>
            </a:pPr>
            <a:r>
              <a:rPr lang="es-ES" altLang="es-ES" sz="1800" dirty="0">
                <a:solidFill>
                  <a:srgbClr val="180000"/>
                </a:solidFill>
              </a:rPr>
              <a:t>Contenido: </a:t>
            </a:r>
          </a:p>
          <a:p>
            <a:pPr lvl="2" algn="just" eaLnBrk="1" hangingPunct="1">
              <a:lnSpc>
                <a:spcPct val="90000"/>
              </a:lnSpc>
              <a:buSzPct val="75000"/>
              <a:buFont typeface="Wingdings" panose="05000000000000000000" pitchFamily="2" charset="2"/>
              <a:buChar char="§"/>
              <a:defRPr/>
            </a:pPr>
            <a:r>
              <a:rPr lang="es-ES" altLang="es-ES" sz="1800" dirty="0">
                <a:solidFill>
                  <a:srgbClr val="180000"/>
                </a:solidFill>
              </a:rPr>
              <a:t>Normativa </a:t>
            </a:r>
            <a:r>
              <a:rPr lang="es-ES" altLang="es-ES" sz="1800" dirty="0" smtClean="0">
                <a:solidFill>
                  <a:srgbClr val="180000"/>
                </a:solidFill>
              </a:rPr>
              <a:t>que ampara las actuaciones de la SGAIE</a:t>
            </a:r>
          </a:p>
          <a:p>
            <a:pPr lvl="2" algn="just" eaLnBrk="1" hangingPunct="1">
              <a:lnSpc>
                <a:spcPct val="90000"/>
              </a:lnSpc>
              <a:buSzPct val="75000"/>
              <a:buFont typeface="Wingdings" panose="05000000000000000000" pitchFamily="2" charset="2"/>
              <a:buChar char="§"/>
              <a:defRPr/>
            </a:pPr>
            <a:r>
              <a:rPr lang="es-ES" altLang="es-ES" sz="1800" dirty="0" smtClean="0">
                <a:solidFill>
                  <a:srgbClr val="180000"/>
                </a:solidFill>
              </a:rPr>
              <a:t>Actividad </a:t>
            </a:r>
            <a:r>
              <a:rPr lang="es-ES" altLang="es-ES" sz="1800" dirty="0">
                <a:solidFill>
                  <a:srgbClr val="180000"/>
                </a:solidFill>
              </a:rPr>
              <a:t>objeto de la </a:t>
            </a:r>
            <a:r>
              <a:rPr lang="es-ES" altLang="es-ES" sz="1800" dirty="0" smtClean="0">
                <a:solidFill>
                  <a:srgbClr val="180000"/>
                </a:solidFill>
              </a:rPr>
              <a:t>auditoría </a:t>
            </a:r>
            <a:endParaRPr lang="es-ES" altLang="es-ES" sz="1800" dirty="0">
              <a:solidFill>
                <a:srgbClr val="180000"/>
              </a:solidFill>
            </a:endParaRPr>
          </a:p>
          <a:p>
            <a:pPr lvl="2" algn="just" eaLnBrk="1" hangingPunct="1">
              <a:lnSpc>
                <a:spcPct val="90000"/>
              </a:lnSpc>
              <a:buSzPct val="75000"/>
              <a:buFont typeface="Wingdings" panose="05000000000000000000" pitchFamily="2" charset="2"/>
              <a:buChar char="§"/>
              <a:defRPr/>
            </a:pPr>
            <a:r>
              <a:rPr lang="es-ES" altLang="es-ES" sz="1800" dirty="0" smtClean="0">
                <a:solidFill>
                  <a:srgbClr val="180000"/>
                </a:solidFill>
              </a:rPr>
              <a:t>Unidad </a:t>
            </a:r>
            <a:r>
              <a:rPr lang="es-ES" altLang="es-ES" sz="1800" dirty="0">
                <a:solidFill>
                  <a:srgbClr val="180000"/>
                </a:solidFill>
              </a:rPr>
              <a:t>o unidades responsables de su gestión</a:t>
            </a:r>
          </a:p>
          <a:p>
            <a:pPr lvl="2" algn="just" eaLnBrk="1" hangingPunct="1">
              <a:lnSpc>
                <a:spcPct val="90000"/>
              </a:lnSpc>
              <a:buSzPct val="75000"/>
              <a:buFont typeface="Wingdings" panose="05000000000000000000" pitchFamily="2" charset="2"/>
              <a:buChar char="§"/>
              <a:defRPr/>
            </a:pPr>
            <a:r>
              <a:rPr lang="es-ES" altLang="es-ES" sz="1800" dirty="0" smtClean="0">
                <a:solidFill>
                  <a:srgbClr val="180000"/>
                </a:solidFill>
              </a:rPr>
              <a:t>Solicitud </a:t>
            </a:r>
            <a:r>
              <a:rPr lang="es-ES" altLang="es-ES" sz="1800" dirty="0">
                <a:solidFill>
                  <a:srgbClr val="180000"/>
                </a:solidFill>
              </a:rPr>
              <a:t>de designación de un </a:t>
            </a:r>
            <a:r>
              <a:rPr lang="es-ES" altLang="es-ES" sz="1800" b="1" dirty="0" smtClean="0">
                <a:solidFill>
                  <a:srgbClr val="180000"/>
                </a:solidFill>
              </a:rPr>
              <a:t>INTERLOCUTOR</a:t>
            </a:r>
          </a:p>
          <a:p>
            <a:pPr lvl="2" indent="-285750" algn="just" eaLnBrk="1" hangingPunct="1">
              <a:lnSpc>
                <a:spcPct val="90000"/>
              </a:lnSpc>
              <a:buSzPct val="75000"/>
              <a:buFont typeface="Wingdings" panose="05000000000000000000" pitchFamily="2" charset="2"/>
              <a:buChar char="§"/>
              <a:defRPr/>
            </a:pPr>
            <a:endParaRPr lang="es-ES" altLang="es-ES" sz="1400" dirty="0" smtClean="0">
              <a:solidFill>
                <a:srgbClr val="180000"/>
              </a:solidFill>
            </a:endParaRPr>
          </a:p>
          <a:p>
            <a:pPr>
              <a:defRPr/>
            </a:pPr>
            <a:endParaRPr lang="es-ES" sz="1800" dirty="0">
              <a:solidFill>
                <a:srgbClr val="180000"/>
              </a:solidFill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6858000" y="3568700"/>
            <a:ext cx="1741488" cy="544513"/>
          </a:xfrm>
          <a:prstGeom prst="ellipse">
            <a:avLst/>
          </a:prstGeom>
          <a:solidFill>
            <a:srgbClr val="00CC99"/>
          </a:solidFill>
          <a:ln>
            <a:solidFill>
              <a:srgbClr val="1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b="1" i="1" dirty="0">
                <a:solidFill>
                  <a:srgbClr val="180000"/>
                </a:solidFill>
              </a:rPr>
              <a:t>Auditor/es</a:t>
            </a:r>
          </a:p>
        </p:txBody>
      </p:sp>
      <p:sp>
        <p:nvSpPr>
          <p:cNvPr id="19" name="Flecha izquierda y derecha 18"/>
          <p:cNvSpPr/>
          <p:nvPr/>
        </p:nvSpPr>
        <p:spPr>
          <a:xfrm rot="5400000">
            <a:off x="7088187" y="4670426"/>
            <a:ext cx="1209675" cy="95250"/>
          </a:xfrm>
          <a:prstGeom prst="leftRightArrow">
            <a:avLst/>
          </a:prstGeom>
          <a:solidFill>
            <a:srgbClr val="180000"/>
          </a:solidFill>
          <a:ln>
            <a:solidFill>
              <a:srgbClr val="1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180000"/>
              </a:solidFill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6858000" y="5322888"/>
            <a:ext cx="1751013" cy="560387"/>
          </a:xfrm>
          <a:prstGeom prst="ellipse">
            <a:avLst/>
          </a:prstGeom>
          <a:solidFill>
            <a:srgbClr val="EAE022"/>
          </a:solidFill>
          <a:ln>
            <a:solidFill>
              <a:srgbClr val="1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b="1" i="1" dirty="0">
                <a:solidFill>
                  <a:srgbClr val="180000"/>
                </a:solidFill>
              </a:rPr>
              <a:t>Interlocutor</a:t>
            </a:r>
          </a:p>
        </p:txBody>
      </p:sp>
      <p:sp>
        <p:nvSpPr>
          <p:cNvPr id="21" name="Elipse 20"/>
          <p:cNvSpPr/>
          <p:nvPr/>
        </p:nvSpPr>
        <p:spPr>
          <a:xfrm>
            <a:off x="7442200" y="4278313"/>
            <a:ext cx="1965325" cy="83978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sz="1100" b="1" dirty="0">
                <a:solidFill>
                  <a:srgbClr val="180000"/>
                </a:solidFill>
              </a:rPr>
              <a:t> </a:t>
            </a:r>
            <a:r>
              <a:rPr lang="es-ES" sz="1200" b="1" dirty="0">
                <a:solidFill>
                  <a:srgbClr val="180000"/>
                </a:solidFill>
              </a:rPr>
              <a:t>Fluida</a:t>
            </a:r>
          </a:p>
          <a:p>
            <a:pPr>
              <a:defRPr/>
            </a:pPr>
            <a:endParaRPr lang="es-ES" sz="1200" b="1" dirty="0">
              <a:solidFill>
                <a:srgbClr val="180000"/>
              </a:solidFill>
            </a:endParaRPr>
          </a:p>
          <a:p>
            <a:pPr>
              <a:defRPr/>
            </a:pPr>
            <a:r>
              <a:rPr lang="es-ES" sz="1200" b="1" dirty="0">
                <a:solidFill>
                  <a:srgbClr val="180000"/>
                </a:solidFill>
              </a:rPr>
              <a:t> Abierta</a:t>
            </a:r>
          </a:p>
          <a:p>
            <a:pPr>
              <a:defRPr/>
            </a:pPr>
            <a:endParaRPr lang="es-ES" sz="1200" b="1" dirty="0">
              <a:solidFill>
                <a:srgbClr val="180000"/>
              </a:solidFill>
            </a:endParaRPr>
          </a:p>
          <a:p>
            <a:pPr>
              <a:defRPr/>
            </a:pPr>
            <a:r>
              <a:rPr lang="es-ES" sz="1200" b="1" dirty="0">
                <a:solidFill>
                  <a:srgbClr val="180000"/>
                </a:solidFill>
              </a:rPr>
              <a:t> No limitaciones</a:t>
            </a:r>
          </a:p>
        </p:txBody>
      </p:sp>
    </p:spTree>
    <p:extLst>
      <p:ext uri="{BB962C8B-B14F-4D97-AF65-F5344CB8AC3E}">
        <p14:creationId xmlns:p14="http://schemas.microsoft.com/office/powerpoint/2010/main" val="20237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_PRESENTACIONES_FEGA">
  <a:themeElements>
    <a:clrScheme name="PLANTILLA_PRESENTACIONES_FEGA 15">
      <a:dk1>
        <a:srgbClr val="800000"/>
      </a:dk1>
      <a:lt1>
        <a:srgbClr val="FFFFFF"/>
      </a:lt1>
      <a:dk2>
        <a:srgbClr val="00808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6C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PLANTILLA_PRESENTACIONES_FEGA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LANTILLA_PRESENTACIONES_FEG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ES_FEG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ES_FEG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ES_FEG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ES_FEG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ES_FEG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PRESENTACIONES_FEG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PRESENTACIONES_FEG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PRESENTACIONES_FEG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PRESENTACIONES_FEG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PRESENTACIONES_FEG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PRESENTACIONES_FEG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PRESENTACIONES_FEGA 13">
        <a:dk1>
          <a:srgbClr val="000000"/>
        </a:dk1>
        <a:lt1>
          <a:srgbClr val="FFFFFF"/>
        </a:lt1>
        <a:dk2>
          <a:srgbClr val="8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ES_FEGA 14">
        <a:dk1>
          <a:srgbClr val="008080"/>
        </a:dk1>
        <a:lt1>
          <a:srgbClr val="FFFFFF"/>
        </a:lt1>
        <a:dk2>
          <a:srgbClr val="8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6C6C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ES_FEGA 15">
        <a:dk1>
          <a:srgbClr val="800000"/>
        </a:dk1>
        <a:lt1>
          <a:srgbClr val="FFFFFF"/>
        </a:lt1>
        <a:dk2>
          <a:srgbClr val="00808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6C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ES_FEGA 16">
        <a:dk1>
          <a:srgbClr val="FFFF00"/>
        </a:dk1>
        <a:lt1>
          <a:srgbClr val="FFFFFF"/>
        </a:lt1>
        <a:dk2>
          <a:srgbClr val="00808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DADA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LANTILLA_PRESENTACIONES_FEGA-jul14_REV1.pptx" id="{8D7A3BBE-8811-4F3C-837C-D4F7E25CF648}" vid="{FE075BD2-6C04-4B94-A3CB-CE39548EB038}"/>
    </a:ext>
  </a:extLst>
</a:theme>
</file>

<file path=ppt/theme/theme2.xml><?xml version="1.0" encoding="utf-8"?>
<a:theme xmlns:a="http://schemas.openxmlformats.org/drawingml/2006/main" name="1_PLANTILLA_PRESENTACIONES_FEGA">
  <a:themeElements>
    <a:clrScheme name="PLANTILLA_PRESENTACIONES_FEGA 15">
      <a:dk1>
        <a:srgbClr val="800000"/>
      </a:dk1>
      <a:lt1>
        <a:srgbClr val="FFFFFF"/>
      </a:lt1>
      <a:dk2>
        <a:srgbClr val="00808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6C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PLANTILLA_PRESENTACIONES_FEGA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LANTILLA_PRESENTACIONES_FEG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ES_FEG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ES_FEG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ES_FEG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ES_FEG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ES_FEG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PRESENTACIONES_FEG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PRESENTACIONES_FEG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PRESENTACIONES_FEG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PRESENTACIONES_FEG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PRESENTACIONES_FEG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PRESENTACIONES_FEG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PRESENTACIONES_FEGA 13">
        <a:dk1>
          <a:srgbClr val="000000"/>
        </a:dk1>
        <a:lt1>
          <a:srgbClr val="FFFFFF"/>
        </a:lt1>
        <a:dk2>
          <a:srgbClr val="8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ES_FEGA 14">
        <a:dk1>
          <a:srgbClr val="008080"/>
        </a:dk1>
        <a:lt1>
          <a:srgbClr val="FFFFFF"/>
        </a:lt1>
        <a:dk2>
          <a:srgbClr val="8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6C6C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ES_FEGA 15">
        <a:dk1>
          <a:srgbClr val="800000"/>
        </a:dk1>
        <a:lt1>
          <a:srgbClr val="FFFFFF"/>
        </a:lt1>
        <a:dk2>
          <a:srgbClr val="00808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6C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ES_FEGA 16">
        <a:dk1>
          <a:srgbClr val="FFFF00"/>
        </a:dk1>
        <a:lt1>
          <a:srgbClr val="FFFFFF"/>
        </a:lt1>
        <a:dk2>
          <a:srgbClr val="00808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DADA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LANTILLA_PRESENTACIONES_FEGA-jul14_REV1.pptx" id="{8D7A3BBE-8811-4F3C-837C-D4F7E25CF648}" vid="{0CDCB088-E072-4692-84CF-25553F135ECA}"/>
    </a:ext>
  </a:ext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PLANTILLA_PRESENTACIONES_FEGA-jul14_REV1</Template>
  <TotalTime>978</TotalTime>
  <Words>2004</Words>
  <Application>Microsoft Office PowerPoint</Application>
  <PresentationFormat>Presentación en pantalla (4:3)</PresentationFormat>
  <Paragraphs>251</Paragraphs>
  <Slides>29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29</vt:i4>
      </vt:variant>
    </vt:vector>
  </HeadingPairs>
  <TitlesOfParts>
    <vt:vector size="41" baseType="lpstr">
      <vt:lpstr>Aparajita</vt:lpstr>
      <vt:lpstr>Arial</vt:lpstr>
      <vt:lpstr>Bradley Hand ITC</vt:lpstr>
      <vt:lpstr>Calibri</vt:lpstr>
      <vt:lpstr>Century</vt:lpstr>
      <vt:lpstr>Lucida Handwriting</vt:lpstr>
      <vt:lpstr>Times New Roman</vt:lpstr>
      <vt:lpstr>Verdana</vt:lpstr>
      <vt:lpstr>Webdings</vt:lpstr>
      <vt:lpstr>Wingdings</vt:lpstr>
      <vt:lpstr>PLANTILLA_PRESENTACIONES_FEGA</vt:lpstr>
      <vt:lpstr>1_PLANTILLA_PRESENTACIONES_FEGA</vt:lpstr>
      <vt:lpstr>Presentación de PowerPoint</vt:lpstr>
      <vt:lpstr>Auditorías en fondos agrícolas</vt:lpstr>
      <vt:lpstr>Participantes y responsabilidades en una auditoría.</vt:lpstr>
      <vt:lpstr>Participantes y responsabilidades en una auditoría.</vt:lpstr>
      <vt:lpstr>Participantes y responsabilidades en una auditoría.</vt:lpstr>
      <vt:lpstr>Participantes y responsabilidades en una auditoría.</vt:lpstr>
      <vt:lpstr>Fases de la ejecución de una auditoría</vt:lpstr>
      <vt:lpstr>Fases de la ejecución de una auditoría I</vt:lpstr>
      <vt:lpstr>Comunicaciones</vt:lpstr>
      <vt:lpstr> Comunicaciones</vt:lpstr>
      <vt:lpstr>  Recopilación de la información(I)</vt:lpstr>
      <vt:lpstr>Recopilación de la información (II)</vt:lpstr>
      <vt:lpstr>Recopilación de la información (III)</vt:lpstr>
      <vt:lpstr> Recopilación de la información (IV)</vt:lpstr>
      <vt:lpstr> Recopilación de la información (V)</vt:lpstr>
      <vt:lpstr>Ejemplo </vt:lpstr>
      <vt:lpstr> Análisis de la información (I)</vt:lpstr>
      <vt:lpstr>Presentación de PowerPoint</vt:lpstr>
      <vt:lpstr> Preparación de reuniones (I)</vt:lpstr>
      <vt:lpstr> Preparación de reuniones (II)</vt:lpstr>
      <vt:lpstr>Preparación de reuniones (II)</vt:lpstr>
      <vt:lpstr>Reuniones (I)</vt:lpstr>
      <vt:lpstr> Reuniones (II)</vt:lpstr>
      <vt:lpstr>Reuniones (III)</vt:lpstr>
      <vt:lpstr>Definición de objetivos y alcance</vt:lpstr>
      <vt:lpstr>Definición de objetivos y alcance</vt:lpstr>
      <vt:lpstr>Definición de objetivos y alcance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/>
  <cp:keywords/>
  <dc:description/>
  <cp:lastModifiedBy>Jimenez Arasanz, Ana</cp:lastModifiedBy>
  <cp:revision>48</cp:revision>
  <cp:lastPrinted>2017-01-23T08:46:56Z</cp:lastPrinted>
  <dcterms:created xsi:type="dcterms:W3CDTF">2000-01-01T00:00:00Z</dcterms:created>
  <dcterms:modified xsi:type="dcterms:W3CDTF">2017-01-23T13:14:59Z</dcterms:modified>
</cp:coreProperties>
</file>