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9"/>
  </p:notesMasterIdLst>
  <p:handoutMasterIdLst>
    <p:handoutMasterId r:id="rId20"/>
  </p:handoutMasterIdLst>
  <p:sldIdLst>
    <p:sldId id="299" r:id="rId5"/>
    <p:sldId id="6638" r:id="rId6"/>
    <p:sldId id="6640" r:id="rId7"/>
    <p:sldId id="6642" r:id="rId8"/>
    <p:sldId id="6643" r:id="rId9"/>
    <p:sldId id="943" r:id="rId10"/>
    <p:sldId id="6644" r:id="rId11"/>
    <p:sldId id="6646" r:id="rId12"/>
    <p:sldId id="941" r:id="rId13"/>
    <p:sldId id="6645" r:id="rId14"/>
    <p:sldId id="938" r:id="rId15"/>
    <p:sldId id="6647" r:id="rId16"/>
    <p:sldId id="309" r:id="rId17"/>
    <p:sldId id="9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Vázquez Vilar" initials="MVV" lastIdx="1" clrIdx="0">
    <p:extLst>
      <p:ext uri="{19B8F6BF-5375-455C-9EA6-DF929625EA0E}">
        <p15:presenceInfo xmlns:p15="http://schemas.microsoft.com/office/powerpoint/2012/main" userId="Marta Vázquez Vil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AB"/>
    <a:srgbClr val="007160"/>
    <a:srgbClr val="29DF3F"/>
    <a:srgbClr val="CAE8C2"/>
    <a:srgbClr val="BDF5C4"/>
    <a:srgbClr val="003E35"/>
    <a:srgbClr val="DDFFFA"/>
    <a:srgbClr val="D7F9DB"/>
    <a:srgbClr val="B6F4BD"/>
    <a:srgbClr val="E4D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89103-D821-4F41-87F1-1A258C0E8088}" v="4" dt="2025-05-08T19:12:25.942"/>
    <p1510:client id="{8D7A9408-B4A7-4688-B7DE-EC7F5CF292E7}" v="68" dt="2025-05-09T05:53:10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9" autoAdjust="0"/>
    <p:restoredTop sz="95231" autoAdjust="0"/>
  </p:normalViewPr>
  <p:slideViewPr>
    <p:cSldViewPr snapToGrid="0">
      <p:cViewPr>
        <p:scale>
          <a:sx n="70" d="100"/>
          <a:sy n="70" d="100"/>
        </p:scale>
        <p:origin x="588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-1536"/>
    </p:cViewPr>
  </p:sorterViewPr>
  <p:notesViewPr>
    <p:cSldViewPr snapToGrid="0">
      <p:cViewPr varScale="1">
        <p:scale>
          <a:sx n="66" d="100"/>
          <a:sy n="66" d="100"/>
        </p:scale>
        <p:origin x="2571" y="6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37503-2662-4656-9074-E6CBD39407B0}" type="datetimeFigureOut">
              <a:rPr lang="es-ES" smtClean="0"/>
              <a:pPr/>
              <a:t>09/05/2025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A24C7-2AF5-422A-BAF0-B9A6837EE3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59C10-07E2-4E3F-92B5-11E1650EC83D}" type="datetimeFigureOut">
              <a:rPr lang="es-ES" smtClean="0"/>
              <a:pPr/>
              <a:t>09/05/2025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FEEF2-7ACE-484A-8B65-286977699A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3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0196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5933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613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9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2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3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1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71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13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8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4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0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gotipos - Instituto de Biología Molecular y Celular de Plantas">
            <a:extLst>
              <a:ext uri="{FF2B5EF4-FFF2-40B4-BE49-F238E27FC236}">
                <a16:creationId xmlns:a16="http://schemas.microsoft.com/office/drawing/2014/main" id="{843E05A1-10E3-D847-00CB-4B6385A9E5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b="10412"/>
          <a:stretch/>
        </p:blipFill>
        <p:spPr bwMode="auto">
          <a:xfrm>
            <a:off x="8154160" y="6239219"/>
            <a:ext cx="1313932" cy="4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607" y="17732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5/9/2025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743CAA-6608-00B8-D4BE-E4740C1D84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-138462"/>
            <a:ext cx="2830285" cy="1042650"/>
          </a:xfrm>
          <a:prstGeom prst="rect">
            <a:avLst/>
          </a:prstGeom>
        </p:spPr>
      </p:pic>
      <p:sp>
        <p:nvSpPr>
          <p:cNvPr id="2" name="12 Rectángulo">
            <a:extLst>
              <a:ext uri="{FF2B5EF4-FFF2-40B4-BE49-F238E27FC236}">
                <a16:creationId xmlns:a16="http://schemas.microsoft.com/office/drawing/2014/main" id="{27BCB877-B2BE-86C1-69BB-1C1DEE743943}"/>
              </a:ext>
            </a:extLst>
          </p:cNvPr>
          <p:cNvSpPr/>
          <p:nvPr userDrawn="1"/>
        </p:nvSpPr>
        <p:spPr>
          <a:xfrm>
            <a:off x="0" y="0"/>
            <a:ext cx="12224731" cy="555812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Courier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60B7D54-C8AF-6B0F-FC91-F55A33CFC181}"/>
              </a:ext>
            </a:extLst>
          </p:cNvPr>
          <p:cNvGrpSpPr/>
          <p:nvPr userDrawn="1"/>
        </p:nvGrpSpPr>
        <p:grpSpPr>
          <a:xfrm>
            <a:off x="9361715" y="6315853"/>
            <a:ext cx="2830285" cy="443046"/>
            <a:chOff x="8610600" y="17949"/>
            <a:chExt cx="3280962" cy="506326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815709CD-D77E-A7F3-CC8B-236B9A55BFB0}"/>
                </a:ext>
              </a:extLst>
            </p:cNvPr>
            <p:cNvSpPr/>
            <p:nvPr userDrawn="1"/>
          </p:nvSpPr>
          <p:spPr>
            <a:xfrm>
              <a:off x="8610600" y="17949"/>
              <a:ext cx="3280962" cy="50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F970EC2-3C79-62EF-E5CD-312F73EF4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 l="8290" t="21098" r="9239" b="20810"/>
            <a:stretch/>
          </p:blipFill>
          <p:spPr>
            <a:xfrm>
              <a:off x="8610600" y="36121"/>
              <a:ext cx="1683513" cy="469981"/>
            </a:xfrm>
            <a:prstGeom prst="rect">
              <a:avLst/>
            </a:prstGeom>
          </p:spPr>
        </p:pic>
        <p:pic>
          <p:nvPicPr>
            <p:cNvPr id="1028" name="Picture 4" descr="Solicitud del uso de la marca de la UPV | ACOM | UPV">
              <a:extLst>
                <a:ext uri="{FF2B5EF4-FFF2-40B4-BE49-F238E27FC236}">
                  <a16:creationId xmlns:a16="http://schemas.microsoft.com/office/drawing/2014/main" id="{61BA64F8-08EA-EC11-CEEE-03A40417D6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113" y="34093"/>
              <a:ext cx="1460499" cy="46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8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microsoft.com/office/2007/relationships/hdphoto" Target="../media/hdphoto5.wdp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microsoft.com/office/2007/relationships/hdphoto" Target="../media/hdphoto6.wdp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jpeg"/><Relationship Id="rId10" Type="http://schemas.openxmlformats.org/officeDocument/2006/relationships/image" Target="../media/image12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ferde3\Desktop\Newcotiana11-1024x680.jpg"/>
          <p:cNvPicPr>
            <a:picLocks noChangeAspect="1" noChangeArrowheads="1"/>
          </p:cNvPicPr>
          <p:nvPr/>
        </p:nvPicPr>
        <p:blipFill>
          <a:blip r:embed="rId2" cstate="print"/>
          <a:srcRect t="12146" b="22735"/>
          <a:stretch>
            <a:fillRect/>
          </a:stretch>
        </p:blipFill>
        <p:spPr bwMode="auto">
          <a:xfrm>
            <a:off x="92233" y="614149"/>
            <a:ext cx="12024659" cy="6182636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BDD394-FDF7-E66B-FF02-EC5574590A80}"/>
              </a:ext>
            </a:extLst>
          </p:cNvPr>
          <p:cNvSpPr txBox="1"/>
          <p:nvPr/>
        </p:nvSpPr>
        <p:spPr>
          <a:xfrm>
            <a:off x="3766293" y="1012671"/>
            <a:ext cx="654459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Plantas </a:t>
            </a:r>
            <a:r>
              <a:rPr lang="es-ES" sz="3200" b="1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</a:t>
            </a:r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s-ES" sz="3200" b="1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NTGs</a:t>
            </a:r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: </a:t>
            </a:r>
          </a:p>
          <a:p>
            <a:pPr algn="ctr"/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innovación genética para</a:t>
            </a:r>
          </a:p>
          <a:p>
            <a:pPr algn="ctr"/>
            <a:r>
              <a:rPr lang="es-ES" sz="32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una agricultura de alto valor.</a:t>
            </a: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s-ES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s-ES" b="1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Abadi" panose="020B0604020104020204" pitchFamily="34" charset="0"/>
              </a:rPr>
              <a:t>Diego Orzáez, IBMCP-CSIC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Abadi" panose="020B0604020104020204" pitchFamily="34" charset="0"/>
              </a:rPr>
              <a:t>Jornada sobre el potencial de las nuevas tecnologías de mejora genética en el sector agroalimentario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Abadi" panose="020B0604020104020204" pitchFamily="34" charset="0"/>
              </a:rPr>
              <a:t>Madrid 12/05/2025</a:t>
            </a:r>
          </a:p>
          <a:p>
            <a:pPr algn="ctr"/>
            <a:endParaRPr lang="es-E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endParaRPr lang="en-US" sz="2400" b="1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Picture 6" descr="Logotipos - Instituto de Biología Molecular y Celular de Plantas">
            <a:extLst>
              <a:ext uri="{FF2B5EF4-FFF2-40B4-BE49-F238E27FC236}">
                <a16:creationId xmlns:a16="http://schemas.microsoft.com/office/drawing/2014/main" id="{2EFA1EAC-6C28-F14D-878F-F5F08632B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 b="10412"/>
          <a:stretch/>
        </p:blipFill>
        <p:spPr bwMode="auto">
          <a:xfrm>
            <a:off x="-1" y="-9898"/>
            <a:ext cx="1381368" cy="51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3E91E20-724C-0F8B-D197-632AB0E71755}"/>
              </a:ext>
            </a:extLst>
          </p:cNvPr>
          <p:cNvGrpSpPr/>
          <p:nvPr/>
        </p:nvGrpSpPr>
        <p:grpSpPr>
          <a:xfrm>
            <a:off x="9200795" y="-9898"/>
            <a:ext cx="2991205" cy="526224"/>
            <a:chOff x="8610600" y="17949"/>
            <a:chExt cx="3280962" cy="506326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168F619-DEE9-F625-5190-0D45AD688F06}"/>
                </a:ext>
              </a:extLst>
            </p:cNvPr>
            <p:cNvSpPr/>
            <p:nvPr userDrawn="1"/>
          </p:nvSpPr>
          <p:spPr>
            <a:xfrm>
              <a:off x="8610600" y="17949"/>
              <a:ext cx="3280962" cy="50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36B78F5-336A-FD4E-8607-D1376A14F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8290" t="21098" r="9239" b="20810"/>
            <a:stretch/>
          </p:blipFill>
          <p:spPr>
            <a:xfrm>
              <a:off x="8610600" y="36121"/>
              <a:ext cx="1683513" cy="469981"/>
            </a:xfrm>
            <a:prstGeom prst="rect">
              <a:avLst/>
            </a:prstGeom>
          </p:spPr>
        </p:pic>
        <p:pic>
          <p:nvPicPr>
            <p:cNvPr id="7" name="Picture 4" descr="Solicitud del uso de la marca de la UPV | ACOM | UPV">
              <a:extLst>
                <a:ext uri="{FF2B5EF4-FFF2-40B4-BE49-F238E27FC236}">
                  <a16:creationId xmlns:a16="http://schemas.microsoft.com/office/drawing/2014/main" id="{381F97DA-6C37-52E8-2BDB-5DC7DC92E89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113" y="34093"/>
              <a:ext cx="1460499" cy="460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7C4CB73-3408-345F-C1FF-1815DF015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891" y="6341674"/>
            <a:ext cx="4804860" cy="3841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07AC7A1-0C87-B03E-BD68-582BE954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52" y="657871"/>
            <a:ext cx="4863166" cy="20301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0D1E48-BE7C-B3E5-3077-536B58AF2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91" y="863203"/>
            <a:ext cx="4346543" cy="47965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EA606C-0E91-D8E0-B7C5-A2CBF5359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08" y="4471797"/>
            <a:ext cx="7236246" cy="12522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831E70-E0EA-C991-642B-75C5EFF5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82" y="2745163"/>
            <a:ext cx="7197390" cy="683837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3BC1C31-43F1-2F98-C8D7-09ACC3786790}"/>
              </a:ext>
            </a:extLst>
          </p:cNvPr>
          <p:cNvSpPr/>
          <p:nvPr/>
        </p:nvSpPr>
        <p:spPr>
          <a:xfrm>
            <a:off x="7518400" y="4918635"/>
            <a:ext cx="4249271" cy="358589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AB3D137-3E19-13F8-ACC1-E4D12678F8A1}"/>
              </a:ext>
            </a:extLst>
          </p:cNvPr>
          <p:cNvSpPr/>
          <p:nvPr/>
        </p:nvSpPr>
        <p:spPr>
          <a:xfrm>
            <a:off x="7518400" y="2176157"/>
            <a:ext cx="4249271" cy="358589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4EB4D14-D971-B978-1338-17B495C3886E}"/>
              </a:ext>
            </a:extLst>
          </p:cNvPr>
          <p:cNvSpPr/>
          <p:nvPr/>
        </p:nvSpPr>
        <p:spPr>
          <a:xfrm>
            <a:off x="244956" y="4530886"/>
            <a:ext cx="7136298" cy="567042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1BAD4BE-1EEA-03F2-D663-3B4064D92375}"/>
              </a:ext>
            </a:extLst>
          </p:cNvPr>
          <p:cNvSpPr/>
          <p:nvPr/>
        </p:nvSpPr>
        <p:spPr>
          <a:xfrm>
            <a:off x="194982" y="2721680"/>
            <a:ext cx="7136298" cy="683837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DEDBC65-EBAC-839B-0857-3D649EDA980A}"/>
              </a:ext>
            </a:extLst>
          </p:cNvPr>
          <p:cNvSpPr txBox="1"/>
          <p:nvPr/>
        </p:nvSpPr>
        <p:spPr>
          <a:xfrm>
            <a:off x="333165" y="42541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Ensayos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de campo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F252B26-474D-38DA-C81A-340832B1D70E}"/>
              </a:ext>
            </a:extLst>
          </p:cNvPr>
          <p:cNvCxnSpPr>
            <a:cxnSpLocks/>
          </p:cNvCxnSpPr>
          <p:nvPr/>
        </p:nvCxnSpPr>
        <p:spPr>
          <a:xfrm>
            <a:off x="6939887" y="4725603"/>
            <a:ext cx="859809" cy="37232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E84672A-83A0-3182-BE6A-5CB24EEAC7F6}"/>
              </a:ext>
            </a:extLst>
          </p:cNvPr>
          <p:cNvCxnSpPr>
            <a:cxnSpLocks/>
          </p:cNvCxnSpPr>
          <p:nvPr/>
        </p:nvCxnSpPr>
        <p:spPr>
          <a:xfrm flipV="1">
            <a:off x="6939887" y="2473075"/>
            <a:ext cx="707699" cy="54417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88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D01D4A-5E41-4162-C3E0-C8980F536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75" y="2389553"/>
            <a:ext cx="5648820" cy="37096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2C9053-7CFF-BE64-A28C-F7589C19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2" y="1123819"/>
            <a:ext cx="2362217" cy="9810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758A5B-6444-9391-8A98-2D380A4E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556" y="2473927"/>
            <a:ext cx="2098615" cy="9550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57E045-3022-9EE4-472D-90AA92554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072" y="1687714"/>
            <a:ext cx="862981" cy="5976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AADDE3-4924-6002-81F2-4D59FBB89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821" y="784551"/>
            <a:ext cx="1848699" cy="12493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D0DA593-EEBA-8799-530F-21488B192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724" y="2658645"/>
            <a:ext cx="5111876" cy="310636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12624A9-6FAC-95D8-EE2C-2003E24CA569}"/>
              </a:ext>
            </a:extLst>
          </p:cNvPr>
          <p:cNvSpPr txBox="1"/>
          <p:nvPr/>
        </p:nvSpPr>
        <p:spPr>
          <a:xfrm>
            <a:off x="6591888" y="1092994"/>
            <a:ext cx="3887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Techno-</a:t>
            </a:r>
            <a:r>
              <a:rPr lang="es-ES" sz="2400" b="1" dirty="0" err="1"/>
              <a:t>economic</a:t>
            </a:r>
            <a:r>
              <a:rPr lang="es-ES" sz="2400" b="1" dirty="0"/>
              <a:t> </a:t>
            </a:r>
            <a:r>
              <a:rPr lang="es-ES" sz="2400" b="1" dirty="0" err="1"/>
              <a:t>analysis</a:t>
            </a:r>
            <a:r>
              <a:rPr lang="es-ES" sz="2400" b="1" dirty="0"/>
              <a:t>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21EF409-AF8A-28B3-38F3-5017DBA615DD}"/>
              </a:ext>
            </a:extLst>
          </p:cNvPr>
          <p:cNvSpPr/>
          <p:nvPr/>
        </p:nvSpPr>
        <p:spPr>
          <a:xfrm flipH="1">
            <a:off x="6108401" y="1323826"/>
            <a:ext cx="45719" cy="4996329"/>
          </a:xfrm>
          <a:prstGeom prst="rect">
            <a:avLst/>
          </a:prstGeom>
          <a:solidFill>
            <a:srgbClr val="007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895ADC-3F66-D2BB-F575-06008BBBA1CA}"/>
              </a:ext>
            </a:extLst>
          </p:cNvPr>
          <p:cNvSpPr txBox="1"/>
          <p:nvPr/>
        </p:nvSpPr>
        <p:spPr>
          <a:xfrm>
            <a:off x="333165" y="42541"/>
            <a:ext cx="461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Biorefinería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cultivos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biofactorías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0D3816-CFFA-23BF-4956-8310D85ECF63}"/>
              </a:ext>
            </a:extLst>
          </p:cNvPr>
          <p:cNvSpPr txBox="1"/>
          <p:nvPr/>
        </p:nvSpPr>
        <p:spPr>
          <a:xfrm>
            <a:off x="182480" y="631329"/>
            <a:ext cx="11571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Desarrollo de proceso de </a:t>
            </a:r>
            <a:r>
              <a:rPr lang="es-ES" sz="2400" dirty="0" err="1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biorefinería</a:t>
            </a:r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 y análisis tecno-económico</a:t>
            </a:r>
          </a:p>
        </p:txBody>
      </p:sp>
    </p:spTree>
    <p:extLst>
      <p:ext uri="{BB962C8B-B14F-4D97-AF65-F5344CB8AC3E}">
        <p14:creationId xmlns:p14="http://schemas.microsoft.com/office/powerpoint/2010/main" val="148912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8376D3-ACB2-3F2E-E9C2-A324D45BB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26" y="808739"/>
            <a:ext cx="4328567" cy="1354743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435A248-5AA0-09B4-3AB0-ECBE3D941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735253"/>
              </p:ext>
            </p:extLst>
          </p:nvPr>
        </p:nvGraphicFramePr>
        <p:xfrm>
          <a:off x="504586" y="2261630"/>
          <a:ext cx="5125248" cy="2669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5660">
                  <a:extLst>
                    <a:ext uri="{9D8B030D-6E8A-4147-A177-3AD203B41FA5}">
                      <a16:colId xmlns:a16="http://schemas.microsoft.com/office/drawing/2014/main" val="3592079741"/>
                    </a:ext>
                  </a:extLst>
                </a:gridCol>
                <a:gridCol w="1533898">
                  <a:extLst>
                    <a:ext uri="{9D8B030D-6E8A-4147-A177-3AD203B41FA5}">
                      <a16:colId xmlns:a16="http://schemas.microsoft.com/office/drawing/2014/main" val="1042687704"/>
                    </a:ext>
                  </a:extLst>
                </a:gridCol>
                <a:gridCol w="1515690">
                  <a:extLst>
                    <a:ext uri="{9D8B030D-6E8A-4147-A177-3AD203B41FA5}">
                      <a16:colId xmlns:a16="http://schemas.microsoft.com/office/drawing/2014/main" val="1888500450"/>
                    </a:ext>
                  </a:extLst>
                </a:gridCol>
              </a:tblGrid>
              <a:tr h="231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B/ES/24/40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B/ES/24/41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B/ES/24/42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012526"/>
                  </a:ext>
                </a:extLst>
              </a:tr>
              <a:tr h="219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</a:rPr>
                        <a:t>Olivos de Badajoz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</a:rPr>
                        <a:t>CTAEX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Madeinplant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509151"/>
                  </a:ext>
                </a:extLst>
              </a:tr>
              <a:tr h="681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 err="1">
                          <a:solidFill>
                            <a:schemeClr val="tx1"/>
                          </a:solidFill>
                          <a:effectLst/>
                        </a:rPr>
                        <a:t>Taumatina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s-ES" b="0" i="1" dirty="0">
                          <a:solidFill>
                            <a:schemeClr val="tx1"/>
                          </a:solidFill>
                        </a:rPr>
                        <a:t>N. </a:t>
                      </a:r>
                      <a:r>
                        <a:rPr lang="es-ES" b="0" i="1" dirty="0" err="1">
                          <a:solidFill>
                            <a:schemeClr val="tx1"/>
                          </a:solidFill>
                        </a:rPr>
                        <a:t>Tabacum</a:t>
                      </a:r>
                      <a:r>
                        <a:rPr lang="es-ES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800" b="0" dirty="0" err="1">
                          <a:solidFill>
                            <a:schemeClr val="tx1"/>
                          </a:solidFill>
                          <a:effectLst/>
                        </a:rPr>
                        <a:t>cv</a:t>
                      </a:r>
                      <a:r>
                        <a:rPr lang="es-ES" sz="1800" b="0" dirty="0">
                          <a:solidFill>
                            <a:schemeClr val="tx1"/>
                          </a:solidFill>
                          <a:effectLst/>
                        </a:rPr>
                        <a:t>. Samsun)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b="0" dirty="0" err="1">
                          <a:solidFill>
                            <a:schemeClr val="tx1"/>
                          </a:solidFill>
                        </a:rPr>
                        <a:t>Anatabina</a:t>
                      </a:r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s-ES" b="0" i="1" dirty="0">
                          <a:solidFill>
                            <a:schemeClr val="tx1"/>
                          </a:solidFill>
                        </a:rPr>
                        <a:t>N. </a:t>
                      </a:r>
                      <a:r>
                        <a:rPr lang="es-ES" b="0" i="1" dirty="0" err="1">
                          <a:solidFill>
                            <a:schemeClr val="tx1"/>
                          </a:solidFill>
                        </a:rPr>
                        <a:t>Tabacum</a:t>
                      </a:r>
                      <a:r>
                        <a:rPr lang="es-ES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b="0" dirty="0" err="1">
                          <a:solidFill>
                            <a:schemeClr val="tx1"/>
                          </a:solidFill>
                        </a:rPr>
                        <a:t>cv</a:t>
                      </a:r>
                      <a:r>
                        <a:rPr lang="es-ES" b="0" dirty="0">
                          <a:solidFill>
                            <a:schemeClr val="tx1"/>
                          </a:solidFill>
                        </a:rPr>
                        <a:t>. K326)</a:t>
                      </a:r>
                      <a:endParaRPr lang="es-ES" sz="18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dirty="0" err="1"/>
                        <a:t>Anatabina</a:t>
                      </a:r>
                      <a:endParaRPr lang="es-ES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dirty="0"/>
                        <a:t>(</a:t>
                      </a:r>
                      <a:r>
                        <a:rPr lang="es-ES" i="1" dirty="0"/>
                        <a:t>N. </a:t>
                      </a:r>
                      <a:r>
                        <a:rPr lang="es-ES" i="1" dirty="0" err="1"/>
                        <a:t>Tabacum</a:t>
                      </a:r>
                      <a:r>
                        <a:rPr lang="es-ES" i="1" dirty="0"/>
                        <a:t> </a:t>
                      </a:r>
                      <a:r>
                        <a:rPr lang="es-ES" dirty="0" err="1"/>
                        <a:t>cv</a:t>
                      </a:r>
                      <a:r>
                        <a:rPr lang="es-ES" dirty="0"/>
                        <a:t>. K326) 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062599"/>
                  </a:ext>
                </a:extLst>
              </a:tr>
              <a:tr h="2316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1,13 ha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0,25 ha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0,25 ha</a:t>
                      </a:r>
                      <a:endParaRPr lang="es-ES" sz="16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45410"/>
                  </a:ext>
                </a:extLst>
              </a:tr>
              <a:tr h="231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Badajoz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Badajoz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Valencia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955128"/>
                  </a:ext>
                </a:extLst>
              </a:tr>
              <a:tr h="601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33.000 plantas: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28.000 OMG</a:t>
                      </a:r>
                      <a:b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5.000 WT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4.200 plantas: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2.100 </a:t>
                      </a:r>
                      <a:r>
                        <a:rPr lang="es-E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NGTs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2.100 WT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4.200 plantas: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2.100 </a:t>
                      </a:r>
                      <a:r>
                        <a:rPr lang="es-E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NGTs</a:t>
                      </a: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2.100 WT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98395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6C832ED-85CE-1D24-A82E-D6BB06E52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495" y="808739"/>
            <a:ext cx="4640696" cy="32607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0CC72D-E57F-E517-4F4E-5DF38E76FCE2}"/>
              </a:ext>
            </a:extLst>
          </p:cNvPr>
          <p:cNvSpPr txBox="1"/>
          <p:nvPr/>
        </p:nvSpPr>
        <p:spPr>
          <a:xfrm>
            <a:off x="333165" y="42541"/>
            <a:ext cx="1122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Proyecto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agrofactory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prácticas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agrícolas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procesado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industrial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desarrollo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comercial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AEF538-0FD5-4184-90C1-4AF1F31BD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12" y="4930855"/>
            <a:ext cx="2362217" cy="981082"/>
          </a:xfrm>
          <a:prstGeom prst="rect">
            <a:avLst/>
          </a:prstGeom>
        </p:spPr>
      </p:pic>
      <p:pic>
        <p:nvPicPr>
          <p:cNvPr id="4098" name="Picture 2" descr="Madeinplant">
            <a:extLst>
              <a:ext uri="{FF2B5EF4-FFF2-40B4-BE49-F238E27FC236}">
                <a16:creationId xmlns:a16="http://schemas.microsoft.com/office/drawing/2014/main" id="{4C4C25DA-C4BD-7302-9936-A934B63F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10" y="5235388"/>
            <a:ext cx="2804273" cy="5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utoclaves Piloto - Surdry Food Sterilizers">
            <a:extLst>
              <a:ext uri="{FF2B5EF4-FFF2-40B4-BE49-F238E27FC236}">
                <a16:creationId xmlns:a16="http://schemas.microsoft.com/office/drawing/2014/main" id="{A50A99C2-F4D0-82A2-3018-223A5231A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0607" r="10399" b="28688"/>
          <a:stretch/>
        </p:blipFill>
        <p:spPr bwMode="auto">
          <a:xfrm>
            <a:off x="576587" y="5929934"/>
            <a:ext cx="1727942" cy="6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306F5E-5422-8C3D-4238-C82F37246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471" y="5848178"/>
            <a:ext cx="1821423" cy="8364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367216-78DE-7528-B457-5CB53CE8DE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746" y="4199369"/>
            <a:ext cx="2409577" cy="1806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73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F96ECDE-DD79-B9E6-100A-9FC300112A49}"/>
              </a:ext>
            </a:extLst>
          </p:cNvPr>
          <p:cNvSpPr txBox="1"/>
          <p:nvPr/>
        </p:nvSpPr>
        <p:spPr>
          <a:xfrm>
            <a:off x="4637426" y="756280"/>
            <a:ext cx="302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Innovaciones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CRISPR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E7F174E-2AB9-EA02-EB89-36371FCAB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13208" r="33413" b="57087"/>
          <a:stretch/>
        </p:blipFill>
        <p:spPr>
          <a:xfrm>
            <a:off x="9554202" y="358588"/>
            <a:ext cx="2559123" cy="189940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32CCF44B-8CDE-7724-527D-569CFB603A9B}"/>
              </a:ext>
            </a:extLst>
          </p:cNvPr>
          <p:cNvGrpSpPr/>
          <p:nvPr/>
        </p:nvGrpSpPr>
        <p:grpSpPr>
          <a:xfrm>
            <a:off x="329570" y="2552131"/>
            <a:ext cx="5126947" cy="3998068"/>
            <a:chOff x="657705" y="3065973"/>
            <a:chExt cx="4768572" cy="36472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7A2DBBB-06D4-ADF4-339A-0FB22570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39805"/>
            <a:stretch/>
          </p:blipFill>
          <p:spPr>
            <a:xfrm>
              <a:off x="657705" y="3429000"/>
              <a:ext cx="2266384" cy="242446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0FB6DF-3852-415E-87A8-5FB610BF3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2557"/>
            <a:stretch/>
          </p:blipFill>
          <p:spPr>
            <a:xfrm>
              <a:off x="1314190" y="5235845"/>
              <a:ext cx="979475" cy="147732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C105DD2-8503-898E-FF08-D97696297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196" r="5778"/>
            <a:stretch/>
          </p:blipFill>
          <p:spPr>
            <a:xfrm>
              <a:off x="3857609" y="3065973"/>
              <a:ext cx="1568668" cy="3320436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4B3AF49-E32B-ADD7-D2FB-2093A6D87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593" y="3841621"/>
              <a:ext cx="504000" cy="530978"/>
            </a:xfrm>
            <a:prstGeom prst="rect">
              <a:avLst/>
            </a:prstGeom>
          </p:spPr>
        </p:pic>
        <p:pic>
          <p:nvPicPr>
            <p:cNvPr id="3076" name="Picture 4" descr="Julián Cerón - Olga Viza - El Podio">
              <a:extLst>
                <a:ext uri="{FF2B5EF4-FFF2-40B4-BE49-F238E27FC236}">
                  <a16:creationId xmlns:a16="http://schemas.microsoft.com/office/drawing/2014/main" id="{8F19F00B-30D2-3A89-C3C0-E7094D01C2F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7" t="8141" r="55095" b="32740"/>
            <a:stretch/>
          </p:blipFill>
          <p:spPr bwMode="auto">
            <a:xfrm>
              <a:off x="3034009" y="4504302"/>
              <a:ext cx="504000" cy="5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0507676-600C-218D-31FB-3EE6E4D8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285" t="3452" r="22030" b="41396"/>
            <a:stretch/>
          </p:blipFill>
          <p:spPr>
            <a:xfrm>
              <a:off x="3036660" y="5185938"/>
              <a:ext cx="498698" cy="540000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4DB13EB-4024-4C2B-B1AC-7BFCBC733F93}"/>
                </a:ext>
              </a:extLst>
            </p:cNvPr>
            <p:cNvSpPr txBox="1"/>
            <p:nvPr/>
          </p:nvSpPr>
          <p:spPr>
            <a:xfrm>
              <a:off x="2870087" y="4332398"/>
              <a:ext cx="796468" cy="1600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900" dirty="0"/>
                <a:t>Silvia Acinas</a:t>
              </a:r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r>
                <a:rPr lang="es-ES" sz="900" dirty="0"/>
                <a:t>Julián Cerón</a:t>
              </a:r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endParaRPr lang="es-ES" sz="900" dirty="0"/>
            </a:p>
            <a:p>
              <a:pPr algn="ctr"/>
              <a:r>
                <a:rPr lang="es-ES" sz="900" dirty="0"/>
                <a:t>Francis Mojica</a:t>
              </a:r>
            </a:p>
          </p:txBody>
        </p: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CA0B4596-E602-AE8A-B071-EEEA1F2AD8C0}"/>
              </a:ext>
            </a:extLst>
          </p:cNvPr>
          <p:cNvCxnSpPr>
            <a:cxnSpLocks/>
          </p:cNvCxnSpPr>
          <p:nvPr/>
        </p:nvCxnSpPr>
        <p:spPr>
          <a:xfrm>
            <a:off x="5964176" y="2552131"/>
            <a:ext cx="0" cy="3889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FF3E7F4-9D1A-1728-81C4-1BA714DC66DF}"/>
              </a:ext>
            </a:extLst>
          </p:cNvPr>
          <p:cNvSpPr txBox="1"/>
          <p:nvPr/>
        </p:nvSpPr>
        <p:spPr>
          <a:xfrm>
            <a:off x="911750" y="-29142"/>
            <a:ext cx="1010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Prospección</a:t>
            </a:r>
            <a:r>
              <a:rPr lang="en-US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herramientas</a:t>
            </a:r>
            <a:r>
              <a:rPr lang="en-US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Cambria" panose="02040503050406030204" pitchFamily="18" charset="0"/>
                <a:cs typeface="Segoe UI Semibold" panose="020B0702040204020203" pitchFamily="34" charset="0"/>
              </a:rPr>
              <a:t> CRISPR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6416042-2762-24F6-CDF8-BB3131491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8141" y="4321726"/>
            <a:ext cx="2681512" cy="147781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9D3224E-627A-ACD4-C745-964169A1998A}"/>
              </a:ext>
            </a:extLst>
          </p:cNvPr>
          <p:cNvSpPr txBox="1"/>
          <p:nvPr/>
        </p:nvSpPr>
        <p:spPr>
          <a:xfrm>
            <a:off x="329340" y="2369633"/>
            <a:ext cx="3378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Expedición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Malaspina</a:t>
            </a:r>
          </a:p>
          <a:p>
            <a:pPr>
              <a:defRPr/>
            </a:pP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49E5D23-FB60-22F1-436A-5E67698163A6}"/>
              </a:ext>
            </a:extLst>
          </p:cNvPr>
          <p:cNvSpPr txBox="1"/>
          <p:nvPr/>
        </p:nvSpPr>
        <p:spPr>
          <a:xfrm>
            <a:off x="3784825" y="1264980"/>
            <a:ext cx="6110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Nuevas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especifidades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(PAMs)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Nuevos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tipos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de corte 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patrones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de mutagenesis)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Desbloqueo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de la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Propiedad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Intelectual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B6216C5-EE3F-6B27-3810-5A185BA52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2930" y="2562985"/>
            <a:ext cx="5539500" cy="147240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620E0E7-5E6F-4C67-3905-1D64AA7B0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145" y="4475662"/>
            <a:ext cx="3141948" cy="50569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2671A9E-9ABB-631D-02BB-8A072668B2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1787" y="5098084"/>
            <a:ext cx="3203743" cy="7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lanta verde con un plátano en la mano&#10;&#10;Descripción generada automáticamente con confianza baja">
            <a:extLst>
              <a:ext uri="{FF2B5EF4-FFF2-40B4-BE49-F238E27FC236}">
                <a16:creationId xmlns:a16="http://schemas.microsoft.com/office/drawing/2014/main" id="{90C239B8-DBBB-70D3-DFE4-F784289D5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r="26884"/>
          <a:stretch/>
        </p:blipFill>
        <p:spPr>
          <a:xfrm>
            <a:off x="513000" y="2380061"/>
            <a:ext cx="1740413" cy="3818747"/>
          </a:xfrm>
          <a:prstGeom prst="rect">
            <a:avLst/>
          </a:prstGeom>
        </p:spPr>
      </p:pic>
      <p:pic>
        <p:nvPicPr>
          <p:cNvPr id="5" name="Imagen 4" descr="Imagen que contiene interior, edificio, cerca, metal&#10;&#10;Descripción generada automáticamente">
            <a:extLst>
              <a:ext uri="{FF2B5EF4-FFF2-40B4-BE49-F238E27FC236}">
                <a16:creationId xmlns:a16="http://schemas.microsoft.com/office/drawing/2014/main" id="{A34BA87B-78A2-60E8-B262-50634AFF7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23168" r="18864" b="31824"/>
          <a:stretch/>
        </p:blipFill>
        <p:spPr>
          <a:xfrm rot="16200000" flipV="1">
            <a:off x="1305174" y="3443883"/>
            <a:ext cx="3804719" cy="16770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1A6CA4D-735B-D9D9-D884-326EB1834FB3}"/>
              </a:ext>
            </a:extLst>
          </p:cNvPr>
          <p:cNvSpPr txBox="1"/>
          <p:nvPr/>
        </p:nvSpPr>
        <p:spPr>
          <a:xfrm>
            <a:off x="670276" y="2010729"/>
            <a:ext cx="575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made</a:t>
            </a:r>
            <a:r>
              <a:rPr lang="es-ES" b="1" dirty="0"/>
              <a:t> with IA       </a:t>
            </a:r>
            <a:r>
              <a:rPr lang="es-ES" b="1" dirty="0" err="1"/>
              <a:t>made</a:t>
            </a:r>
            <a:r>
              <a:rPr lang="es-ES" b="1" dirty="0"/>
              <a:t> with </a:t>
            </a:r>
            <a:r>
              <a:rPr lang="es-ES" b="1" dirty="0" err="1"/>
              <a:t>NGTs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1EEF4D-CFE6-CE4D-B72C-D2D0C9E19DA4}"/>
              </a:ext>
            </a:extLst>
          </p:cNvPr>
          <p:cNvSpPr txBox="1"/>
          <p:nvPr/>
        </p:nvSpPr>
        <p:spPr>
          <a:xfrm>
            <a:off x="527441" y="1048438"/>
            <a:ext cx="685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badi" panose="020B0604020104020204" pitchFamily="34" charset="0"/>
              </a:rPr>
              <a:t>La agricultura, de la mano de la biotecnología, puede aportar valor y ofrecer soluciones a las necesidades de </a:t>
            </a:r>
            <a:r>
              <a:rPr lang="es-ES" sz="2000" b="1" dirty="0" err="1">
                <a:latin typeface="Abadi" panose="020B0604020104020204" pitchFamily="34" charset="0"/>
              </a:rPr>
              <a:t>bioproducción</a:t>
            </a:r>
            <a:endParaRPr lang="es-ES" sz="2000" b="1" dirty="0">
              <a:latin typeface="Abadi" panose="020B0604020104020204" pitchFamily="34" charset="0"/>
            </a:endParaRPr>
          </a:p>
        </p:txBody>
      </p:sp>
      <p:pic>
        <p:nvPicPr>
          <p:cNvPr id="10242" name="Picture 2" descr="Ministerio de Agricultura, Pesca ...">
            <a:extLst>
              <a:ext uri="{FF2B5EF4-FFF2-40B4-BE49-F238E27FC236}">
                <a16:creationId xmlns:a16="http://schemas.microsoft.com/office/drawing/2014/main" id="{10D85553-955F-7A93-FF3C-31119B7CE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97" y="2960116"/>
            <a:ext cx="3236405" cy="8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n Institucional | Agencia Estatal de Investigación">
            <a:extLst>
              <a:ext uri="{FF2B5EF4-FFF2-40B4-BE49-F238E27FC236}">
                <a16:creationId xmlns:a16="http://schemas.microsoft.com/office/drawing/2014/main" id="{44069FC1-837A-FBAD-1EBF-7B8A6509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54" y="2960116"/>
            <a:ext cx="3378945" cy="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0A4C87C-7ED5-42E5-67B3-F83D077EF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259" y="4908952"/>
            <a:ext cx="7933741" cy="1058660"/>
          </a:xfrm>
          <a:prstGeom prst="rect">
            <a:avLst/>
          </a:prstGeom>
        </p:spPr>
      </p:pic>
      <p:pic>
        <p:nvPicPr>
          <p:cNvPr id="10246" name="Picture 6" descr="Newcotiana — Breeding Tobacco for Health">
            <a:extLst>
              <a:ext uri="{FF2B5EF4-FFF2-40B4-BE49-F238E27FC236}">
                <a16:creationId xmlns:a16="http://schemas.microsoft.com/office/drawing/2014/main" id="{AD0354AD-5633-C1BB-BCC7-CECFC7C9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59" y="3848670"/>
            <a:ext cx="1075527" cy="72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B6DBCD-4CFD-319C-D30C-B405D2BC1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546" y="3797928"/>
            <a:ext cx="2691308" cy="75892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BFA1E97-5E9D-BB7D-08B7-9C826317A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8714" y="3828256"/>
            <a:ext cx="2469217" cy="72078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5483BE5-5AB5-DE71-60C1-E6C71474F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2603" y="1155869"/>
            <a:ext cx="3816397" cy="153756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E9E47E-F126-D411-2458-CBDD55E66CEA}"/>
              </a:ext>
            </a:extLst>
          </p:cNvPr>
          <p:cNvSpPr txBox="1"/>
          <p:nvPr/>
        </p:nvSpPr>
        <p:spPr>
          <a:xfrm>
            <a:off x="7261412" y="714825"/>
            <a:ext cx="503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badi" panose="020B0604020104020204" pitchFamily="34" charset="0"/>
              </a:rPr>
              <a:t>Plant </a:t>
            </a:r>
            <a:r>
              <a:rPr lang="es-ES" b="1" dirty="0" err="1">
                <a:latin typeface="Abadi" panose="020B0604020104020204" pitchFamily="34" charset="0"/>
              </a:rPr>
              <a:t>Genomics</a:t>
            </a:r>
            <a:r>
              <a:rPr lang="es-ES" b="1" dirty="0">
                <a:latin typeface="Abadi" panose="020B0604020104020204" pitchFamily="34" charset="0"/>
              </a:rPr>
              <a:t> and </a:t>
            </a:r>
            <a:r>
              <a:rPr lang="es-ES" b="1" dirty="0" err="1">
                <a:latin typeface="Abadi" panose="020B0604020104020204" pitchFamily="34" charset="0"/>
              </a:rPr>
              <a:t>SynBio</a:t>
            </a:r>
            <a:r>
              <a:rPr lang="es-ES" b="1" dirty="0">
                <a:latin typeface="Abadi" panose="020B0604020104020204" pitchFamily="34" charset="0"/>
              </a:rPr>
              <a:t> </a:t>
            </a:r>
            <a:r>
              <a:rPr lang="es-ES" b="1" dirty="0" err="1">
                <a:latin typeface="Abadi" panose="020B0604020104020204" pitchFamily="34" charset="0"/>
              </a:rPr>
              <a:t>Group</a:t>
            </a:r>
            <a:r>
              <a:rPr lang="es-ES" b="1" dirty="0">
                <a:latin typeface="Abadi" panose="020B0604020104020204" pitchFamily="34" charset="0"/>
              </a:rPr>
              <a:t> IBMCP </a:t>
            </a:r>
          </a:p>
        </p:txBody>
      </p:sp>
      <p:pic>
        <p:nvPicPr>
          <p:cNvPr id="10250" name="Picture 10" descr="Logo de la Generalitat Valenciana – València Ciutat Amable">
            <a:extLst>
              <a:ext uri="{FF2B5EF4-FFF2-40B4-BE49-F238E27FC236}">
                <a16:creationId xmlns:a16="http://schemas.microsoft.com/office/drawing/2014/main" id="{E2CEBB17-CBF7-8521-D607-AB691442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41" y="3915530"/>
            <a:ext cx="1204376" cy="6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E7448D1-BE1C-BE82-CADA-B4BDC2960CF9}"/>
              </a:ext>
            </a:extLst>
          </p:cNvPr>
          <p:cNvSpPr txBox="1"/>
          <p:nvPr/>
        </p:nvSpPr>
        <p:spPr>
          <a:xfrm>
            <a:off x="4125775" y="30214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Gracias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por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su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atención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E54572-17D0-92E9-58C1-7740E08C59ED}"/>
              </a:ext>
            </a:extLst>
          </p:cNvPr>
          <p:cNvSpPr txBox="1"/>
          <p:nvPr/>
        </p:nvSpPr>
        <p:spPr>
          <a:xfrm>
            <a:off x="2221097" y="54522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0C3156-2ACC-162C-3F9E-C14F128C25FA}"/>
              </a:ext>
            </a:extLst>
          </p:cNvPr>
          <p:cNvSpPr txBox="1"/>
          <p:nvPr/>
        </p:nvSpPr>
        <p:spPr>
          <a:xfrm>
            <a:off x="655021" y="777922"/>
            <a:ext cx="1063167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Demanda creciente (y necesidad de autonomía de suministro) de </a:t>
            </a:r>
            <a:r>
              <a:rPr lang="es-ES" sz="2400" dirty="0" err="1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bioproductos</a:t>
            </a:r>
            <a:endParaRPr lang="es-ES" sz="2400" dirty="0">
              <a:solidFill>
                <a:srgbClr val="C00000"/>
              </a:solidFill>
              <a:latin typeface="Abadi" panose="020B0604020104020204" pitchFamily="34" charset="0"/>
              <a:cs typeface="Dubai" panose="020B0503030403030204" pitchFamily="34" charset="-78"/>
            </a:endParaRPr>
          </a:p>
          <a:p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b="1" dirty="0">
                <a:latin typeface="Abadi" panose="020B0604020104020204" pitchFamily="34" charset="0"/>
                <a:cs typeface="Dubai" panose="020B0503030403030204" pitchFamily="34" charset="-78"/>
              </a:rPr>
              <a:t>SMALL MOLECULES</a:t>
            </a:r>
          </a:p>
          <a:p>
            <a:r>
              <a:rPr lang="es-ES" b="1" dirty="0">
                <a:latin typeface="Abadi" panose="020B0604020104020204" pitchFamily="34" charset="0"/>
                <a:cs typeface="Dubai" panose="020B0503030403030204" pitchFamily="34" charset="-78"/>
              </a:rPr>
              <a:t>(</a:t>
            </a:r>
            <a:r>
              <a:rPr lang="es-ES" b="1" dirty="0" err="1">
                <a:latin typeface="Abadi" panose="020B0604020104020204" pitchFamily="34" charset="0"/>
                <a:cs typeface="Dubai" panose="020B0503030403030204" pitchFamily="34" charset="-78"/>
              </a:rPr>
              <a:t>added-value-metabolites</a:t>
            </a:r>
            <a:r>
              <a:rPr lang="es-ES" b="1" dirty="0">
                <a:latin typeface="Abadi" panose="020B0604020104020204" pitchFamily="34" charset="0"/>
                <a:cs typeface="Dubai" panose="020B0503030403030204" pitchFamily="34" charset="-78"/>
              </a:rPr>
              <a:t>):</a:t>
            </a: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Anti-cancer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drugs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Food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supplements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Antimalarials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Cosmetics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components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Biological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insecticides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Pheromones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b="1" dirty="0">
                <a:latin typeface="Abadi" panose="020B0604020104020204" pitchFamily="34" charset="0"/>
                <a:cs typeface="Dubai" panose="020B0503030403030204" pitchFamily="34" charset="-78"/>
              </a:rPr>
              <a:t>LARGE MOLECULES (</a:t>
            </a:r>
            <a:r>
              <a:rPr lang="es-ES" b="1" dirty="0" err="1">
                <a:latin typeface="Abadi" panose="020B0604020104020204" pitchFamily="34" charset="0"/>
                <a:cs typeface="Dubai" panose="020B0503030403030204" pitchFamily="34" charset="-78"/>
              </a:rPr>
              <a:t>proteins</a:t>
            </a:r>
            <a:r>
              <a:rPr lang="es-ES" b="1" dirty="0">
                <a:latin typeface="Abadi" panose="020B0604020104020204" pitchFamily="34" charset="0"/>
                <a:cs typeface="Dubai" panose="020B0503030403030204" pitchFamily="34" charset="-78"/>
              </a:rPr>
              <a:t>)</a:t>
            </a: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Vaccines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Antibodies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Therapeutic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proteins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Growth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factors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Food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proteins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of</a:t>
            </a:r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 animal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origin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r>
              <a:rPr lang="es-ES" dirty="0">
                <a:latin typeface="Abadi" panose="020B0604020104020204" pitchFamily="34" charset="0"/>
                <a:cs typeface="Dubai" panose="020B0503030403030204" pitchFamily="34" charset="-78"/>
              </a:rPr>
              <a:t>Industrial </a:t>
            </a:r>
            <a:r>
              <a:rPr lang="es-ES" dirty="0" err="1">
                <a:latin typeface="Abadi" panose="020B0604020104020204" pitchFamily="34" charset="0"/>
                <a:cs typeface="Dubai" panose="020B0503030403030204" pitchFamily="34" charset="-78"/>
              </a:rPr>
              <a:t>enzymes</a:t>
            </a:r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endParaRPr lang="es-ES" dirty="0">
              <a:latin typeface="Abadi" panose="020B0604020104020204" pitchFamily="34" charset="0"/>
              <a:cs typeface="Dubai" panose="020B0503030403030204" pitchFamily="34" charset="-78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F2EAC-341F-161A-0C20-3842096E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254" y="3602517"/>
            <a:ext cx="4284975" cy="26342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26EA4B-470E-B310-3655-611FD4C5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357" y="1788943"/>
            <a:ext cx="4827348" cy="24684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B9B469-DE22-9AC5-C674-1C60A0C6D3CE}"/>
              </a:ext>
            </a:extLst>
          </p:cNvPr>
          <p:cNvSpPr txBox="1"/>
          <p:nvPr/>
        </p:nvSpPr>
        <p:spPr>
          <a:xfrm>
            <a:off x="9171229" y="4709075"/>
            <a:ext cx="2358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/>
              <a:t>Source</a:t>
            </a:r>
            <a:r>
              <a:rPr lang="es-ES" sz="1100" dirty="0"/>
              <a:t>: www.grandviewresearch.com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58DA06-5134-E8DE-0E23-BB46B8F58550}"/>
              </a:ext>
            </a:extLst>
          </p:cNvPr>
          <p:cNvSpPr txBox="1"/>
          <p:nvPr/>
        </p:nvSpPr>
        <p:spPr>
          <a:xfrm>
            <a:off x="369024" y="42541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Cultivos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industriales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plantas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1A57DB-B888-49BA-CC13-1161EC4B8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249" y="1874384"/>
            <a:ext cx="2190256" cy="1642692"/>
          </a:xfrm>
          <a:prstGeom prst="rect">
            <a:avLst/>
          </a:prstGeom>
        </p:spPr>
      </p:pic>
      <p:pic>
        <p:nvPicPr>
          <p:cNvPr id="1026" name="Picture 2" descr="Artemisinin - Wikipedia">
            <a:extLst>
              <a:ext uri="{FF2B5EF4-FFF2-40B4-BE49-F238E27FC236}">
                <a16:creationId xmlns:a16="http://schemas.microsoft.com/office/drawing/2014/main" id="{3BF2A2BF-8273-1974-11D7-8ACA9885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176" y="1742790"/>
            <a:ext cx="1173403" cy="113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">
            <a:extLst>
              <a:ext uri="{FF2B5EF4-FFF2-40B4-BE49-F238E27FC236}">
                <a16:creationId xmlns:a16="http://schemas.microsoft.com/office/drawing/2014/main" id="{C7CFBB30-CE74-DD96-6287-D48B8801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94" y="3105801"/>
            <a:ext cx="932786" cy="82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599B5E-F580-531C-F5A8-30F1504F9814}"/>
              </a:ext>
            </a:extLst>
          </p:cNvPr>
          <p:cNvSpPr txBox="1"/>
          <p:nvPr/>
        </p:nvSpPr>
        <p:spPr>
          <a:xfrm>
            <a:off x="5571890" y="3364676"/>
            <a:ext cx="46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EGF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AC8B10B-EA91-F3FD-610E-DE860A25CE30}"/>
              </a:ext>
            </a:extLst>
          </p:cNvPr>
          <p:cNvSpPr txBox="1"/>
          <p:nvPr/>
        </p:nvSpPr>
        <p:spPr>
          <a:xfrm>
            <a:off x="3682307" y="2828592"/>
            <a:ext cx="869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Arteminsin</a:t>
            </a:r>
            <a:endParaRPr lang="es-ES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60074E-9FCF-DDB3-B34F-D927FED94831}"/>
              </a:ext>
            </a:extLst>
          </p:cNvPr>
          <p:cNvSpPr txBox="1"/>
          <p:nvPr/>
        </p:nvSpPr>
        <p:spPr>
          <a:xfrm>
            <a:off x="4702806" y="3885127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/>
              <a:t>Aratabine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6082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886C238-DD39-F30E-F5CB-EED7C6ED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A8C8F1-0DE5-0FC8-1E4E-A8093C3D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39" y="2216727"/>
            <a:ext cx="9075313" cy="36491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13FCDF-F20C-FA48-352B-46667F3E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19" y="1586736"/>
            <a:ext cx="5095958" cy="7695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BDF0F6-899D-11E3-D9A5-727C20501D6B}"/>
              </a:ext>
            </a:extLst>
          </p:cNvPr>
          <p:cNvSpPr txBox="1"/>
          <p:nvPr/>
        </p:nvSpPr>
        <p:spPr>
          <a:xfrm>
            <a:off x="3675373" y="3388333"/>
            <a:ext cx="1096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81% !!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B3BE17A-92AA-BCC7-85AD-3BCD20312BC7}"/>
              </a:ext>
            </a:extLst>
          </p:cNvPr>
          <p:cNvSpPr txBox="1"/>
          <p:nvPr/>
        </p:nvSpPr>
        <p:spPr>
          <a:xfrm>
            <a:off x="395181" y="809090"/>
            <a:ext cx="11571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Las plantas son </a:t>
            </a:r>
            <a:r>
              <a:rPr lang="es-ES" sz="2400" dirty="0" err="1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biofactorías</a:t>
            </a:r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 evolutivamente óptimas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EB9671-C9A5-9178-94FA-A8E67516ABF8}"/>
              </a:ext>
            </a:extLst>
          </p:cNvPr>
          <p:cNvSpPr txBox="1"/>
          <p:nvPr/>
        </p:nvSpPr>
        <p:spPr>
          <a:xfrm>
            <a:off x="369024" y="42541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Cultivos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industriales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plantas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0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C265-7D3D-E504-08C8-AA2E3701A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5026097-805A-AE06-D83F-49BCD547A4F0}"/>
              </a:ext>
            </a:extLst>
          </p:cNvPr>
          <p:cNvSpPr txBox="1"/>
          <p:nvPr/>
        </p:nvSpPr>
        <p:spPr>
          <a:xfrm>
            <a:off x="369024" y="42541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Cultivos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industriales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plantas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10" name="Marcador de contenido 13">
            <a:extLst>
              <a:ext uri="{FF2B5EF4-FFF2-40B4-BE49-F238E27FC236}">
                <a16:creationId xmlns:a16="http://schemas.microsoft.com/office/drawing/2014/main" id="{41684224-8D0A-AFBB-BB78-424A0630E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01" y="2192057"/>
            <a:ext cx="3847679" cy="310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7B526D-3E33-477A-7DC0-C9CE75D2B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79" y="1813845"/>
            <a:ext cx="4042115" cy="374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53689-B05A-69F7-0FD8-8D7649466891}"/>
              </a:ext>
            </a:extLst>
          </p:cNvPr>
          <p:cNvSpPr txBox="1"/>
          <p:nvPr/>
        </p:nvSpPr>
        <p:spPr>
          <a:xfrm>
            <a:off x="1288337" y="1125723"/>
            <a:ext cx="281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Cultivos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industriales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677D58-1924-C838-FA15-B7E0AED348BD}"/>
              </a:ext>
            </a:extLst>
          </p:cNvPr>
          <p:cNvSpPr txBox="1"/>
          <p:nvPr/>
        </p:nvSpPr>
        <p:spPr>
          <a:xfrm>
            <a:off x="7403112" y="104991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badi" panose="020B0604020104020204" pitchFamily="34" charset="0"/>
              </a:rPr>
              <a:t>Nuevas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tecnologías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 err="1">
                <a:latin typeface="Abadi" panose="020B0604020104020204" pitchFamily="34" charset="0"/>
              </a:rPr>
              <a:t>genómicas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4" name="Flecha: a la izquierda y derecha 13">
            <a:extLst>
              <a:ext uri="{FF2B5EF4-FFF2-40B4-BE49-F238E27FC236}">
                <a16:creationId xmlns:a16="http://schemas.microsoft.com/office/drawing/2014/main" id="{4F24D5C7-6669-C90B-1729-12B3B8155766}"/>
              </a:ext>
            </a:extLst>
          </p:cNvPr>
          <p:cNvSpPr/>
          <p:nvPr/>
        </p:nvSpPr>
        <p:spPr>
          <a:xfrm>
            <a:off x="4966317" y="3744801"/>
            <a:ext cx="2436795" cy="573206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D0DE55E-7AFA-1524-A2B4-907236320CA3}"/>
              </a:ext>
            </a:extLst>
          </p:cNvPr>
          <p:cNvSpPr txBox="1"/>
          <p:nvPr/>
        </p:nvSpPr>
        <p:spPr>
          <a:xfrm>
            <a:off x="4817317" y="1505864"/>
            <a:ext cx="26392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Abadi" panose="020B0604020104020204" pitchFamily="34" charset="0"/>
            </a:endParaRPr>
          </a:p>
          <a:p>
            <a:pPr algn="ctr"/>
            <a:endParaRPr lang="en-US" sz="2400" dirty="0">
              <a:latin typeface="Abadi" panose="020B0604020104020204" pitchFamily="34" charset="0"/>
            </a:endParaRPr>
          </a:p>
          <a:p>
            <a:pPr algn="ctr"/>
            <a:r>
              <a:rPr lang="en-US" sz="2000" dirty="0" err="1">
                <a:solidFill>
                  <a:srgbClr val="C00000"/>
                </a:solidFill>
                <a:latin typeface="Abadi" panose="020B0604020104020204" pitchFamily="34" charset="0"/>
              </a:rPr>
              <a:t>Obtención</a:t>
            </a:r>
            <a:r>
              <a:rPr lang="en-US" sz="2000" dirty="0">
                <a:solidFill>
                  <a:srgbClr val="C00000"/>
                </a:solidFill>
                <a:latin typeface="Abadi" panose="020B0604020104020204" pitchFamily="34" charset="0"/>
              </a:rPr>
              <a:t> de </a:t>
            </a:r>
            <a:r>
              <a:rPr lang="en-US" sz="2000" dirty="0" err="1">
                <a:solidFill>
                  <a:srgbClr val="C00000"/>
                </a:solidFill>
                <a:latin typeface="Abadi" panose="020B0604020104020204" pitchFamily="34" charset="0"/>
              </a:rPr>
              <a:t>nuevos</a:t>
            </a:r>
            <a:r>
              <a:rPr lang="en-US" sz="2000" dirty="0">
                <a:solidFill>
                  <a:srgbClr val="C00000"/>
                </a:solidFill>
                <a:latin typeface="Abadi" panose="020B0604020104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badi" panose="020B0604020104020204" pitchFamily="34" charset="0"/>
              </a:rPr>
              <a:t>bioproductos</a:t>
            </a:r>
            <a:r>
              <a:rPr lang="en-US" sz="2000" dirty="0">
                <a:solidFill>
                  <a:srgbClr val="C00000"/>
                </a:solidFill>
                <a:latin typeface="Abadi" panose="020B0604020104020204" pitchFamily="34" charset="0"/>
              </a:rPr>
              <a:t> o </a:t>
            </a:r>
            <a:r>
              <a:rPr lang="en-US" sz="2000" dirty="0" err="1">
                <a:solidFill>
                  <a:srgbClr val="C00000"/>
                </a:solidFill>
                <a:latin typeface="Abadi" panose="020B0604020104020204" pitchFamily="34" charset="0"/>
              </a:rPr>
              <a:t>mejora</a:t>
            </a:r>
            <a:r>
              <a:rPr lang="en-US" sz="2000" dirty="0">
                <a:solidFill>
                  <a:srgbClr val="C00000"/>
                </a:solidFill>
                <a:latin typeface="Abadi" panose="020B0604020104020204" pitchFamily="34" charset="0"/>
              </a:rPr>
              <a:t> de los </a:t>
            </a:r>
            <a:r>
              <a:rPr lang="en-US" sz="2000" dirty="0" err="1">
                <a:solidFill>
                  <a:srgbClr val="C00000"/>
                </a:solidFill>
                <a:latin typeface="Abadi" panose="020B0604020104020204" pitchFamily="34" charset="0"/>
              </a:rPr>
              <a:t>existentes</a:t>
            </a:r>
            <a:r>
              <a:rPr lang="en-US" sz="2000" dirty="0">
                <a:solidFill>
                  <a:srgbClr val="C00000"/>
                </a:solidFill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C43C69-7052-B941-E616-4FDEEFC65A1E}"/>
              </a:ext>
            </a:extLst>
          </p:cNvPr>
          <p:cNvSpPr txBox="1"/>
          <p:nvPr/>
        </p:nvSpPr>
        <p:spPr>
          <a:xfrm>
            <a:off x="310486" y="730663"/>
            <a:ext cx="11571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badi" panose="020B0604020104020204" pitchFamily="34" charset="0"/>
                <a:cs typeface="Dubai" panose="020B0503030403030204" pitchFamily="34" charset="-78"/>
              </a:rPr>
              <a:t>Oportunidad</a:t>
            </a:r>
          </a:p>
        </p:txBody>
      </p:sp>
    </p:spTree>
    <p:extLst>
      <p:ext uri="{BB962C8B-B14F-4D97-AF65-F5344CB8AC3E}">
        <p14:creationId xmlns:p14="http://schemas.microsoft.com/office/powerpoint/2010/main" val="193037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2B056-7200-D9BC-9D6B-D424AFD87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eceagrario: Tabaco.">
            <a:extLst>
              <a:ext uri="{FF2B5EF4-FFF2-40B4-BE49-F238E27FC236}">
                <a16:creationId xmlns:a16="http://schemas.microsoft.com/office/drawing/2014/main" id="{2BDD8973-7A88-C5FA-866E-6A811423721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3" y="2215956"/>
            <a:ext cx="3469984" cy="214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2C4264D-7A0B-3070-4772-18EAC0C9A3DF}"/>
              </a:ext>
            </a:extLst>
          </p:cNvPr>
          <p:cNvSpPr txBox="1"/>
          <p:nvPr/>
        </p:nvSpPr>
        <p:spPr>
          <a:xfrm>
            <a:off x="369024" y="42541"/>
            <a:ext cx="557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Cultivos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industriales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y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plantas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biofactoría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86931B-EC6C-A13A-CC8B-AC7486F8501B}"/>
              </a:ext>
            </a:extLst>
          </p:cNvPr>
          <p:cNvSpPr txBox="1"/>
          <p:nvPr/>
        </p:nvSpPr>
        <p:spPr>
          <a:xfrm>
            <a:off x="1877126" y="3887372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</a:rPr>
              <a:t>TABACO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C2DC870-B451-E238-A2FC-008E2B27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925" y="1436459"/>
            <a:ext cx="3105211" cy="4107911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CA15E7BE-A182-10BD-CEDE-A4B6912DCF74}"/>
              </a:ext>
            </a:extLst>
          </p:cNvPr>
          <p:cNvGrpSpPr/>
          <p:nvPr/>
        </p:nvGrpSpPr>
        <p:grpSpPr>
          <a:xfrm>
            <a:off x="4622415" y="962167"/>
            <a:ext cx="3345912" cy="5206622"/>
            <a:chOff x="4576158" y="887104"/>
            <a:chExt cx="3345912" cy="5206622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2B066181-2790-921D-BB51-C33C119AA4AF}"/>
                </a:ext>
              </a:extLst>
            </p:cNvPr>
            <p:cNvSpPr/>
            <p:nvPr/>
          </p:nvSpPr>
          <p:spPr>
            <a:xfrm>
              <a:off x="4581368" y="887104"/>
              <a:ext cx="3340702" cy="5206622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6D588D8-2BEE-C9E7-219A-21757DFCC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6158" y="3410741"/>
              <a:ext cx="1774226" cy="113802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42FD910-2E46-B728-B28D-9D6E90CE8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133" r="13289"/>
            <a:stretch/>
          </p:blipFill>
          <p:spPr>
            <a:xfrm>
              <a:off x="4675306" y="1050424"/>
              <a:ext cx="1592724" cy="155555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22453EF-E384-2C5E-B4CD-3EF3B560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529" y="2393472"/>
              <a:ext cx="1366471" cy="113802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B465FF7-8407-C742-7BAA-E4C910E7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6223" y="4694347"/>
              <a:ext cx="778917" cy="1138028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644D3E5-06FA-E1CF-CE12-29768C1FDC28}"/>
                </a:ext>
              </a:extLst>
            </p:cNvPr>
            <p:cNvSpPr txBox="1"/>
            <p:nvPr/>
          </p:nvSpPr>
          <p:spPr>
            <a:xfrm>
              <a:off x="5843420" y="1638673"/>
              <a:ext cx="202363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latin typeface="Abadi" panose="020B0604020104020204" pitchFamily="34" charset="0"/>
                </a:rPr>
                <a:t>Cultivo industrial</a:t>
              </a: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r>
                <a:rPr lang="es-ES" sz="1600" dirty="0" err="1">
                  <a:latin typeface="Abadi" panose="020B0604020104020204" pitchFamily="34" charset="0"/>
                </a:rPr>
                <a:t>Bioproductos</a:t>
              </a:r>
              <a:r>
                <a:rPr lang="es-ES" sz="1600" dirty="0">
                  <a:latin typeface="Abadi" panose="020B0604020104020204" pitchFamily="34" charset="0"/>
                </a:rPr>
                <a:t> en salud</a:t>
              </a: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r>
                <a:rPr lang="es-ES" sz="1600" dirty="0">
                  <a:latin typeface="Abadi" panose="020B0604020104020204" pitchFamily="34" charset="0"/>
                </a:rPr>
                <a:t>Cambio de percepción</a:t>
              </a: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endParaRPr lang="es-ES" sz="1600" dirty="0">
                <a:latin typeface="Abadi" panose="020B0604020104020204" pitchFamily="34" charset="0"/>
              </a:endParaRPr>
            </a:p>
            <a:p>
              <a:pPr algn="ctr"/>
              <a:r>
                <a:rPr lang="es-ES" sz="1600" dirty="0">
                  <a:latin typeface="Abadi" panose="020B0604020104020204" pitchFamily="34" charset="0"/>
                </a:rPr>
                <a:t>Complicidad del sector</a:t>
              </a:r>
            </a:p>
          </p:txBody>
        </p:sp>
      </p:grpSp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7FE197-2684-3CCA-09B6-C864C363B6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64" y="802965"/>
            <a:ext cx="1672090" cy="1671416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44FFA72-F7B0-6D23-8AFE-9C62B83E87EF}"/>
              </a:ext>
            </a:extLst>
          </p:cNvPr>
          <p:cNvSpPr txBox="1">
            <a:spLocks/>
          </p:cNvSpPr>
          <p:nvPr/>
        </p:nvSpPr>
        <p:spPr>
          <a:xfrm>
            <a:off x="582502" y="4520891"/>
            <a:ext cx="4121089" cy="12997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 err="1">
                <a:latin typeface="Abadi" panose="020B0604020104020204" pitchFamily="34" charset="0"/>
              </a:rPr>
              <a:t>Nine</a:t>
            </a:r>
            <a:r>
              <a:rPr lang="es-ES" sz="1600" dirty="0">
                <a:latin typeface="Abadi" panose="020B0604020104020204" pitchFamily="34" charset="0"/>
              </a:rPr>
              <a:t> EU </a:t>
            </a:r>
            <a:r>
              <a:rPr lang="es-ES" sz="1600" dirty="0" err="1">
                <a:latin typeface="Abadi" panose="020B0604020104020204" pitchFamily="34" charset="0"/>
              </a:rPr>
              <a:t>countries</a:t>
            </a:r>
            <a:r>
              <a:rPr lang="es-ES" sz="1600" dirty="0">
                <a:latin typeface="Abadi" panose="020B0604020104020204" pitchFamily="34" charset="0"/>
              </a:rPr>
              <a:t> </a:t>
            </a:r>
          </a:p>
          <a:p>
            <a:r>
              <a:rPr lang="es-ES" sz="1600" dirty="0" err="1">
                <a:latin typeface="Abadi" panose="020B0604020104020204" pitchFamily="34" charset="0"/>
              </a:rPr>
              <a:t>Nineteen</a:t>
            </a:r>
            <a:r>
              <a:rPr lang="es-ES" sz="1600" dirty="0">
                <a:latin typeface="Abadi" panose="020B0604020104020204" pitchFamily="34" charset="0"/>
              </a:rPr>
              <a:t> </a:t>
            </a:r>
            <a:r>
              <a:rPr lang="es-ES" sz="1600" dirty="0" err="1">
                <a:latin typeface="Abadi" panose="020B0604020104020204" pitchFamily="34" charset="0"/>
              </a:rPr>
              <a:t>partners</a:t>
            </a:r>
            <a:r>
              <a:rPr lang="es-ES" sz="1600" dirty="0">
                <a:latin typeface="Abadi" panose="020B0604020104020204" pitchFamily="34" charset="0"/>
              </a:rPr>
              <a:t>: 6 </a:t>
            </a:r>
            <a:r>
              <a:rPr lang="es-ES" sz="1600" dirty="0" err="1">
                <a:latin typeface="Abadi" panose="020B0604020104020204" pitchFamily="34" charset="0"/>
              </a:rPr>
              <a:t>Universities</a:t>
            </a:r>
            <a:r>
              <a:rPr lang="es-ES" sz="1600" dirty="0">
                <a:latin typeface="Abadi" panose="020B0604020104020204" pitchFamily="34" charset="0"/>
              </a:rPr>
              <a:t>, 7 Research </a:t>
            </a:r>
            <a:r>
              <a:rPr lang="es-ES" sz="1600" dirty="0" err="1">
                <a:latin typeface="Abadi" panose="020B0604020104020204" pitchFamily="34" charset="0"/>
              </a:rPr>
              <a:t>Institutes</a:t>
            </a:r>
            <a:r>
              <a:rPr lang="es-ES" sz="1600" dirty="0">
                <a:latin typeface="Abadi" panose="020B0604020104020204" pitchFamily="34" charset="0"/>
              </a:rPr>
              <a:t>, 4 </a:t>
            </a:r>
            <a:r>
              <a:rPr lang="es-ES" sz="1600" dirty="0" err="1">
                <a:latin typeface="Abadi" panose="020B0604020104020204" pitchFamily="34" charset="0"/>
              </a:rPr>
              <a:t>SMEs</a:t>
            </a:r>
            <a:r>
              <a:rPr lang="es-ES" sz="1600" dirty="0">
                <a:latin typeface="Abadi" panose="020B0604020104020204" pitchFamily="34" charset="0"/>
              </a:rPr>
              <a:t>, 2 </a:t>
            </a:r>
            <a:r>
              <a:rPr lang="es-ES" sz="1600" dirty="0" err="1">
                <a:latin typeface="Abadi" panose="020B0604020104020204" pitchFamily="34" charset="0"/>
              </a:rPr>
              <a:t>Large</a:t>
            </a:r>
            <a:r>
              <a:rPr lang="es-ES" sz="1600" dirty="0">
                <a:latin typeface="Abadi" panose="020B0604020104020204" pitchFamily="34" charset="0"/>
              </a:rPr>
              <a:t> </a:t>
            </a:r>
            <a:r>
              <a:rPr lang="es-ES" sz="1600" dirty="0" err="1">
                <a:latin typeface="Abadi" panose="020B0604020104020204" pitchFamily="34" charset="0"/>
              </a:rPr>
              <a:t>enterprises</a:t>
            </a:r>
            <a:endParaRPr lang="es-ES" sz="1600" dirty="0">
              <a:latin typeface="Abadi" panose="020B0604020104020204" pitchFamily="34" charset="0"/>
            </a:endParaRPr>
          </a:p>
          <a:p>
            <a:endParaRPr lang="en-GB" sz="20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857279C5-A35F-B77A-955A-6158A5B6D6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70" y="1157025"/>
            <a:ext cx="1369510" cy="91345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9274869-F390-73D8-F040-3592CB779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1636" b="30994"/>
          <a:stretch/>
        </p:blipFill>
        <p:spPr>
          <a:xfrm>
            <a:off x="707870" y="5797802"/>
            <a:ext cx="1393967" cy="520921"/>
          </a:xfrm>
          <a:prstGeom prst="rect">
            <a:avLst/>
          </a:prstGeom>
        </p:spPr>
      </p:pic>
      <p:pic>
        <p:nvPicPr>
          <p:cNvPr id="2050" name="Picture 2" descr="Autoclaves Piloto - Surdry Food Sterilizers">
            <a:extLst>
              <a:ext uri="{FF2B5EF4-FFF2-40B4-BE49-F238E27FC236}">
                <a16:creationId xmlns:a16="http://schemas.microsoft.com/office/drawing/2014/main" id="{F256AB1C-4C51-64FC-A8DC-32DBFA050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t="20607" r="10399" b="28688"/>
          <a:stretch/>
        </p:blipFill>
        <p:spPr bwMode="auto">
          <a:xfrm>
            <a:off x="2311635" y="5747306"/>
            <a:ext cx="1334149" cy="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97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3F363C5-F9C2-DE41-5996-BE4F864D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13" y="2668506"/>
            <a:ext cx="903783" cy="90378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994A7A9-1E02-BBB5-ADF2-F4BFF536FCCF}"/>
              </a:ext>
            </a:extLst>
          </p:cNvPr>
          <p:cNvSpPr txBox="1"/>
          <p:nvPr/>
        </p:nvSpPr>
        <p:spPr>
          <a:xfrm>
            <a:off x="1425631" y="1128756"/>
            <a:ext cx="4017392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b="1" kern="150" spc="20" dirty="0" err="1"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Biofactory</a:t>
            </a:r>
            <a:r>
              <a:rPr lang="en-GB" b="1" kern="150" spc="20" dirty="0"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added-value metabolites</a:t>
            </a:r>
            <a:endParaRPr lang="en-GB" b="1" kern="150" spc="20" dirty="0">
              <a:highlight>
                <a:srgbClr val="FFFF00"/>
              </a:highlight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8268773-A443-B50C-830A-24678C590C64}"/>
              </a:ext>
            </a:extLst>
          </p:cNvPr>
          <p:cNvSpPr txBox="1"/>
          <p:nvPr/>
        </p:nvSpPr>
        <p:spPr>
          <a:xfrm>
            <a:off x="1788013" y="2085191"/>
            <a:ext cx="4006272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b="1" kern="150" spc="20" dirty="0">
                <a:latin typeface="Abadi" panose="020B06040201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TRAITS                          PRODUCTS</a:t>
            </a:r>
            <a:endParaRPr lang="en-GB" b="1" kern="150" spc="20" dirty="0">
              <a:highlight>
                <a:srgbClr val="FFFF00"/>
              </a:highlight>
              <a:latin typeface="Abadi" panose="020B06040201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B91C9BE-9AFA-3778-5BF6-46230760903A}"/>
              </a:ext>
            </a:extLst>
          </p:cNvPr>
          <p:cNvSpPr txBox="1"/>
          <p:nvPr/>
        </p:nvSpPr>
        <p:spPr>
          <a:xfrm>
            <a:off x="1425631" y="3572290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Abadi" panose="020B0604020104020204" pitchFamily="34" charset="0"/>
              </a:rPr>
              <a:t>Biosafely</a:t>
            </a:r>
            <a:endParaRPr lang="es-ES" dirty="0">
              <a:latin typeface="Abadi" panose="020B0604020104020204" pitchFamily="34" charset="0"/>
            </a:endParaRPr>
          </a:p>
          <a:p>
            <a:pPr algn="ctr"/>
            <a:r>
              <a:rPr lang="es-ES" dirty="0">
                <a:latin typeface="Abadi" panose="020B0604020104020204" pitchFamily="34" charset="0"/>
              </a:rPr>
              <a:t>(non-</a:t>
            </a:r>
            <a:r>
              <a:rPr lang="es-ES" dirty="0" err="1">
                <a:latin typeface="Abadi" panose="020B0604020104020204" pitchFamily="34" charset="0"/>
              </a:rPr>
              <a:t>flowering</a:t>
            </a:r>
            <a:r>
              <a:rPr lang="es-ES" dirty="0">
                <a:latin typeface="Abadi" panose="020B0604020104020204" pitchFamily="34" charset="0"/>
              </a:rPr>
              <a:t>)</a:t>
            </a:r>
          </a:p>
        </p:txBody>
      </p:sp>
      <p:pic>
        <p:nvPicPr>
          <p:cNvPr id="18" name="Picture 2" descr="Image result">
            <a:extLst>
              <a:ext uri="{FF2B5EF4-FFF2-40B4-BE49-F238E27FC236}">
                <a16:creationId xmlns:a16="http://schemas.microsoft.com/office/drawing/2014/main" id="{B8FA306B-FC43-146C-65A5-A0FF9E6B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81" y="2633166"/>
            <a:ext cx="1141497" cy="1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6CD5734-9090-3807-9598-E3AECA6B4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957" y="3867008"/>
            <a:ext cx="1757250" cy="1109842"/>
          </a:xfrm>
          <a:prstGeom prst="rect">
            <a:avLst/>
          </a:prstGeom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0D4F9AF-00F4-FD0B-F532-A481F7D8CEB2}"/>
              </a:ext>
            </a:extLst>
          </p:cNvPr>
          <p:cNvSpPr/>
          <p:nvPr/>
        </p:nvSpPr>
        <p:spPr>
          <a:xfrm>
            <a:off x="1099032" y="1932745"/>
            <a:ext cx="2281743" cy="3985835"/>
          </a:xfrm>
          <a:prstGeom prst="roundRect">
            <a:avLst/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49EFBB8-91D0-021C-6183-B5FF49FA1BD7}"/>
              </a:ext>
            </a:extLst>
          </p:cNvPr>
          <p:cNvSpPr/>
          <p:nvPr/>
        </p:nvSpPr>
        <p:spPr>
          <a:xfrm>
            <a:off x="3814257" y="1849798"/>
            <a:ext cx="2281743" cy="3985835"/>
          </a:xfrm>
          <a:prstGeom prst="roundRect">
            <a:avLst/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D34AA0-89DB-4DBE-1520-531B9E814A32}"/>
              </a:ext>
            </a:extLst>
          </p:cNvPr>
          <p:cNvSpPr txBox="1"/>
          <p:nvPr/>
        </p:nvSpPr>
        <p:spPr>
          <a:xfrm>
            <a:off x="4178957" y="497685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Squalene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A2DE59-4C0F-A3BC-CEDA-E8C0690F133F}"/>
              </a:ext>
            </a:extLst>
          </p:cNvPr>
          <p:cNvSpPr txBox="1"/>
          <p:nvPr/>
        </p:nvSpPr>
        <p:spPr>
          <a:xfrm>
            <a:off x="4069756" y="3419211"/>
            <a:ext cx="114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Anatabine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4D62938-87A9-767E-A23A-8BDF7797612B}"/>
              </a:ext>
            </a:extLst>
          </p:cNvPr>
          <p:cNvSpPr txBox="1"/>
          <p:nvPr/>
        </p:nvSpPr>
        <p:spPr>
          <a:xfrm>
            <a:off x="1759621" y="4274238"/>
            <a:ext cx="105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biomass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1F6230-7F69-EFCB-68EE-4AEDAA41EDF9}"/>
              </a:ext>
            </a:extLst>
          </p:cNvPr>
          <p:cNvSpPr txBox="1"/>
          <p:nvPr/>
        </p:nvSpPr>
        <p:spPr>
          <a:xfrm>
            <a:off x="438366" y="66098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Objetivos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mejora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con NGTs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C3BD3AD-677A-C248-6BD1-B01AD14E6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833" y="1286562"/>
            <a:ext cx="3405178" cy="46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6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70B96-FCE4-6AB3-9BE1-6A50910F4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6DA4280-5B90-B0C4-6DFB-E2A31B55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25" y="933693"/>
            <a:ext cx="3792006" cy="21478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EDDB308-4763-D593-CE71-7B480982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590" y="2617522"/>
            <a:ext cx="4209482" cy="19418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FC5943-3CA0-898E-2137-DA4A605BA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86" y="4426930"/>
            <a:ext cx="4209482" cy="192888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313A0BF-A662-EA91-9729-52E5F466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5" y="1484397"/>
            <a:ext cx="5837236" cy="455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2050859-EEB7-F1DA-9C5F-94ACF3661C37}"/>
              </a:ext>
            </a:extLst>
          </p:cNvPr>
          <p:cNvSpPr/>
          <p:nvPr/>
        </p:nvSpPr>
        <p:spPr>
          <a:xfrm>
            <a:off x="3671354" y="4945616"/>
            <a:ext cx="1985962" cy="1152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E7E37D7-9A9A-CD1E-5364-BCE19546FC0A}"/>
              </a:ext>
            </a:extLst>
          </p:cNvPr>
          <p:cNvSpPr/>
          <p:nvPr/>
        </p:nvSpPr>
        <p:spPr>
          <a:xfrm>
            <a:off x="300038" y="1647825"/>
            <a:ext cx="1419225" cy="314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3906877C-0C54-FD4E-EF23-616DC30F8791}"/>
              </a:ext>
            </a:extLst>
          </p:cNvPr>
          <p:cNvSpPr/>
          <p:nvPr/>
        </p:nvSpPr>
        <p:spPr>
          <a:xfrm>
            <a:off x="2917868" y="880423"/>
            <a:ext cx="3110610" cy="4182233"/>
          </a:xfrm>
          <a:custGeom>
            <a:avLst/>
            <a:gdLst>
              <a:gd name="connsiteX0" fmla="*/ 667922 w 3110610"/>
              <a:gd name="connsiteY0" fmla="*/ 281411 h 4182233"/>
              <a:gd name="connsiteX1" fmla="*/ 1444209 w 3110610"/>
              <a:gd name="connsiteY1" fmla="*/ 5186 h 4182233"/>
              <a:gd name="connsiteX2" fmla="*/ 2625309 w 3110610"/>
              <a:gd name="connsiteY2" fmla="*/ 186161 h 4182233"/>
              <a:gd name="connsiteX3" fmla="*/ 3101559 w 3110610"/>
              <a:gd name="connsiteY3" fmla="*/ 1124374 h 4182233"/>
              <a:gd name="connsiteX4" fmla="*/ 2872959 w 3110610"/>
              <a:gd name="connsiteY4" fmla="*/ 2576936 h 4182233"/>
              <a:gd name="connsiteX5" fmla="*/ 2106197 w 3110610"/>
              <a:gd name="connsiteY5" fmla="*/ 3738986 h 4182233"/>
              <a:gd name="connsiteX6" fmla="*/ 777459 w 3110610"/>
              <a:gd name="connsiteY6" fmla="*/ 4162849 h 4182233"/>
              <a:gd name="connsiteX7" fmla="*/ 29747 w 3110610"/>
              <a:gd name="connsiteY7" fmla="*/ 3186536 h 4182233"/>
              <a:gd name="connsiteX8" fmla="*/ 196434 w 3110610"/>
              <a:gd name="connsiteY8" fmla="*/ 1352974 h 4182233"/>
              <a:gd name="connsiteX9" fmla="*/ 667922 w 3110610"/>
              <a:gd name="connsiteY9" fmla="*/ 281411 h 418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0610" h="4182233">
                <a:moveTo>
                  <a:pt x="667922" y="281411"/>
                </a:moveTo>
                <a:cubicBezTo>
                  <a:pt x="875884" y="56780"/>
                  <a:pt x="1117978" y="21061"/>
                  <a:pt x="1444209" y="5186"/>
                </a:cubicBezTo>
                <a:cubicBezTo>
                  <a:pt x="1770440" y="-10689"/>
                  <a:pt x="2349084" y="-370"/>
                  <a:pt x="2625309" y="186161"/>
                </a:cubicBezTo>
                <a:cubicBezTo>
                  <a:pt x="2901534" y="372692"/>
                  <a:pt x="3060284" y="725912"/>
                  <a:pt x="3101559" y="1124374"/>
                </a:cubicBezTo>
                <a:cubicBezTo>
                  <a:pt x="3142834" y="1522837"/>
                  <a:pt x="3038853" y="2141167"/>
                  <a:pt x="2872959" y="2576936"/>
                </a:cubicBezTo>
                <a:cubicBezTo>
                  <a:pt x="2707065" y="3012705"/>
                  <a:pt x="2455447" y="3474667"/>
                  <a:pt x="2106197" y="3738986"/>
                </a:cubicBezTo>
                <a:cubicBezTo>
                  <a:pt x="1756947" y="4003305"/>
                  <a:pt x="1123534" y="4254924"/>
                  <a:pt x="777459" y="4162849"/>
                </a:cubicBezTo>
                <a:cubicBezTo>
                  <a:pt x="431384" y="4070774"/>
                  <a:pt x="126584" y="3654848"/>
                  <a:pt x="29747" y="3186536"/>
                </a:cubicBezTo>
                <a:cubicBezTo>
                  <a:pt x="-67090" y="2718224"/>
                  <a:pt x="94834" y="1838749"/>
                  <a:pt x="196434" y="1352974"/>
                </a:cubicBezTo>
                <a:cubicBezTo>
                  <a:pt x="298034" y="867199"/>
                  <a:pt x="459960" y="506042"/>
                  <a:pt x="667922" y="28141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5C46A866-B5E0-4A82-F490-AFA6E9A65333}"/>
              </a:ext>
            </a:extLst>
          </p:cNvPr>
          <p:cNvSpPr/>
          <p:nvPr/>
        </p:nvSpPr>
        <p:spPr>
          <a:xfrm>
            <a:off x="1242362" y="955115"/>
            <a:ext cx="2171809" cy="4357420"/>
          </a:xfrm>
          <a:custGeom>
            <a:avLst/>
            <a:gdLst>
              <a:gd name="connsiteX0" fmla="*/ 276234 w 2171809"/>
              <a:gd name="connsiteY0" fmla="*/ 275982 h 4357420"/>
              <a:gd name="connsiteX1" fmla="*/ 1262072 w 2171809"/>
              <a:gd name="connsiteY1" fmla="*/ 9282 h 4357420"/>
              <a:gd name="connsiteX2" fmla="*/ 2138372 w 2171809"/>
              <a:gd name="connsiteY2" fmla="*/ 204544 h 4357420"/>
              <a:gd name="connsiteX3" fmla="*/ 1933584 w 2171809"/>
              <a:gd name="connsiteY3" fmla="*/ 1476132 h 4357420"/>
              <a:gd name="connsiteX4" fmla="*/ 1819284 w 2171809"/>
              <a:gd name="connsiteY4" fmla="*/ 2642944 h 4357420"/>
              <a:gd name="connsiteX5" fmla="*/ 1952634 w 2171809"/>
              <a:gd name="connsiteY5" fmla="*/ 3609732 h 4357420"/>
              <a:gd name="connsiteX6" fmla="*/ 2171709 w 2171809"/>
              <a:gd name="connsiteY6" fmla="*/ 3838332 h 4357420"/>
              <a:gd name="connsiteX7" fmla="*/ 1924059 w 2171809"/>
              <a:gd name="connsiteY7" fmla="*/ 4171707 h 4357420"/>
              <a:gd name="connsiteX8" fmla="*/ 947747 w 2171809"/>
              <a:gd name="connsiteY8" fmla="*/ 4300294 h 4357420"/>
              <a:gd name="connsiteX9" fmla="*/ 180984 w 2171809"/>
              <a:gd name="connsiteY9" fmla="*/ 3228732 h 4357420"/>
              <a:gd name="connsiteX10" fmla="*/ 4772 w 2171809"/>
              <a:gd name="connsiteY10" fmla="*/ 776044 h 4357420"/>
              <a:gd name="connsiteX11" fmla="*/ 276234 w 2171809"/>
              <a:gd name="connsiteY11" fmla="*/ 275982 h 435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71809" h="4357420">
                <a:moveTo>
                  <a:pt x="276234" y="275982"/>
                </a:moveTo>
                <a:cubicBezTo>
                  <a:pt x="485784" y="148188"/>
                  <a:pt x="951716" y="21188"/>
                  <a:pt x="1262072" y="9282"/>
                </a:cubicBezTo>
                <a:cubicBezTo>
                  <a:pt x="1572428" y="-2624"/>
                  <a:pt x="2026453" y="-39931"/>
                  <a:pt x="2138372" y="204544"/>
                </a:cubicBezTo>
                <a:cubicBezTo>
                  <a:pt x="2250291" y="449019"/>
                  <a:pt x="1986765" y="1069732"/>
                  <a:pt x="1933584" y="1476132"/>
                </a:cubicBezTo>
                <a:cubicBezTo>
                  <a:pt x="1880403" y="1882532"/>
                  <a:pt x="1816109" y="2287344"/>
                  <a:pt x="1819284" y="2642944"/>
                </a:cubicBezTo>
                <a:cubicBezTo>
                  <a:pt x="1822459" y="2998544"/>
                  <a:pt x="1893897" y="3410501"/>
                  <a:pt x="1952634" y="3609732"/>
                </a:cubicBezTo>
                <a:cubicBezTo>
                  <a:pt x="2011371" y="3808963"/>
                  <a:pt x="2176471" y="3744670"/>
                  <a:pt x="2171709" y="3838332"/>
                </a:cubicBezTo>
                <a:cubicBezTo>
                  <a:pt x="2166947" y="3931994"/>
                  <a:pt x="2128053" y="4094713"/>
                  <a:pt x="1924059" y="4171707"/>
                </a:cubicBezTo>
                <a:cubicBezTo>
                  <a:pt x="1720065" y="4248701"/>
                  <a:pt x="1238259" y="4457456"/>
                  <a:pt x="947747" y="4300294"/>
                </a:cubicBezTo>
                <a:cubicBezTo>
                  <a:pt x="657235" y="4143132"/>
                  <a:pt x="338146" y="3816107"/>
                  <a:pt x="180984" y="3228732"/>
                </a:cubicBezTo>
                <a:cubicBezTo>
                  <a:pt x="23822" y="2641357"/>
                  <a:pt x="-15072" y="1263407"/>
                  <a:pt x="4772" y="776044"/>
                </a:cubicBezTo>
                <a:cubicBezTo>
                  <a:pt x="24616" y="288682"/>
                  <a:pt x="66684" y="403776"/>
                  <a:pt x="276234" y="275982"/>
                </a:cubicBezTo>
                <a:close/>
              </a:path>
            </a:pathLst>
          </a:custGeom>
          <a:solidFill>
            <a:srgbClr val="002060">
              <a:alpha val="1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1D222093-447F-5BB3-EF64-BE25297870AD}"/>
              </a:ext>
            </a:extLst>
          </p:cNvPr>
          <p:cNvSpPr/>
          <p:nvPr/>
        </p:nvSpPr>
        <p:spPr>
          <a:xfrm>
            <a:off x="2337932" y="5009517"/>
            <a:ext cx="1634661" cy="1212574"/>
          </a:xfrm>
          <a:custGeom>
            <a:avLst/>
            <a:gdLst>
              <a:gd name="connsiteX0" fmla="*/ 1387466 w 1454565"/>
              <a:gd name="connsiteY0" fmla="*/ 649797 h 1190860"/>
              <a:gd name="connsiteX1" fmla="*/ 1382703 w 1454565"/>
              <a:gd name="connsiteY1" fmla="*/ 1002222 h 1190860"/>
              <a:gd name="connsiteX2" fmla="*/ 539741 w 1454565"/>
              <a:gd name="connsiteY2" fmla="*/ 1178435 h 1190860"/>
              <a:gd name="connsiteX3" fmla="*/ 6341 w 1454565"/>
              <a:gd name="connsiteY3" fmla="*/ 668847 h 1190860"/>
              <a:gd name="connsiteX4" fmla="*/ 892166 w 1454565"/>
              <a:gd name="connsiteY4" fmla="*/ 40197 h 1190860"/>
              <a:gd name="connsiteX5" fmla="*/ 1420803 w 1454565"/>
              <a:gd name="connsiteY5" fmla="*/ 125922 h 1190860"/>
              <a:gd name="connsiteX6" fmla="*/ 1387466 w 1454565"/>
              <a:gd name="connsiteY6" fmla="*/ 649797 h 119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4565" h="1190860">
                <a:moveTo>
                  <a:pt x="1387466" y="649797"/>
                </a:moveTo>
                <a:cubicBezTo>
                  <a:pt x="1381116" y="795847"/>
                  <a:pt x="1523991" y="914116"/>
                  <a:pt x="1382703" y="1002222"/>
                </a:cubicBezTo>
                <a:cubicBezTo>
                  <a:pt x="1241415" y="1090328"/>
                  <a:pt x="769135" y="1233997"/>
                  <a:pt x="539741" y="1178435"/>
                </a:cubicBezTo>
                <a:cubicBezTo>
                  <a:pt x="310347" y="1122873"/>
                  <a:pt x="-52396" y="858553"/>
                  <a:pt x="6341" y="668847"/>
                </a:cubicBezTo>
                <a:cubicBezTo>
                  <a:pt x="65078" y="479141"/>
                  <a:pt x="656422" y="130684"/>
                  <a:pt x="892166" y="40197"/>
                </a:cubicBezTo>
                <a:cubicBezTo>
                  <a:pt x="1127910" y="-50290"/>
                  <a:pt x="1331109" y="26703"/>
                  <a:pt x="1420803" y="125922"/>
                </a:cubicBezTo>
                <a:cubicBezTo>
                  <a:pt x="1510497" y="225141"/>
                  <a:pt x="1393816" y="503747"/>
                  <a:pt x="1387466" y="649797"/>
                </a:cubicBezTo>
                <a:close/>
              </a:path>
            </a:pathLst>
          </a:custGeom>
          <a:solidFill>
            <a:srgbClr val="FF00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7818F504-056B-0F4E-BB93-7CD683E8C597}"/>
              </a:ext>
            </a:extLst>
          </p:cNvPr>
          <p:cNvSpPr/>
          <p:nvPr/>
        </p:nvSpPr>
        <p:spPr>
          <a:xfrm>
            <a:off x="226693" y="5105928"/>
            <a:ext cx="2004246" cy="1096353"/>
          </a:xfrm>
          <a:custGeom>
            <a:avLst/>
            <a:gdLst>
              <a:gd name="connsiteX0" fmla="*/ 1977041 w 2004246"/>
              <a:gd name="connsiteY0" fmla="*/ 1031283 h 1096353"/>
              <a:gd name="connsiteX1" fmla="*/ 1796066 w 2004246"/>
              <a:gd name="connsiteY1" fmla="*/ 1059858 h 1096353"/>
              <a:gd name="connsiteX2" fmla="*/ 62516 w 2004246"/>
              <a:gd name="connsiteY2" fmla="*/ 945558 h 1096353"/>
              <a:gd name="connsiteX3" fmla="*/ 519716 w 2004246"/>
              <a:gd name="connsiteY3" fmla="*/ 21633 h 1096353"/>
              <a:gd name="connsiteX4" fmla="*/ 1834166 w 2004246"/>
              <a:gd name="connsiteY4" fmla="*/ 355008 h 1096353"/>
              <a:gd name="connsiteX5" fmla="*/ 1977041 w 2004246"/>
              <a:gd name="connsiteY5" fmla="*/ 1031283 h 109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246" h="1096353">
                <a:moveTo>
                  <a:pt x="1977041" y="1031283"/>
                </a:moveTo>
                <a:cubicBezTo>
                  <a:pt x="1970691" y="1148758"/>
                  <a:pt x="2115153" y="1074145"/>
                  <a:pt x="1796066" y="1059858"/>
                </a:cubicBezTo>
                <a:cubicBezTo>
                  <a:pt x="1476979" y="1045571"/>
                  <a:pt x="275241" y="1118595"/>
                  <a:pt x="62516" y="945558"/>
                </a:cubicBezTo>
                <a:cubicBezTo>
                  <a:pt x="-150209" y="772521"/>
                  <a:pt x="224441" y="120058"/>
                  <a:pt x="519716" y="21633"/>
                </a:cubicBezTo>
                <a:cubicBezTo>
                  <a:pt x="814991" y="-76792"/>
                  <a:pt x="1584929" y="182764"/>
                  <a:pt x="1834166" y="355008"/>
                </a:cubicBezTo>
                <a:cubicBezTo>
                  <a:pt x="2083403" y="527252"/>
                  <a:pt x="1983391" y="913808"/>
                  <a:pt x="1977041" y="1031283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3A1EA4D3-DE5D-A4FD-67EB-57CAA5D90BF2}"/>
              </a:ext>
            </a:extLst>
          </p:cNvPr>
          <p:cNvSpPr/>
          <p:nvPr/>
        </p:nvSpPr>
        <p:spPr>
          <a:xfrm>
            <a:off x="1802818" y="1591459"/>
            <a:ext cx="790014" cy="3768494"/>
          </a:xfrm>
          <a:custGeom>
            <a:avLst/>
            <a:gdLst>
              <a:gd name="connsiteX0" fmla="*/ 16711 w 1426411"/>
              <a:gd name="connsiteY0" fmla="*/ 0 h 3895725"/>
              <a:gd name="connsiteX1" fmla="*/ 69098 w 1426411"/>
              <a:gd name="connsiteY1" fmla="*/ 2057400 h 3895725"/>
              <a:gd name="connsiteX2" fmla="*/ 569161 w 1426411"/>
              <a:gd name="connsiteY2" fmla="*/ 3352800 h 3895725"/>
              <a:gd name="connsiteX3" fmla="*/ 1426411 w 1426411"/>
              <a:gd name="connsiteY3" fmla="*/ 3895725 h 38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411" h="3895725">
                <a:moveTo>
                  <a:pt x="16711" y="0"/>
                </a:moveTo>
                <a:cubicBezTo>
                  <a:pt x="-3133" y="749300"/>
                  <a:pt x="-22977" y="1498600"/>
                  <a:pt x="69098" y="2057400"/>
                </a:cubicBezTo>
                <a:cubicBezTo>
                  <a:pt x="161173" y="2616200"/>
                  <a:pt x="342942" y="3046413"/>
                  <a:pt x="569161" y="3352800"/>
                </a:cubicBezTo>
                <a:cubicBezTo>
                  <a:pt x="795380" y="3659187"/>
                  <a:pt x="1110895" y="3777456"/>
                  <a:pt x="1426411" y="3895725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B2C61DD8-E788-3D8F-82B8-4AD660AFCB5D}"/>
              </a:ext>
            </a:extLst>
          </p:cNvPr>
          <p:cNvSpPr/>
          <p:nvPr/>
        </p:nvSpPr>
        <p:spPr>
          <a:xfrm flipH="1">
            <a:off x="3981200" y="1411689"/>
            <a:ext cx="953567" cy="3597828"/>
          </a:xfrm>
          <a:custGeom>
            <a:avLst/>
            <a:gdLst>
              <a:gd name="connsiteX0" fmla="*/ 16711 w 1426411"/>
              <a:gd name="connsiteY0" fmla="*/ 0 h 3895725"/>
              <a:gd name="connsiteX1" fmla="*/ 69098 w 1426411"/>
              <a:gd name="connsiteY1" fmla="*/ 2057400 h 3895725"/>
              <a:gd name="connsiteX2" fmla="*/ 569161 w 1426411"/>
              <a:gd name="connsiteY2" fmla="*/ 3352800 h 3895725"/>
              <a:gd name="connsiteX3" fmla="*/ 1426411 w 1426411"/>
              <a:gd name="connsiteY3" fmla="*/ 3895725 h 38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411" h="3895725">
                <a:moveTo>
                  <a:pt x="16711" y="0"/>
                </a:moveTo>
                <a:cubicBezTo>
                  <a:pt x="-3133" y="749300"/>
                  <a:pt x="-22977" y="1498600"/>
                  <a:pt x="69098" y="2057400"/>
                </a:cubicBezTo>
                <a:cubicBezTo>
                  <a:pt x="161173" y="2616200"/>
                  <a:pt x="342942" y="3046413"/>
                  <a:pt x="569161" y="3352800"/>
                </a:cubicBezTo>
                <a:cubicBezTo>
                  <a:pt x="795380" y="3659187"/>
                  <a:pt x="1110895" y="3777456"/>
                  <a:pt x="1426411" y="3895725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 descr="1,4 mil resultados de imágenes, fotos de stock e ilustraciones libres de  regalías para Cartoon dripping tap | Shutterstock">
            <a:extLst>
              <a:ext uri="{FF2B5EF4-FFF2-40B4-BE49-F238E27FC236}">
                <a16:creationId xmlns:a16="http://schemas.microsoft.com/office/drawing/2014/main" id="{A051170C-2C56-81CA-5FC4-FD6A0509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167" r="90000">
                        <a14:foregroundMark x1="39833" y1="47333" x2="40000" y2="47167"/>
                        <a14:foregroundMark x1="4667" y1="46500" x2="4667" y2="46500"/>
                        <a14:foregroundMark x1="3167" y1="47167" x2="5333" y2="47167"/>
                        <a14:foregroundMark x1="39667" y1="30500" x2="39667" y2="30500"/>
                        <a14:foregroundMark x1="38833" y1="30333" x2="39167" y2="30333"/>
                        <a14:foregroundMark x1="59000" y1="58833" x2="51667" y2="50000"/>
                        <a14:foregroundMark x1="51667" y1="50000" x2="41333" y2="44667"/>
                        <a14:foregroundMark x1="41333" y1="44667" x2="37333" y2="53167"/>
                        <a14:foregroundMark x1="37333" y1="53167" x2="49500" y2="52167"/>
                        <a14:foregroundMark x1="49500" y1="52167" x2="57667" y2="59000"/>
                        <a14:foregroundMark x1="57667" y1="59000" x2="58333" y2="60500"/>
                        <a14:backgroundMark x1="56333" y1="76000" x2="56333" y2="76000"/>
                        <a14:backgroundMark x1="57333" y1="73500" x2="54167" y2="75333"/>
                        <a14:backgroundMark x1="57667" y1="73000" x2="57500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79" y="599516"/>
            <a:ext cx="1310243" cy="13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1,4 mil resultados de imágenes, fotos de stock e ilustraciones libres de  regalías para Cartoon dripping tap | Shutterstock">
            <a:extLst>
              <a:ext uri="{FF2B5EF4-FFF2-40B4-BE49-F238E27FC236}">
                <a16:creationId xmlns:a16="http://schemas.microsoft.com/office/drawing/2014/main" id="{4DF0C08D-9A45-CDB7-B09F-4F66344B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167" r="90000">
                        <a14:foregroundMark x1="39833" y1="47333" x2="40000" y2="47167"/>
                        <a14:foregroundMark x1="4667" y1="46500" x2="4667" y2="46500"/>
                        <a14:foregroundMark x1="3167" y1="47167" x2="5333" y2="47167"/>
                        <a14:foregroundMark x1="39667" y1="30500" x2="39667" y2="30500"/>
                        <a14:foregroundMark x1="38833" y1="30333" x2="39167" y2="30333"/>
                        <a14:foregroundMark x1="59000" y1="58833" x2="51667" y2="50000"/>
                        <a14:foregroundMark x1="51667" y1="50000" x2="41333" y2="44667"/>
                        <a14:foregroundMark x1="41333" y1="44667" x2="37333" y2="53167"/>
                        <a14:foregroundMark x1="37333" y1="53167" x2="49500" y2="52167"/>
                        <a14:foregroundMark x1="49500" y1="52167" x2="57667" y2="59000"/>
                        <a14:foregroundMark x1="57667" y1="59000" x2="58333" y2="60500"/>
                        <a14:backgroundMark x1="56333" y1="76000" x2="56333" y2="76000"/>
                        <a14:backgroundMark x1="57333" y1="73500" x2="54167" y2="75333"/>
                        <a14:backgroundMark x1="57667" y1="73000" x2="57500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0234" y="485102"/>
            <a:ext cx="1284345" cy="13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70625EE4-D4BC-D070-3AE1-0DA063FF5313}"/>
              </a:ext>
            </a:extLst>
          </p:cNvPr>
          <p:cNvSpPr/>
          <p:nvPr/>
        </p:nvSpPr>
        <p:spPr>
          <a:xfrm>
            <a:off x="1462681" y="3969303"/>
            <a:ext cx="419100" cy="976313"/>
          </a:xfrm>
          <a:custGeom>
            <a:avLst/>
            <a:gdLst>
              <a:gd name="connsiteX0" fmla="*/ 419100 w 419100"/>
              <a:gd name="connsiteY0" fmla="*/ 0 h 976313"/>
              <a:gd name="connsiteX1" fmla="*/ 261938 w 419100"/>
              <a:gd name="connsiteY1" fmla="*/ 719138 h 976313"/>
              <a:gd name="connsiteX2" fmla="*/ 0 w 419100"/>
              <a:gd name="connsiteY2" fmla="*/ 97631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00" h="976313">
                <a:moveTo>
                  <a:pt x="419100" y="0"/>
                </a:moveTo>
                <a:cubicBezTo>
                  <a:pt x="375444" y="278209"/>
                  <a:pt x="331788" y="556419"/>
                  <a:pt x="261938" y="719138"/>
                </a:cubicBezTo>
                <a:cubicBezTo>
                  <a:pt x="192088" y="881857"/>
                  <a:pt x="96044" y="929085"/>
                  <a:pt x="0" y="976313"/>
                </a:cubicBezTo>
              </a:path>
            </a:pathLst>
          </a:custGeom>
          <a:noFill/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BAF8344-7F91-B394-D985-9A3A10FC9B84}"/>
              </a:ext>
            </a:extLst>
          </p:cNvPr>
          <p:cNvSpPr txBox="1"/>
          <p:nvPr/>
        </p:nvSpPr>
        <p:spPr>
          <a:xfrm>
            <a:off x="369024" y="4254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La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tecnología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25" name="Picture 2" descr="Image result">
            <a:extLst>
              <a:ext uri="{FF2B5EF4-FFF2-40B4-BE49-F238E27FC236}">
                <a16:creationId xmlns:a16="http://schemas.microsoft.com/office/drawing/2014/main" id="{8BD672DA-0E70-65BC-4AC2-336E64AD3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181" y="995078"/>
            <a:ext cx="1406321" cy="12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D892EACD-1C01-ED87-9A45-F2669B8196DE}"/>
              </a:ext>
            </a:extLst>
          </p:cNvPr>
          <p:cNvGrpSpPr/>
          <p:nvPr/>
        </p:nvGrpSpPr>
        <p:grpSpPr>
          <a:xfrm>
            <a:off x="4730315" y="2951985"/>
            <a:ext cx="2757811" cy="1606144"/>
            <a:chOff x="4730315" y="2951985"/>
            <a:chExt cx="2757811" cy="160614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9310D4EB-9A5F-41CE-B018-473F9E88D220}"/>
                </a:ext>
              </a:extLst>
            </p:cNvPr>
            <p:cNvGrpSpPr/>
            <p:nvPr/>
          </p:nvGrpSpPr>
          <p:grpSpPr>
            <a:xfrm>
              <a:off x="4730315" y="2951985"/>
              <a:ext cx="2757811" cy="1109752"/>
              <a:chOff x="4730315" y="2951985"/>
              <a:chExt cx="2757811" cy="1109752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DE8051D8-4B8E-C732-44D5-8A824F2BA0F3}"/>
                  </a:ext>
                </a:extLst>
              </p:cNvPr>
              <p:cNvGrpSpPr/>
              <p:nvPr/>
            </p:nvGrpSpPr>
            <p:grpSpPr>
              <a:xfrm>
                <a:off x="4730315" y="2951985"/>
                <a:ext cx="1873540" cy="617587"/>
                <a:chOff x="4730315" y="2951985"/>
                <a:chExt cx="1873540" cy="617587"/>
              </a:xfrm>
            </p:grpSpPr>
            <p:sp>
              <p:nvSpPr>
                <p:cNvPr id="23" name="Símbolo &quot;No permitido&quot; 22">
                  <a:extLst>
                    <a:ext uri="{FF2B5EF4-FFF2-40B4-BE49-F238E27FC236}">
                      <a16:creationId xmlns:a16="http://schemas.microsoft.com/office/drawing/2014/main" id="{81D59AC7-C620-B4E5-3757-B1849B5E205C}"/>
                    </a:ext>
                  </a:extLst>
                </p:cNvPr>
                <p:cNvSpPr/>
                <p:nvPr/>
              </p:nvSpPr>
              <p:spPr>
                <a:xfrm rot="18850981">
                  <a:off x="4710761" y="2971539"/>
                  <a:ext cx="386561" cy="347454"/>
                </a:xfrm>
                <a:prstGeom prst="noSmoking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BD0591D-AEF7-193A-BCDF-7BBEE9BA2189}"/>
                    </a:ext>
                  </a:extLst>
                </p:cNvPr>
                <p:cNvSpPr txBox="1"/>
                <p:nvPr/>
              </p:nvSpPr>
              <p:spPr>
                <a:xfrm>
                  <a:off x="5163332" y="3200240"/>
                  <a:ext cx="14405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b="1" dirty="0">
                      <a:solidFill>
                        <a:srgbClr val="FF0000"/>
                      </a:solidFill>
                    </a:rPr>
                    <a:t>6 genes MPO</a:t>
                  </a:r>
                </a:p>
              </p:txBody>
            </p:sp>
          </p:grpSp>
          <p:pic>
            <p:nvPicPr>
              <p:cNvPr id="6" name="Picture 2" descr="CRISPR/Cas - Wikipedia, la enciclopedia libre">
                <a:extLst>
                  <a:ext uri="{FF2B5EF4-FFF2-40B4-BE49-F238E27FC236}">
                    <a16:creationId xmlns:a16="http://schemas.microsoft.com/office/drawing/2014/main" id="{A5BE7B2D-9359-88EA-BFB2-C5E8C7847C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8334" y="3224637"/>
                <a:ext cx="1249792" cy="837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Imagen 1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6A23085-FB40-610F-AF54-531D77FED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71" t="13208" r="33413" b="57087"/>
            <a:stretch/>
          </p:blipFill>
          <p:spPr>
            <a:xfrm>
              <a:off x="5031933" y="3403056"/>
              <a:ext cx="1556262" cy="115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1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FE41CCE-D673-ACF5-9017-F405ADDB6A9D}"/>
              </a:ext>
            </a:extLst>
          </p:cNvPr>
          <p:cNvSpPr txBox="1"/>
          <p:nvPr/>
        </p:nvSpPr>
        <p:spPr>
          <a:xfrm>
            <a:off x="369024" y="42541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Resultados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5CA3F2B-D659-D20B-65D5-F339A1666187}"/>
              </a:ext>
            </a:extLst>
          </p:cNvPr>
          <p:cNvSpPr/>
          <p:nvPr/>
        </p:nvSpPr>
        <p:spPr>
          <a:xfrm>
            <a:off x="2010122" y="1136588"/>
            <a:ext cx="1244009" cy="956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E4F0A7-E7B2-8A47-40E4-CC002A9A780C}"/>
              </a:ext>
            </a:extLst>
          </p:cNvPr>
          <p:cNvSpPr/>
          <p:nvPr/>
        </p:nvSpPr>
        <p:spPr>
          <a:xfrm>
            <a:off x="3310285" y="1136588"/>
            <a:ext cx="1244009" cy="956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DE6941-9F77-AD53-ADB0-3264273F4C73}"/>
              </a:ext>
            </a:extLst>
          </p:cNvPr>
          <p:cNvSpPr txBox="1"/>
          <p:nvPr/>
        </p:nvSpPr>
        <p:spPr>
          <a:xfrm>
            <a:off x="2313951" y="735317"/>
            <a:ext cx="7334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2020                    2021                   2022                    2023                    2024                    2025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7AE6A2-A32A-3B6F-44EB-9BDBFBCF126F}"/>
              </a:ext>
            </a:extLst>
          </p:cNvPr>
          <p:cNvSpPr/>
          <p:nvPr/>
        </p:nvSpPr>
        <p:spPr>
          <a:xfrm>
            <a:off x="4630809" y="1136587"/>
            <a:ext cx="1244009" cy="956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CF4E98C-5718-0AD8-BBB6-9A3ED9867D7C}"/>
              </a:ext>
            </a:extLst>
          </p:cNvPr>
          <p:cNvSpPr txBox="1"/>
          <p:nvPr/>
        </p:nvSpPr>
        <p:spPr>
          <a:xfrm>
            <a:off x="1983569" y="1488948"/>
            <a:ext cx="1168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Field </a:t>
            </a:r>
            <a:r>
              <a:rPr lang="es-ES" sz="1200" dirty="0" err="1">
                <a:latin typeface="Abadi" panose="020B0604020104020204" pitchFamily="34" charset="0"/>
              </a:rPr>
              <a:t>trials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transgene</a:t>
            </a:r>
            <a:r>
              <a:rPr lang="es-ES" sz="1200" dirty="0">
                <a:latin typeface="Abadi" panose="020B0604020104020204" pitchFamily="34" charset="0"/>
              </a:rPr>
              <a:t>-free non-</a:t>
            </a:r>
            <a:r>
              <a:rPr lang="es-ES" sz="1200" dirty="0" err="1">
                <a:latin typeface="Abadi" panose="020B0604020104020204" pitchFamily="34" charset="0"/>
              </a:rPr>
              <a:t>flowering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lines</a:t>
            </a:r>
            <a:endParaRPr lang="es-ES" sz="1200" dirty="0">
              <a:latin typeface="Abadi" panose="020B06040201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0AA8995-8A71-96C6-06C5-D01DAA809CAB}"/>
              </a:ext>
            </a:extLst>
          </p:cNvPr>
          <p:cNvSpPr txBox="1"/>
          <p:nvPr/>
        </p:nvSpPr>
        <p:spPr>
          <a:xfrm>
            <a:off x="3237081" y="1548175"/>
            <a:ext cx="1393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Field </a:t>
            </a:r>
            <a:r>
              <a:rPr lang="es-ES" sz="1200" dirty="0" err="1">
                <a:latin typeface="Abadi" panose="020B0604020104020204" pitchFamily="34" charset="0"/>
              </a:rPr>
              <a:t>trials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Anatabine</a:t>
            </a:r>
            <a:endParaRPr lang="es-ES" sz="1200" dirty="0">
              <a:latin typeface="Abadi" panose="020B0604020104020204" pitchFamily="34" charset="0"/>
            </a:endParaRP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Y1</a:t>
            </a: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Non-</a:t>
            </a:r>
            <a:r>
              <a:rPr lang="es-ES" sz="1200" dirty="0" err="1">
                <a:latin typeface="Abadi" panose="020B0604020104020204" pitchFamily="34" charset="0"/>
              </a:rPr>
              <a:t>flowering</a:t>
            </a:r>
            <a:r>
              <a:rPr lang="es-ES" sz="1200" dirty="0">
                <a:latin typeface="Abadi" panose="020B0604020104020204" pitchFamily="34" charset="0"/>
              </a:rPr>
              <a:t> Y2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B59622-9E3D-FB77-0401-5978CC5B0719}"/>
              </a:ext>
            </a:extLst>
          </p:cNvPr>
          <p:cNvSpPr txBox="1"/>
          <p:nvPr/>
        </p:nvSpPr>
        <p:spPr>
          <a:xfrm>
            <a:off x="4670974" y="1516594"/>
            <a:ext cx="116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Field </a:t>
            </a:r>
            <a:r>
              <a:rPr lang="es-ES" sz="1200" dirty="0" err="1">
                <a:latin typeface="Abadi" panose="020B0604020104020204" pitchFamily="34" charset="0"/>
              </a:rPr>
              <a:t>trials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Anatabine</a:t>
            </a:r>
            <a:r>
              <a:rPr lang="es-ES" sz="1200" dirty="0">
                <a:latin typeface="Abadi" panose="020B0604020104020204" pitchFamily="34" charset="0"/>
              </a:rPr>
              <a:t> Y2</a:t>
            </a: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Field </a:t>
            </a:r>
            <a:r>
              <a:rPr lang="es-ES" sz="1200" dirty="0" err="1">
                <a:latin typeface="Abadi" panose="020B0604020104020204" pitchFamily="34" charset="0"/>
              </a:rPr>
              <a:t>trials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combined</a:t>
            </a:r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lines</a:t>
            </a:r>
            <a:endParaRPr lang="es-ES" sz="1200" dirty="0">
              <a:latin typeface="Abadi" panose="020B0604020104020204" pitchFamily="34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4DD7589-6725-C5FE-8D9E-B12C266BAC35}"/>
              </a:ext>
            </a:extLst>
          </p:cNvPr>
          <p:cNvCxnSpPr/>
          <p:nvPr/>
        </p:nvCxnSpPr>
        <p:spPr>
          <a:xfrm flipV="1">
            <a:off x="2563036" y="1285527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B511DA9-FBE8-953F-F3A3-10569FCBE010}"/>
              </a:ext>
            </a:extLst>
          </p:cNvPr>
          <p:cNvCxnSpPr/>
          <p:nvPr/>
        </p:nvCxnSpPr>
        <p:spPr>
          <a:xfrm flipV="1">
            <a:off x="3973386" y="1285527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A2BFD11-D79E-2C08-6F50-CB7E9F0AE050}"/>
              </a:ext>
            </a:extLst>
          </p:cNvPr>
          <p:cNvCxnSpPr/>
          <p:nvPr/>
        </p:nvCxnSpPr>
        <p:spPr>
          <a:xfrm flipV="1">
            <a:off x="5252813" y="1285527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8BD87C5-0333-8213-FB7E-275E67FFEBBA}"/>
              </a:ext>
            </a:extLst>
          </p:cNvPr>
          <p:cNvCxnSpPr/>
          <p:nvPr/>
        </p:nvCxnSpPr>
        <p:spPr>
          <a:xfrm flipV="1">
            <a:off x="5172666" y="1285527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EF086EA0-3A08-E09A-F5A2-C3E93032EDD0}"/>
              </a:ext>
            </a:extLst>
          </p:cNvPr>
          <p:cNvCxnSpPr/>
          <p:nvPr/>
        </p:nvCxnSpPr>
        <p:spPr>
          <a:xfrm flipV="1">
            <a:off x="3884428" y="1285527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806CD0DB-7637-4F18-8DEB-CED7B8AEF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12367"/>
              </p:ext>
            </p:extLst>
          </p:nvPr>
        </p:nvGraphicFramePr>
        <p:xfrm>
          <a:off x="369024" y="3386326"/>
          <a:ext cx="2705322" cy="2735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2" imgW="3530771" imgH="3569507" progId="Prism8.Document">
                  <p:embed/>
                </p:oleObj>
              </mc:Choice>
              <mc:Fallback>
                <p:oleObj name="Prism 8" r:id="rId2" imgW="3530771" imgH="3569507" progId="Prism8.Document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9024" y="3386326"/>
                        <a:ext cx="2705322" cy="2735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uadroTexto 31">
            <a:extLst>
              <a:ext uri="{FF2B5EF4-FFF2-40B4-BE49-F238E27FC236}">
                <a16:creationId xmlns:a16="http://schemas.microsoft.com/office/drawing/2014/main" id="{7F1D96F2-222D-5D35-15A3-05F50CB989E0}"/>
              </a:ext>
            </a:extLst>
          </p:cNvPr>
          <p:cNvSpPr txBox="1"/>
          <p:nvPr/>
        </p:nvSpPr>
        <p:spPr>
          <a:xfrm>
            <a:off x="819882" y="3777993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Abadi" panose="020B0604020104020204" pitchFamily="34" charset="0"/>
              </a:rPr>
              <a:t>Produccíón</a:t>
            </a:r>
            <a:r>
              <a:rPr lang="es-ES" sz="1200" dirty="0">
                <a:latin typeface="Abadi" panose="020B0604020104020204" pitchFamily="34" charset="0"/>
              </a:rPr>
              <a:t> de hojas pre </a:t>
            </a:r>
            <a:r>
              <a:rPr lang="es-ES" sz="1200" dirty="0" err="1">
                <a:latin typeface="Abadi" panose="020B0604020104020204" pitchFamily="34" charset="0"/>
              </a:rPr>
              <a:t>topping</a:t>
            </a:r>
            <a:endParaRPr lang="es-ES" sz="1200" dirty="0">
              <a:latin typeface="Abadi" panose="020B060402010402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BED4F8D4-C2DB-9EE9-9210-E1ACF4EEBB26}"/>
              </a:ext>
            </a:extLst>
          </p:cNvPr>
          <p:cNvSpPr/>
          <p:nvPr/>
        </p:nvSpPr>
        <p:spPr>
          <a:xfrm>
            <a:off x="5968357" y="1130784"/>
            <a:ext cx="1244009" cy="9569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FAF91D8-B3C5-373A-54A7-53F890E8D249}"/>
              </a:ext>
            </a:extLst>
          </p:cNvPr>
          <p:cNvSpPr/>
          <p:nvPr/>
        </p:nvSpPr>
        <p:spPr>
          <a:xfrm>
            <a:off x="7288881" y="1130784"/>
            <a:ext cx="1244009" cy="9569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BB3888E-F3D4-C10D-13E6-B227776E3FF4}"/>
              </a:ext>
            </a:extLst>
          </p:cNvPr>
          <p:cNvSpPr txBox="1"/>
          <p:nvPr/>
        </p:nvSpPr>
        <p:spPr>
          <a:xfrm>
            <a:off x="7288881" y="1479286"/>
            <a:ext cx="1244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Ensayos</a:t>
            </a: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Agrofactory</a:t>
            </a:r>
            <a:r>
              <a:rPr lang="es-ES" sz="1200" dirty="0">
                <a:latin typeface="Abadi" panose="020B0604020104020204" pitchFamily="34" charset="0"/>
              </a:rPr>
              <a:t> Y1</a:t>
            </a: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Grupos operativos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E28D0CAB-BFB3-B6DB-1610-5928EC18BD8F}"/>
              </a:ext>
            </a:extLst>
          </p:cNvPr>
          <p:cNvCxnSpPr/>
          <p:nvPr/>
        </p:nvCxnSpPr>
        <p:spPr>
          <a:xfrm flipV="1">
            <a:off x="7891364" y="1265618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170B7C1-B5E9-0C80-5395-5C678E5B7BDA}"/>
              </a:ext>
            </a:extLst>
          </p:cNvPr>
          <p:cNvSpPr txBox="1"/>
          <p:nvPr/>
        </p:nvSpPr>
        <p:spPr>
          <a:xfrm>
            <a:off x="5362706" y="1489604"/>
            <a:ext cx="241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Análisis </a:t>
            </a:r>
          </a:p>
          <a:p>
            <a:pPr algn="ctr"/>
            <a:r>
              <a:rPr lang="es-ES" sz="1200" dirty="0" err="1">
                <a:latin typeface="Abadi" panose="020B0604020104020204" pitchFamily="34" charset="0"/>
              </a:rPr>
              <a:t>Biorefinería</a:t>
            </a:r>
            <a:endParaRPr lang="es-ES" sz="1200" dirty="0">
              <a:latin typeface="Abadi" panose="020B0604020104020204" pitchFamily="34" charset="0"/>
            </a:endParaRP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Final Newcotiana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AB86CA4-F125-3901-C449-07F6C0E9285B}"/>
              </a:ext>
            </a:extLst>
          </p:cNvPr>
          <p:cNvSpPr/>
          <p:nvPr/>
        </p:nvSpPr>
        <p:spPr>
          <a:xfrm>
            <a:off x="8607813" y="1138446"/>
            <a:ext cx="1244009" cy="9569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681FD34-394D-28BB-550E-278B3204FDAC}"/>
              </a:ext>
            </a:extLst>
          </p:cNvPr>
          <p:cNvSpPr txBox="1"/>
          <p:nvPr/>
        </p:nvSpPr>
        <p:spPr>
          <a:xfrm>
            <a:off x="8666121" y="1523338"/>
            <a:ext cx="100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Abadi" panose="020B0604020104020204" pitchFamily="34" charset="0"/>
              </a:rPr>
              <a:t>Ensayos</a:t>
            </a:r>
          </a:p>
          <a:p>
            <a:pPr algn="ctr"/>
            <a:r>
              <a:rPr lang="es-ES" sz="1200" dirty="0">
                <a:latin typeface="Abadi" panose="020B0604020104020204" pitchFamily="34" charset="0"/>
              </a:rPr>
              <a:t> </a:t>
            </a:r>
            <a:r>
              <a:rPr lang="es-ES" sz="1200" dirty="0" err="1">
                <a:latin typeface="Abadi" panose="020B0604020104020204" pitchFamily="34" charset="0"/>
              </a:rPr>
              <a:t>Agrofactory</a:t>
            </a:r>
            <a:r>
              <a:rPr lang="es-ES" sz="1200" dirty="0">
                <a:latin typeface="Abadi" panose="020B0604020104020204" pitchFamily="34" charset="0"/>
              </a:rPr>
              <a:t> Y2</a:t>
            </a: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38AAA7F-8918-91FE-573F-940D57E94874}"/>
              </a:ext>
            </a:extLst>
          </p:cNvPr>
          <p:cNvCxnSpPr/>
          <p:nvPr/>
        </p:nvCxnSpPr>
        <p:spPr>
          <a:xfrm flipV="1">
            <a:off x="9082845" y="1265618"/>
            <a:ext cx="0" cy="24286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85B3DC2-6D73-E2D1-BBF9-62E87FE0CB26}"/>
              </a:ext>
            </a:extLst>
          </p:cNvPr>
          <p:cNvSpPr txBox="1"/>
          <p:nvPr/>
        </p:nvSpPr>
        <p:spPr>
          <a:xfrm>
            <a:off x="1708638" y="2652411"/>
            <a:ext cx="354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NO FLOWERING: 17 genes editados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354D6F1-D105-6EB9-0272-21C967E95082}"/>
              </a:ext>
            </a:extLst>
          </p:cNvPr>
          <p:cNvSpPr txBox="1"/>
          <p:nvPr/>
        </p:nvSpPr>
        <p:spPr>
          <a:xfrm>
            <a:off x="7650609" y="2574633"/>
            <a:ext cx="303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ANATABINA: 6 genes editados</a:t>
            </a:r>
          </a:p>
        </p:txBody>
      </p:sp>
      <p:pic>
        <p:nvPicPr>
          <p:cNvPr id="46" name="Imagen 45" descr="Un jardín con plantas&#10;&#10;Descripción generada automáticamente">
            <a:extLst>
              <a:ext uri="{FF2B5EF4-FFF2-40B4-BE49-F238E27FC236}">
                <a16:creationId xmlns:a16="http://schemas.microsoft.com/office/drawing/2014/main" id="{9851C907-0DB9-7783-581C-CA9BF77D7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145" r="11619" b="-145"/>
          <a:stretch/>
        </p:blipFill>
        <p:spPr>
          <a:xfrm>
            <a:off x="3229826" y="3326563"/>
            <a:ext cx="3610133" cy="261297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C6C5FF4-9382-E7FC-A5A4-DCA7B080D5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544"/>
          <a:stretch/>
        </p:blipFill>
        <p:spPr>
          <a:xfrm>
            <a:off x="7025283" y="2769307"/>
            <a:ext cx="3733613" cy="3170235"/>
          </a:xfrm>
          <a:prstGeom prst="rect">
            <a:avLst/>
          </a:prstGeom>
        </p:spPr>
      </p:pic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2A377D05-5D68-BC4C-994D-6C10190D5568}"/>
              </a:ext>
            </a:extLst>
          </p:cNvPr>
          <p:cNvCxnSpPr>
            <a:cxnSpLocks/>
          </p:cNvCxnSpPr>
          <p:nvPr/>
        </p:nvCxnSpPr>
        <p:spPr>
          <a:xfrm flipH="1">
            <a:off x="7976693" y="4993350"/>
            <a:ext cx="652743" cy="32061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594081D-CA11-605F-2039-A6E96A261FA2}"/>
              </a:ext>
            </a:extLst>
          </p:cNvPr>
          <p:cNvSpPr txBox="1"/>
          <p:nvPr/>
        </p:nvSpPr>
        <p:spPr>
          <a:xfrm>
            <a:off x="8036459" y="58634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2021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EDD20BD-4792-B990-0FB4-2821A5EFD6D0}"/>
              </a:ext>
            </a:extLst>
          </p:cNvPr>
          <p:cNvSpPr txBox="1"/>
          <p:nvPr/>
        </p:nvSpPr>
        <p:spPr>
          <a:xfrm>
            <a:off x="9292376" y="58634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3410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F091904-68CE-0E3C-B6CE-A324FB10FF9C}"/>
              </a:ext>
            </a:extLst>
          </p:cNvPr>
          <p:cNvSpPr txBox="1"/>
          <p:nvPr/>
        </p:nvSpPr>
        <p:spPr>
          <a:xfrm>
            <a:off x="333165" y="42541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Ensayos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 de campo</a:t>
            </a:r>
          </a:p>
        </p:txBody>
      </p:sp>
      <p:pic>
        <p:nvPicPr>
          <p:cNvPr id="7" name="Imagen 6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FD8D2F77-431C-9798-70AB-71DB84F90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3" y="3696722"/>
            <a:ext cx="3741356" cy="2806017"/>
          </a:xfrm>
          <a:prstGeom prst="rect">
            <a:avLst/>
          </a:prstGeom>
        </p:spPr>
      </p:pic>
      <p:pic>
        <p:nvPicPr>
          <p:cNvPr id="9" name="Imagen 8" descr="Texto, Calendario, Pizarra&#10;&#10;Descripción generada automáticamente">
            <a:extLst>
              <a:ext uri="{FF2B5EF4-FFF2-40B4-BE49-F238E27FC236}">
                <a16:creationId xmlns:a16="http://schemas.microsoft.com/office/drawing/2014/main" id="{8E47FFD2-DB95-5293-A312-BD9FCA81F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3" y="825785"/>
            <a:ext cx="3741356" cy="2806018"/>
          </a:xfrm>
          <a:prstGeom prst="rect">
            <a:avLst/>
          </a:prstGeom>
        </p:spPr>
      </p:pic>
      <p:pic>
        <p:nvPicPr>
          <p:cNvPr id="12" name="Imagen 11" descr="Imagen que contiene persona, pastel, tabla, mujer&#10;&#10;Descripción generada automáticamente">
            <a:extLst>
              <a:ext uri="{FF2B5EF4-FFF2-40B4-BE49-F238E27FC236}">
                <a16:creationId xmlns:a16="http://schemas.microsoft.com/office/drawing/2014/main" id="{6C0CBF81-E5AE-8CFE-F5A7-43EFDEA576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65076"/>
            <a:ext cx="3636581" cy="2727436"/>
          </a:xfrm>
          <a:prstGeom prst="rect">
            <a:avLst/>
          </a:prstGeom>
        </p:spPr>
      </p:pic>
      <p:pic>
        <p:nvPicPr>
          <p:cNvPr id="15" name="Imagen 14" descr="Una persona parado en el jardín&#10;&#10;Descripción generada automáticamente con confianza media">
            <a:extLst>
              <a:ext uri="{FF2B5EF4-FFF2-40B4-BE49-F238E27FC236}">
                <a16:creationId xmlns:a16="http://schemas.microsoft.com/office/drawing/2014/main" id="{C32D9320-E4FE-8AE8-F3ED-33241526D1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33" r="1455" b="14354"/>
          <a:stretch/>
        </p:blipFill>
        <p:spPr>
          <a:xfrm>
            <a:off x="7790921" y="958596"/>
            <a:ext cx="4303448" cy="534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 descr="Imagen que contiene exterior, pasto, hombre, campo&#10;&#10;Descripción generada automáticamente">
            <a:extLst>
              <a:ext uri="{FF2B5EF4-FFF2-40B4-BE49-F238E27FC236}">
                <a16:creationId xmlns:a16="http://schemas.microsoft.com/office/drawing/2014/main" id="{9E046E81-D18D-F747-6AE6-52F9EC1F7F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06727"/>
            <a:ext cx="3636581" cy="27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9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E31670AB3C5F43A7B747063FBA7A2C" ma:contentTypeVersion="12" ma:contentTypeDescription="Create a new document." ma:contentTypeScope="" ma:versionID="a0e122756290d79849bc34cd8aa6fdef">
  <xsd:schema xmlns:xsd="http://www.w3.org/2001/XMLSchema" xmlns:xs="http://www.w3.org/2001/XMLSchema" xmlns:p="http://schemas.microsoft.com/office/2006/metadata/properties" xmlns:ns2="b7959374-214e-4c75-a284-702546a78269" xmlns:ns3="37e87dae-1fe7-4d8c-a797-6c9d945e1104" targetNamespace="http://schemas.microsoft.com/office/2006/metadata/properties" ma:root="true" ma:fieldsID="7f168a8ddad2f00a73aa02031eb1cfcb" ns2:_="" ns3:_="">
    <xsd:import namespace="b7959374-214e-4c75-a284-702546a78269"/>
    <xsd:import namespace="37e87dae-1fe7-4d8c-a797-6c9d945e11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59374-214e-4c75-a284-702546a78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87dae-1fe7-4d8c-a797-6c9d945e1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555EC5-DF01-42B0-8F5F-5DE5DDF72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959374-214e-4c75-a284-702546a78269"/>
    <ds:schemaRef ds:uri="37e87dae-1fe7-4d8c-a797-6c9d945e11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980AC3-FB1E-4232-9217-9D2339AFCDA4}">
  <ds:schemaRefs>
    <ds:schemaRef ds:uri="http://schemas.microsoft.com/office/2006/metadata/properties"/>
    <ds:schemaRef ds:uri="http://schemas.microsoft.com/office/2006/documentManagement/types"/>
    <ds:schemaRef ds:uri="37e87dae-1fe7-4d8c-a797-6c9d945e1104"/>
    <ds:schemaRef ds:uri="http://schemas.microsoft.com/office/infopath/2007/PartnerControls"/>
    <ds:schemaRef ds:uri="http://purl.org/dc/dcmitype/"/>
    <ds:schemaRef ds:uri="b7959374-214e-4c75-a284-702546a78269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A55DB05-ADAA-4352-B14F-D2989E3CDC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9168</TotalTime>
  <Words>427</Words>
  <Application>Microsoft Office PowerPoint</Application>
  <PresentationFormat>Panorámica</PresentationFormat>
  <Paragraphs>151</Paragraphs>
  <Slides>14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Abadi</vt:lpstr>
      <vt:lpstr>Arial</vt:lpstr>
      <vt:lpstr>Arial Rounded MT Bold</vt:lpstr>
      <vt:lpstr>Calibri</vt:lpstr>
      <vt:lpstr>Century Gothic</vt:lpstr>
      <vt:lpstr>Montserrat</vt:lpstr>
      <vt:lpstr>Segoe UI</vt:lpstr>
      <vt:lpstr>Segoe UI Semibold</vt:lpstr>
      <vt:lpstr>Tema de Office</vt:lpstr>
      <vt:lpstr>Prism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orzaez</dc:creator>
  <cp:lastModifiedBy>Diego Orzaez Calatayud</cp:lastModifiedBy>
  <cp:revision>388</cp:revision>
  <dcterms:created xsi:type="dcterms:W3CDTF">2018-01-30T15:01:33Z</dcterms:created>
  <dcterms:modified xsi:type="dcterms:W3CDTF">2025-05-09T05:54:23Z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0x0101003CE31670AB3C5F43A7B747063FBA7A2C</vt:lpwstr>
  </property>
</Properties>
</file>