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2" r:id="rId2"/>
    <p:sldId id="592" r:id="rId3"/>
    <p:sldId id="593" r:id="rId4"/>
    <p:sldId id="573" r:id="rId5"/>
    <p:sldId id="569" r:id="rId6"/>
    <p:sldId id="589" r:id="rId7"/>
    <p:sldId id="582" r:id="rId8"/>
    <p:sldId id="595" r:id="rId9"/>
    <p:sldId id="549" r:id="rId10"/>
  </p:sldIdLst>
  <p:sldSz cx="9144000" cy="6858000" type="screen4x3"/>
  <p:notesSz cx="6742113" cy="98726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A2A"/>
    <a:srgbClr val="006666"/>
    <a:srgbClr val="FF6699"/>
    <a:srgbClr val="E87A30"/>
    <a:srgbClr val="476D1D"/>
    <a:srgbClr val="417749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8611" autoAdjust="0"/>
  </p:normalViewPr>
  <p:slideViewPr>
    <p:cSldViewPr>
      <p:cViewPr varScale="1">
        <p:scale>
          <a:sx n="89" d="100"/>
          <a:sy n="89" d="100"/>
        </p:scale>
        <p:origin x="117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610" y="42"/>
      </p:cViewPr>
      <p:guideLst>
        <p:guide orient="horz" pos="3110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oja%20de%20c&#225;lculo%20en%20170725_MEDIDAS%20FORESTALES_PDR%20_1420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oja%20de%20c&#225;lculo%20en%20170725_MEDIDAS%20FORESTALES_PDR%20_1420_re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'[Hoja de cálculo en 170725_MEDIDAS FORESTALES_PDR _1420]Hoja3'!$B$4:$B$22</c:f>
              <c:strCache>
                <c:ptCount val="19"/>
                <c:pt idx="0">
                  <c:v>M04 INVERSION EN ACTIVOS FÍSICOS</c:v>
                </c:pt>
                <c:pt idx="1">
                  <c:v>M08 INVERSIONES FORESTALES</c:v>
                </c:pt>
                <c:pt idx="2">
                  <c:v>M10 AGROAMBIENTE Y CLIMA</c:v>
                </c:pt>
                <c:pt idx="3">
                  <c:v>M19 LEADER</c:v>
                </c:pt>
                <c:pt idx="4">
                  <c:v>M06 DESARROLLO DE EMPRESAS</c:v>
                </c:pt>
                <c:pt idx="5">
                  <c:v>M13 ZONAS CON LIMITACIONES NATURALES</c:v>
                </c:pt>
                <c:pt idx="6">
                  <c:v>M11 AGRICULTURA ECOLÓGICA</c:v>
                </c:pt>
                <c:pt idx="7">
                  <c:v>M07 SERVICIOS A LA POBLACIÓN</c:v>
                </c:pt>
                <c:pt idx="8">
                  <c:v>M16 COOPERACIÓN</c:v>
                </c:pt>
                <c:pt idx="9">
                  <c:v>M20 ASISTENCIA TÉCNICA</c:v>
                </c:pt>
                <c:pt idx="10">
                  <c:v>M01 TRANSFERENCIA DE CONOCIMIENTO</c:v>
                </c:pt>
                <c:pt idx="11">
                  <c:v>M02 SERVICIOS DE ASESORAMIENTO</c:v>
                </c:pt>
                <c:pt idx="12">
                  <c:v>M03 REGÍMENES DE CALIDAD</c:v>
                </c:pt>
                <c:pt idx="13">
                  <c:v>M09 ORGANIZACIONES DE PRODUCTORES</c:v>
                </c:pt>
                <c:pt idx="14">
                  <c:v>M12 NATURA 2000</c:v>
                </c:pt>
                <c:pt idx="15">
                  <c:v>M15 SERVICIOS SILVOAMBIENTALES</c:v>
                </c:pt>
                <c:pt idx="16">
                  <c:v>M14 BIENESTAR ANIMAL</c:v>
                </c:pt>
                <c:pt idx="17">
                  <c:v>M05 RECUPERACIÓN POTENCIAL AGRÍCOLA</c:v>
                </c:pt>
                <c:pt idx="18">
                  <c:v>M17 GESTIÓN DEL RIESGO</c:v>
                </c:pt>
              </c:strCache>
            </c:strRef>
          </c:cat>
          <c:val>
            <c:numRef>
              <c:f>'[Hoja de cálculo en 170725_MEDIDAS FORESTALES_PDR _1420]Hoja3'!$C$4:$C$22</c:f>
              <c:numCache>
                <c:formatCode>#\ ###\ ###\ ##0.00</c:formatCode>
                <c:ptCount val="19"/>
                <c:pt idx="0">
                  <c:v>2612690959.46</c:v>
                </c:pt>
                <c:pt idx="1">
                  <c:v>1349041671.6700001</c:v>
                </c:pt>
                <c:pt idx="2">
                  <c:v>870238814.25999999</c:v>
                </c:pt>
                <c:pt idx="3">
                  <c:v>820307334</c:v>
                </c:pt>
                <c:pt idx="4">
                  <c:v>607977593.28999996</c:v>
                </c:pt>
                <c:pt idx="5">
                  <c:v>566201539</c:v>
                </c:pt>
                <c:pt idx="6">
                  <c:v>467285418</c:v>
                </c:pt>
                <c:pt idx="7">
                  <c:v>228564725.86000001</c:v>
                </c:pt>
                <c:pt idx="8">
                  <c:v>191642971</c:v>
                </c:pt>
                <c:pt idx="9">
                  <c:v>127632329.59</c:v>
                </c:pt>
                <c:pt idx="10">
                  <c:v>114040322</c:v>
                </c:pt>
                <c:pt idx="11">
                  <c:v>104150499</c:v>
                </c:pt>
                <c:pt idx="12">
                  <c:v>56014772</c:v>
                </c:pt>
                <c:pt idx="13">
                  <c:v>46567458</c:v>
                </c:pt>
                <c:pt idx="14">
                  <c:v>21242420</c:v>
                </c:pt>
                <c:pt idx="15">
                  <c:v>21062911</c:v>
                </c:pt>
                <c:pt idx="16">
                  <c:v>15905620</c:v>
                </c:pt>
                <c:pt idx="17">
                  <c:v>13974468.699999999</c:v>
                </c:pt>
                <c:pt idx="18">
                  <c:v>7420000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38415536"/>
        <c:axId val="-1138409008"/>
      </c:barChart>
      <c:catAx>
        <c:axId val="-113841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138409008"/>
        <c:crosses val="autoZero"/>
        <c:auto val="1"/>
        <c:lblAlgn val="ctr"/>
        <c:lblOffset val="100"/>
        <c:noMultiLvlLbl val="0"/>
      </c:catAx>
      <c:valAx>
        <c:axId val="-11384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#\ 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138415536"/>
        <c:crosses val="autoZero"/>
        <c:crossBetween val="between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latin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5.8143722736545755E-3"/>
                  <c:y val="-3.3117391625291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524963648727676E-3"/>
                  <c:y val="-2.2927424971355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948109550709259E-2"/>
                  <c:y val="-2.54749166348397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566868638527348E-2"/>
                  <c:y val="1.01899666539358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66868638527334E-2"/>
                  <c:y val="2.80224082983237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5586839557509486E-2"/>
                  <c:y val="5.8379342885023681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081846827763949E-2"/>
                  <c:y val="-3.3117391625291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13192123952039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'[Hoja de cálculo en 170725_MEDIDAS FORESTALES_PDR _1420_rev]Hoja3'!$B$4:$B$22</c:f>
              <c:strCache>
                <c:ptCount val="19"/>
                <c:pt idx="0">
                  <c:v>M04 INVERSION EN ACTIVOS FÍSICOS</c:v>
                </c:pt>
                <c:pt idx="1">
                  <c:v>M08 INVERSIONES FORESTALES</c:v>
                </c:pt>
                <c:pt idx="2">
                  <c:v>M10 AGROAMBIENTE Y CLIMA</c:v>
                </c:pt>
                <c:pt idx="3">
                  <c:v>M19 LEADER</c:v>
                </c:pt>
                <c:pt idx="4">
                  <c:v>M06 DESARROLLO DE EMPRESAS</c:v>
                </c:pt>
                <c:pt idx="5">
                  <c:v>M13 ZONAS CON LIMITACIONES NATURALES</c:v>
                </c:pt>
                <c:pt idx="6">
                  <c:v>M11 AGRICULTURA ECOLÓGICA</c:v>
                </c:pt>
                <c:pt idx="7">
                  <c:v>M07 SERVICIOS A LA POBLACIÓN</c:v>
                </c:pt>
                <c:pt idx="8">
                  <c:v>M16 COOPERACIÓN</c:v>
                </c:pt>
                <c:pt idx="9">
                  <c:v>M20 ASISTENCIA TÉCNICA</c:v>
                </c:pt>
                <c:pt idx="10">
                  <c:v>M01 TRANSFERENCIA DE CONOCIMIENTO</c:v>
                </c:pt>
                <c:pt idx="11">
                  <c:v>M02 SERVICIOS DE ASESORAMIENTO</c:v>
                </c:pt>
                <c:pt idx="12">
                  <c:v>M03 REGÍMENES DE CALIDAD</c:v>
                </c:pt>
                <c:pt idx="13">
                  <c:v>M09 ORGANIZACIONES DE PRODUCTORES</c:v>
                </c:pt>
                <c:pt idx="14">
                  <c:v>M12 NATURA 2000</c:v>
                </c:pt>
                <c:pt idx="15">
                  <c:v>M15 SERVICIOS SILVOAMBIENTALES</c:v>
                </c:pt>
                <c:pt idx="16">
                  <c:v>M14 BIENESTAR ANIMAL</c:v>
                </c:pt>
                <c:pt idx="17">
                  <c:v>M05 RECUPERACIÓN POTENCIAL AGRÍCOLA</c:v>
                </c:pt>
                <c:pt idx="18">
                  <c:v>M17 GESTIÓN DEL RIESGO</c:v>
                </c:pt>
              </c:strCache>
            </c:strRef>
          </c:cat>
          <c:val>
            <c:numRef>
              <c:f>'[Hoja de cálculo en 170725_MEDIDAS FORESTALES_PDR _1420_rev]Hoja3'!$D$4:$D$22</c:f>
              <c:numCache>
                <c:formatCode>#,##0.0</c:formatCode>
                <c:ptCount val="19"/>
                <c:pt idx="0">
                  <c:v>31.488110486608711</c:v>
                </c:pt>
                <c:pt idx="1">
                  <c:v>16.258629079255488</c:v>
                </c:pt>
                <c:pt idx="2">
                  <c:v>10.488104547511357</c:v>
                </c:pt>
                <c:pt idx="3">
                  <c:v>9.8863311301486849</c:v>
                </c:pt>
                <c:pt idx="4">
                  <c:v>7.3273364236138887</c:v>
                </c:pt>
                <c:pt idx="5">
                  <c:v>6.8238520721963889</c:v>
                </c:pt>
                <c:pt idx="6">
                  <c:v>5.6317165325233347</c:v>
                </c:pt>
                <c:pt idx="7">
                  <c:v>2.7546584930613558</c:v>
                </c:pt>
                <c:pt idx="8">
                  <c:v>2.3096780822777352</c:v>
                </c:pt>
                <c:pt idx="9">
                  <c:v>1.5382228354415934</c:v>
                </c:pt>
                <c:pt idx="10">
                  <c:v>1.3744121730365757</c:v>
                </c:pt>
                <c:pt idx="11">
                  <c:v>1.2552201812744241</c:v>
                </c:pt>
                <c:pt idx="12">
                  <c:v>0.67508915405086567</c:v>
                </c:pt>
                <c:pt idx="13">
                  <c:v>0.56123027381989909</c:v>
                </c:pt>
                <c:pt idx="14">
                  <c:v>0.25601331284171236</c:v>
                </c:pt>
                <c:pt idx="15">
                  <c:v>0.25384987318771329</c:v>
                </c:pt>
                <c:pt idx="16">
                  <c:v>0.1916942829019197</c:v>
                </c:pt>
                <c:pt idx="17">
                  <c:v>0.16842007770723946</c:v>
                </c:pt>
                <c:pt idx="18">
                  <c:v>8.9425723683342381E-2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latin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92744279448305E-2"/>
          <c:y val="4.2365302959525883E-2"/>
          <c:w val="0.88998749317409154"/>
          <c:h val="0.684213768357724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59A2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'M08'!$A$5:$A$22</c:f>
              <c:strCache>
                <c:ptCount val="18"/>
                <c:pt idx="0">
                  <c:v>ANDALUCÍA</c:v>
                </c:pt>
                <c:pt idx="1">
                  <c:v>ARAGÓN</c:v>
                </c:pt>
                <c:pt idx="2">
                  <c:v>ASTURIAS</c:v>
                </c:pt>
                <c:pt idx="3">
                  <c:v>BALEARES, ISLAS</c:v>
                </c:pt>
                <c:pt idx="4">
                  <c:v>CANARIAS, ISLAS</c:v>
                </c:pt>
                <c:pt idx="5">
                  <c:v>CANTABRIA</c:v>
                </c:pt>
                <c:pt idx="6">
                  <c:v>CATALUÑA</c:v>
                </c:pt>
                <c:pt idx="7">
                  <c:v>CASTILLA - LA MANCHA</c:v>
                </c:pt>
                <c:pt idx="8">
                  <c:v>CASTILLA Y LEÓN</c:v>
                </c:pt>
                <c:pt idx="9">
                  <c:v>EXTREMADURA</c:v>
                </c:pt>
                <c:pt idx="10">
                  <c:v>GALICIA</c:v>
                </c:pt>
                <c:pt idx="11">
                  <c:v>LA RIOJA</c:v>
                </c:pt>
                <c:pt idx="12">
                  <c:v>MADRID</c:v>
                </c:pt>
                <c:pt idx="13">
                  <c:v>MURCIA</c:v>
                </c:pt>
                <c:pt idx="14">
                  <c:v>NAVARRA</c:v>
                </c:pt>
                <c:pt idx="15">
                  <c:v>PAÍS VASCO</c:v>
                </c:pt>
                <c:pt idx="16">
                  <c:v>VALENCIANA, COMUNIDAD</c:v>
                </c:pt>
                <c:pt idx="17">
                  <c:v>PROGRAMA NACIONAL</c:v>
                </c:pt>
              </c:strCache>
            </c:strRef>
          </c:cat>
          <c:val>
            <c:numRef>
              <c:f>'M08'!$AD$5:$AD$22</c:f>
              <c:numCache>
                <c:formatCode>#,##0.00</c:formatCode>
                <c:ptCount val="18"/>
                <c:pt idx="0">
                  <c:v>16.89</c:v>
                </c:pt>
                <c:pt idx="1">
                  <c:v>11.93</c:v>
                </c:pt>
                <c:pt idx="2">
                  <c:v>17.82</c:v>
                </c:pt>
                <c:pt idx="3">
                  <c:v>4.8099999999999996</c:v>
                </c:pt>
                <c:pt idx="4">
                  <c:v>9.6</c:v>
                </c:pt>
                <c:pt idx="5">
                  <c:v>9.42</c:v>
                </c:pt>
                <c:pt idx="6">
                  <c:v>8.7800000000000011</c:v>
                </c:pt>
                <c:pt idx="7">
                  <c:v>28.72</c:v>
                </c:pt>
                <c:pt idx="8">
                  <c:v>11.91</c:v>
                </c:pt>
                <c:pt idx="9">
                  <c:v>12.13</c:v>
                </c:pt>
                <c:pt idx="10">
                  <c:v>25.73</c:v>
                </c:pt>
                <c:pt idx="11">
                  <c:v>19.43</c:v>
                </c:pt>
                <c:pt idx="12">
                  <c:v>21.56</c:v>
                </c:pt>
                <c:pt idx="13">
                  <c:v>7.9300000000000015</c:v>
                </c:pt>
                <c:pt idx="14">
                  <c:v>8.31</c:v>
                </c:pt>
                <c:pt idx="15">
                  <c:v>15.450000000000003</c:v>
                </c:pt>
                <c:pt idx="16">
                  <c:v>15.51</c:v>
                </c:pt>
                <c:pt idx="17">
                  <c:v>5.22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138410096"/>
        <c:axId val="-1138417712"/>
        <c:axId val="0"/>
      </c:bar3DChart>
      <c:catAx>
        <c:axId val="-11384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138417712"/>
        <c:crosses val="autoZero"/>
        <c:auto val="1"/>
        <c:lblAlgn val="ctr"/>
        <c:lblOffset val="100"/>
        <c:noMultiLvlLbl val="0"/>
      </c:catAx>
      <c:valAx>
        <c:axId val="-11384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GPT (%)</a:t>
                </a:r>
              </a:p>
            </c:rich>
          </c:tx>
          <c:layout>
            <c:manualLayout>
              <c:xMode val="edge"/>
              <c:yMode val="edge"/>
              <c:x val="5.2141133365040783E-3"/>
              <c:y val="0.275761191242508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1384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 sz="1100">
          <a:latin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92744279448305E-2"/>
          <c:y val="4.2365302959525931E-2"/>
          <c:w val="0.88998749317409165"/>
          <c:h val="0.684213768357723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59A2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 gráfico'!$A$5:$A$22</c:f>
              <c:strCache>
                <c:ptCount val="18"/>
                <c:pt idx="0">
                  <c:v>ANDALUCÍA</c:v>
                </c:pt>
                <c:pt idx="1">
                  <c:v>ARAGÓN</c:v>
                </c:pt>
                <c:pt idx="2">
                  <c:v>ASTURIAS</c:v>
                </c:pt>
                <c:pt idx="3">
                  <c:v>BALEARES, ISLAS</c:v>
                </c:pt>
                <c:pt idx="4">
                  <c:v>CANARIAS, ISLAS</c:v>
                </c:pt>
                <c:pt idx="5">
                  <c:v>CANTABRIA</c:v>
                </c:pt>
                <c:pt idx="6">
                  <c:v>CATALUÑA</c:v>
                </c:pt>
                <c:pt idx="7">
                  <c:v>CASTILLA - LA MANCHA</c:v>
                </c:pt>
                <c:pt idx="8">
                  <c:v>CASTILLA Y LEÓN</c:v>
                </c:pt>
                <c:pt idx="9">
                  <c:v>EXTREMADURA</c:v>
                </c:pt>
                <c:pt idx="10">
                  <c:v>GALICIA</c:v>
                </c:pt>
                <c:pt idx="11">
                  <c:v>LA RIOJA</c:v>
                </c:pt>
                <c:pt idx="12">
                  <c:v>MADRID</c:v>
                </c:pt>
                <c:pt idx="13">
                  <c:v>MURCIA</c:v>
                </c:pt>
                <c:pt idx="14">
                  <c:v>NAVARRA</c:v>
                </c:pt>
                <c:pt idx="15">
                  <c:v>PAÍS VASCO</c:v>
                </c:pt>
                <c:pt idx="16">
                  <c:v>VALENCIANA, COMUNIDAD</c:v>
                </c:pt>
                <c:pt idx="17">
                  <c:v>PROGRAMA NACIONAL</c:v>
                </c:pt>
              </c:strCache>
            </c:strRef>
          </c:cat>
          <c:val>
            <c:numRef>
              <c:f>'para gráfico'!$M$5:$M$22</c:f>
              <c:numCache>
                <c:formatCode>#,##0.00</c:formatCode>
                <c:ptCount val="18"/>
                <c:pt idx="0">
                  <c:v>413.85245900000001</c:v>
                </c:pt>
                <c:pt idx="1">
                  <c:v>94.899670839999956</c:v>
                </c:pt>
                <c:pt idx="2">
                  <c:v>105.930818</c:v>
                </c:pt>
                <c:pt idx="3">
                  <c:v>6.9796605100000022</c:v>
                </c:pt>
                <c:pt idx="4">
                  <c:v>17.788235289999978</c:v>
                </c:pt>
                <c:pt idx="5">
                  <c:v>24.223863999999999</c:v>
                </c:pt>
                <c:pt idx="6">
                  <c:v>71.324183719999979</c:v>
                </c:pt>
                <c:pt idx="7">
                  <c:v>426.85183889999996</c:v>
                </c:pt>
                <c:pt idx="8">
                  <c:v>196.65200000000004</c:v>
                </c:pt>
                <c:pt idx="9">
                  <c:v>144.03897800000001</c:v>
                </c:pt>
                <c:pt idx="10">
                  <c:v>305.2799999999998</c:v>
                </c:pt>
                <c:pt idx="11">
                  <c:v>38.9</c:v>
                </c:pt>
                <c:pt idx="12">
                  <c:v>25.990535839999986</c:v>
                </c:pt>
                <c:pt idx="13">
                  <c:v>27.619765000000012</c:v>
                </c:pt>
                <c:pt idx="14">
                  <c:v>26.6035</c:v>
                </c:pt>
                <c:pt idx="15">
                  <c:v>57.672808000000003</c:v>
                </c:pt>
                <c:pt idx="16">
                  <c:v>58.7</c:v>
                </c:pt>
                <c:pt idx="17">
                  <c:v>22.415552829999989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39935952"/>
        <c:axId val="-1039938672"/>
        <c:axId val="0"/>
      </c:bar3DChart>
      <c:catAx>
        <c:axId val="-10399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039938672"/>
        <c:crosses val="autoZero"/>
        <c:auto val="1"/>
        <c:lblAlgn val="ctr"/>
        <c:lblOffset val="100"/>
        <c:noMultiLvlLbl val="0"/>
      </c:catAx>
      <c:valAx>
        <c:axId val="-103993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GPT (millones €)</a:t>
                </a:r>
              </a:p>
            </c:rich>
          </c:tx>
          <c:layout>
            <c:manualLayout>
              <c:xMode val="edge"/>
              <c:yMode val="edge"/>
              <c:x val="5.2141133365040783E-3"/>
              <c:y val="0.275761191242508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03993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 sz="1100">
          <a:latin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092744279448305E-2"/>
          <c:y val="4.2365302959525931E-2"/>
          <c:w val="0.88998749317409165"/>
          <c:h val="0.684213768357723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59A2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 gráfico'!$A$5:$A$21</c:f>
              <c:strCache>
                <c:ptCount val="17"/>
                <c:pt idx="0">
                  <c:v>ANDALUCÍA</c:v>
                </c:pt>
                <c:pt idx="1">
                  <c:v>ARAGÓN</c:v>
                </c:pt>
                <c:pt idx="2">
                  <c:v>ASTURIAS</c:v>
                </c:pt>
                <c:pt idx="3">
                  <c:v>BALEARES, ISLAS</c:v>
                </c:pt>
                <c:pt idx="4">
                  <c:v>CANARIAS, ISLAS</c:v>
                </c:pt>
                <c:pt idx="5">
                  <c:v>CANTABRIA</c:v>
                </c:pt>
                <c:pt idx="6">
                  <c:v>CATALUÑA</c:v>
                </c:pt>
                <c:pt idx="7">
                  <c:v>CASTILLA - LA MANCHA</c:v>
                </c:pt>
                <c:pt idx="8">
                  <c:v>CASTILLA Y LEÓN</c:v>
                </c:pt>
                <c:pt idx="9">
                  <c:v>EXTREMADURA</c:v>
                </c:pt>
                <c:pt idx="10">
                  <c:v>GALICIA</c:v>
                </c:pt>
                <c:pt idx="11">
                  <c:v>LA RIOJA</c:v>
                </c:pt>
                <c:pt idx="12">
                  <c:v>MADRID</c:v>
                </c:pt>
                <c:pt idx="13">
                  <c:v>MURCIA</c:v>
                </c:pt>
                <c:pt idx="14">
                  <c:v>NAVARRA</c:v>
                </c:pt>
                <c:pt idx="15">
                  <c:v>PAÍS VASCO</c:v>
                </c:pt>
                <c:pt idx="16">
                  <c:v>VALENCIANA, COMUNIDAD</c:v>
                </c:pt>
              </c:strCache>
            </c:strRef>
          </c:cat>
          <c:val>
            <c:numRef>
              <c:f>'para gráfico'!$AD$5:$AD$21</c:f>
              <c:numCache>
                <c:formatCode>General</c:formatCode>
                <c:ptCount val="17"/>
                <c:pt idx="0">
                  <c:v>92.649999999999991</c:v>
                </c:pt>
                <c:pt idx="1">
                  <c:v>36.290000000000013</c:v>
                </c:pt>
                <c:pt idx="2">
                  <c:v>137.49</c:v>
                </c:pt>
                <c:pt idx="3">
                  <c:v>31.419999999999991</c:v>
                </c:pt>
                <c:pt idx="4">
                  <c:v>31.4</c:v>
                </c:pt>
                <c:pt idx="5">
                  <c:v>66.489999999999995</c:v>
                </c:pt>
                <c:pt idx="6">
                  <c:v>36.82</c:v>
                </c:pt>
                <c:pt idx="7">
                  <c:v>118.64999999999999</c:v>
                </c:pt>
                <c:pt idx="8">
                  <c:v>40.839999999999996</c:v>
                </c:pt>
                <c:pt idx="9">
                  <c:v>52.8</c:v>
                </c:pt>
                <c:pt idx="10">
                  <c:v>149.59</c:v>
                </c:pt>
                <c:pt idx="11">
                  <c:v>129.16</c:v>
                </c:pt>
                <c:pt idx="12">
                  <c:v>61.690000000000012</c:v>
                </c:pt>
                <c:pt idx="13">
                  <c:v>54.01</c:v>
                </c:pt>
                <c:pt idx="14">
                  <c:v>44.760000000000012</c:v>
                </c:pt>
                <c:pt idx="15">
                  <c:v>117.27</c:v>
                </c:pt>
                <c:pt idx="16">
                  <c:v>46.33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039937040"/>
        <c:axId val="-1039936496"/>
        <c:axId val="0"/>
      </c:bar3DChart>
      <c:catAx>
        <c:axId val="-103993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039936496"/>
        <c:crosses val="autoZero"/>
        <c:auto val="1"/>
        <c:lblAlgn val="ctr"/>
        <c:lblOffset val="100"/>
        <c:noMultiLvlLbl val="0"/>
      </c:catAx>
      <c:valAx>
        <c:axId val="-103993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GPT (€/ha)</a:t>
                </a:r>
              </a:p>
            </c:rich>
          </c:tx>
          <c:layout>
            <c:manualLayout>
              <c:xMode val="edge"/>
              <c:yMode val="edge"/>
              <c:x val="5.2141133365040783E-3"/>
              <c:y val="0.275761191242508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-103993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 sz="1100">
          <a:latin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6666"/>
              </a:solidFill>
              <a:ln w="508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6699"/>
              </a:solidFill>
              <a:ln w="508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92D050"/>
              </a:solidFill>
              <a:ln w="508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508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rgbClr val="E87A30"/>
              </a:solidFill>
              <a:ln w="508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 w="50800">
                <a:noFill/>
              </a:ln>
              <a:effectLst/>
              <a:sp3d/>
            </c:spPr>
          </c:dPt>
          <c:dLbls>
            <c:delete val="1"/>
          </c:dLbls>
          <c:cat>
            <c:strRef>
              <c:f>'para gráfico'!$G$4:$L$4</c:f>
              <c:strCache>
                <c:ptCount val="6"/>
                <c:pt idx="0">
                  <c:v>8.1</c:v>
                </c:pt>
                <c:pt idx="1">
                  <c:v>8.2</c:v>
                </c:pt>
                <c:pt idx="2">
                  <c:v>8.3</c:v>
                </c:pt>
                <c:pt idx="3">
                  <c:v>8.4</c:v>
                </c:pt>
                <c:pt idx="4">
                  <c:v>8.5</c:v>
                </c:pt>
                <c:pt idx="5">
                  <c:v>8.6</c:v>
                </c:pt>
              </c:strCache>
            </c:strRef>
          </c:cat>
          <c:val>
            <c:numRef>
              <c:f>'para gráfico'!$G$23:$L$23</c:f>
              <c:numCache>
                <c:formatCode>#,##0.00</c:formatCode>
                <c:ptCount val="6"/>
                <c:pt idx="0">
                  <c:v>399.27234372000004</c:v>
                </c:pt>
                <c:pt idx="1">
                  <c:v>69.295796999999979</c:v>
                </c:pt>
                <c:pt idx="2">
                  <c:v>904.83947979999971</c:v>
                </c:pt>
                <c:pt idx="3">
                  <c:v>82.565673150000009</c:v>
                </c:pt>
                <c:pt idx="4">
                  <c:v>440.52289933999998</c:v>
                </c:pt>
                <c:pt idx="5">
                  <c:v>169.22767692000002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800" b="1">
          <a:latin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634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634"/>
          </a:xfrm>
          <a:prstGeom prst="rect">
            <a:avLst/>
          </a:prstGeom>
        </p:spPr>
        <p:txBody>
          <a:bodyPr vert="horz" lIns="91018" tIns="45509" rIns="91018" bIns="45509" rtlCol="0"/>
          <a:lstStyle>
            <a:lvl1pPr algn="r">
              <a:defRPr sz="1200"/>
            </a:lvl1pPr>
          </a:lstStyle>
          <a:p>
            <a:fld id="{F3ED6259-D751-4659-93CD-6DD6A06FC4E8}" type="datetimeFigureOut">
              <a:rPr lang="es-ES" smtClean="0"/>
              <a:pPr/>
              <a:t>25/01/2018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21000" cy="493634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9525" y="9377443"/>
            <a:ext cx="2921000" cy="493634"/>
          </a:xfrm>
          <a:prstGeom prst="rect">
            <a:avLst/>
          </a:prstGeom>
        </p:spPr>
        <p:txBody>
          <a:bodyPr vert="horz" lIns="91018" tIns="45509" rIns="91018" bIns="45509" rtlCol="0" anchor="b"/>
          <a:lstStyle>
            <a:lvl1pPr algn="r">
              <a:defRPr sz="1200"/>
            </a:lvl1pPr>
          </a:lstStyle>
          <a:p>
            <a:fld id="{81B343D5-B7EC-4D38-8D2C-1A3C188979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4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2088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8" tIns="45509" rIns="91018" bIns="455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624" y="4"/>
            <a:ext cx="292088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8" tIns="45509" rIns="91018" bIns="455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1" y="4689244"/>
            <a:ext cx="5394011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8" tIns="45509" rIns="91018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899"/>
            <a:ext cx="292088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8" tIns="45509" rIns="91018" bIns="455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624" y="9376899"/>
            <a:ext cx="292088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8" tIns="45509" rIns="91018" bIns="455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AAE494-8D40-446E-843F-79430D27D5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60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3564A0-4707-48C3-B441-49CDE54248CD}" type="slidenum">
              <a:rPr lang="es-ES" smtClean="0"/>
              <a:pPr/>
              <a:t>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7493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2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9347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3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7855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5776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7505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5945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12476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sz="1400" dirty="0"/>
              <a:t>Organismo de coordinación AAGG. Funciones en el RD 1080/2014.</a:t>
            </a:r>
          </a:p>
          <a:p>
            <a:r>
              <a:rPr lang="es-ES" altLang="es-ES" sz="1400" dirty="0"/>
              <a:t>Muestra la relación con la COM y las AAGG</a:t>
            </a:r>
          </a:p>
          <a:p>
            <a:r>
              <a:rPr lang="es-ES" altLang="es-ES" sz="1400" dirty="0"/>
              <a:t>Pero además: relación MAPAMA, MINHAP, FEGA: fondos y controles.</a:t>
            </a:r>
          </a:p>
          <a:p>
            <a:r>
              <a:rPr lang="es-ES" altLang="es-ES" sz="1400" dirty="0"/>
              <a:t>Además, es una relación a distintos niveles, tanto en la elaboración de la reglamentación como en la programación: cuando se programa (interpretación de los reglamentos) y se gestiona.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DD80EB-6474-4031-A380-53AC1CC6BEC4}" type="slidenum">
              <a:rPr lang="es-ES" altLang="es-ES" smtClean="0"/>
              <a:pPr/>
              <a:t>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9813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NOTAS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E812F-498D-49C3-8A50-140983EA0BD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9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48A69-9B18-404A-BF33-0552251722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1CE1-7E43-470B-B6EC-649175BCD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0694-17B7-4D89-826F-3FB228293D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F92F-51A8-4773-8304-8875DB0602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066B-A733-44C4-BD1A-D980233AAC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C9D3-1DF1-4447-B19C-DE8EFD85D5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E7399-63C6-4F2E-A155-054F1BCF99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58B2-871A-4834-9E80-7B19330768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24BB-CC2B-49FE-8CA6-EB2C4AC59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C4A5-4EB1-4EB4-8C77-493809C763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9F4C-9E63-4579-AE69-4647B8AB2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C0AEA9-064C-4CDD-909A-D0BB81BB0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792906" y="975845"/>
            <a:ext cx="76328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cap="all" dirty="0" err="1" smtClean="0">
                <a:latin typeface="Calibri" pitchFamily="34" charset="0"/>
              </a:rPr>
              <a:t>programaCIÓN</a:t>
            </a:r>
            <a:r>
              <a:rPr lang="es-ES" sz="2400" b="1" cap="all" dirty="0" smtClean="0">
                <a:latin typeface="Calibri" pitchFamily="34" charset="0"/>
              </a:rPr>
              <a:t> de desarrollo rural 14-20 </a:t>
            </a:r>
          </a:p>
          <a:p>
            <a:pPr algn="ctr">
              <a:spcBef>
                <a:spcPct val="50000"/>
              </a:spcBef>
            </a:pPr>
            <a:r>
              <a:rPr lang="es-ES" sz="2400" b="1" cap="all" dirty="0" smtClean="0">
                <a:latin typeface="Calibri" pitchFamily="34" charset="0"/>
              </a:rPr>
              <a:t>MEDIDAS </a:t>
            </a:r>
            <a:r>
              <a:rPr lang="es-ES" sz="2400" b="1" cap="all" dirty="0">
                <a:latin typeface="Calibri" pitchFamily="34" charset="0"/>
              </a:rPr>
              <a:t>FORESTALES </a:t>
            </a:r>
            <a:endParaRPr lang="es-ES" altLang="es-ES" sz="24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48494" y="5600145"/>
            <a:ext cx="8321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2300" indent="-622300" algn="r" eaLnBrk="0" hangingPunct="0"/>
            <a:r>
              <a:rPr lang="es-ES" altLang="es-ES" sz="1800" b="1" dirty="0" smtClean="0">
                <a:latin typeface="Calibri" pitchFamily="34" charset="0"/>
              </a:rPr>
              <a:t>Segunda reunión del grupo de trabajo sobre medidas forestales en los PDR</a:t>
            </a:r>
          </a:p>
          <a:p>
            <a:pPr marL="622300" indent="-622300" algn="r" eaLnBrk="0" hangingPunct="0"/>
            <a:r>
              <a:rPr lang="es-ES" altLang="es-ES" b="1" dirty="0" smtClean="0">
                <a:latin typeface="Calibri" pitchFamily="34" charset="0"/>
              </a:rPr>
              <a:t>Jornada de la red Rural Nacional</a:t>
            </a:r>
            <a:endParaRPr lang="es-ES" altLang="es-ES" sz="1800" b="1" dirty="0" smtClean="0">
              <a:latin typeface="Calibri" pitchFamily="34" charset="0"/>
            </a:endParaRPr>
          </a:p>
          <a:p>
            <a:pPr marL="622300" indent="-622300" algn="r" eaLnBrk="0" hangingPunct="0"/>
            <a:r>
              <a:rPr lang="es-ES" altLang="es-ES" sz="1800" i="1" dirty="0" smtClean="0">
                <a:latin typeface="Calibri" pitchFamily="34" charset="0"/>
              </a:rPr>
              <a:t>Madrid, 26 de enero de 2018</a:t>
            </a:r>
            <a:endParaRPr lang="es-ES" altLang="es-ES" sz="1800" i="1" dirty="0">
              <a:latin typeface="Calibri" pitchFamily="34" charset="0"/>
            </a:endParaRPr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272282" y="1999529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19" y="128428"/>
            <a:ext cx="8693649" cy="84741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54" y="2115319"/>
            <a:ext cx="6033354" cy="346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090055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PROGRAMACIÓN FEADER 14-20 POR MEDIDAS (millones euros)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9967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7" y="241051"/>
            <a:ext cx="8693649" cy="847417"/>
          </a:xfrm>
          <a:prstGeom prst="rect">
            <a:avLst/>
          </a:prstGeom>
        </p:spPr>
      </p:pic>
      <p:graphicFrame>
        <p:nvGraphicFramePr>
          <p:cNvPr id="1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49437"/>
              </p:ext>
            </p:extLst>
          </p:nvPr>
        </p:nvGraphicFramePr>
        <p:xfrm>
          <a:off x="395536" y="1700808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5243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199527" y="993051"/>
            <a:ext cx="86936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s-ES" altLang="es-ES" sz="2000" b="1" dirty="0">
                <a:latin typeface="Calibri" pitchFamily="34" charset="0"/>
              </a:rPr>
              <a:t>PROGRAMACIÓN FEADER 14-20 POR MEDIDAS </a:t>
            </a:r>
            <a:r>
              <a:rPr lang="es-ES" altLang="es-ES" sz="2000" b="1" dirty="0" smtClean="0">
                <a:latin typeface="Calibri" pitchFamily="34" charset="0"/>
              </a:rPr>
              <a:t>(%)</a:t>
            </a:r>
            <a:endParaRPr lang="es-ES" altLang="es-ES" sz="2000" b="1" dirty="0">
              <a:latin typeface="Calibri" pitchFamily="34" charset="0"/>
            </a:endParaRP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423442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7" y="241051"/>
            <a:ext cx="8693649" cy="847417"/>
          </a:xfrm>
          <a:prstGeom prst="rect">
            <a:avLst/>
          </a:prstGeom>
        </p:spPr>
      </p:pic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780840"/>
              </p:ext>
            </p:extLst>
          </p:nvPr>
        </p:nvGraphicFramePr>
        <p:xfrm>
          <a:off x="1187624" y="1559967"/>
          <a:ext cx="6552728" cy="498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556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090055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PESO RELATIVO M8 INVERSIONES FORESTALES EN CADA PDR (%) 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9967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7" y="241051"/>
            <a:ext cx="8693649" cy="847417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57114888"/>
              </p:ext>
            </p:extLst>
          </p:nvPr>
        </p:nvGraphicFramePr>
        <p:xfrm>
          <a:off x="1259632" y="1792288"/>
          <a:ext cx="6552728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921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090055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M8 INVERSIONES FORESTALES EN LOS PDR (millones de euros) 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6792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364304"/>
            <a:ext cx="8693649" cy="847417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249490200"/>
              </p:ext>
            </p:extLst>
          </p:nvPr>
        </p:nvGraphicFramePr>
        <p:xfrm>
          <a:off x="971600" y="1792288"/>
          <a:ext cx="7344816" cy="489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0401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196876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M8 INVERSIONES FORESTALES EN LOS PDR (euros/ha forestal) 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6792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364304"/>
            <a:ext cx="8693649" cy="847417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190813157"/>
              </p:ext>
            </p:extLst>
          </p:nvPr>
        </p:nvGraphicFramePr>
        <p:xfrm>
          <a:off x="1480041" y="1647295"/>
          <a:ext cx="6084396" cy="489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0707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090055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SUBMEDIDAS FORESTALES EN EL CONJUNTO DE LA MEDIDA M8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6792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364304"/>
            <a:ext cx="8693649" cy="847417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313667" y="1948174"/>
            <a:ext cx="8331858" cy="4835578"/>
            <a:chOff x="337798" y="1709685"/>
            <a:chExt cx="8331858" cy="4835578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3816837931"/>
                </p:ext>
              </p:extLst>
            </p:nvPr>
          </p:nvGraphicFramePr>
          <p:xfrm>
            <a:off x="1619250" y="1792289"/>
            <a:ext cx="6049094" cy="4752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3 Grupo"/>
            <p:cNvGrpSpPr/>
            <p:nvPr/>
          </p:nvGrpSpPr>
          <p:grpSpPr>
            <a:xfrm>
              <a:off x="337798" y="1709685"/>
              <a:ext cx="8331858" cy="2845020"/>
              <a:chOff x="337798" y="1709685"/>
              <a:chExt cx="8331858" cy="2845020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5550658" y="2140674"/>
                <a:ext cx="1941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8.1 REFORESTACIÓN 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19%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948004" y="2691320"/>
                <a:ext cx="1721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8.2 SISTEMAS 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AGROFORESTALES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4%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4392496" y="3969930"/>
                <a:ext cx="25555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8.3 PREVENCIÓN DE DAÑOS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44%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337798" y="3646764"/>
                <a:ext cx="2763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8.4 RESTAURACIÓN DE DAÑOS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4%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337798" y="2691320"/>
                <a:ext cx="3327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8.5 INCREMENTO VALOR AMBIENTAL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21%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2335578" y="1709685"/>
                <a:ext cx="3334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8.6 INVERSIONES EN TECNOLOGIAS FORESTALES</a:t>
                </a:r>
              </a:p>
              <a:p>
                <a:pPr algn="ctr"/>
                <a:r>
                  <a:rPr lang="es-ES" sz="1600" b="1" dirty="0" smtClean="0">
                    <a:latin typeface="Calibri" panose="020F0502020204030204" pitchFamily="34" charset="0"/>
                  </a:rPr>
                  <a:t>8%</a:t>
                </a:r>
                <a:endParaRPr lang="es-ES" sz="1600" b="1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157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517166" y="1090055"/>
            <a:ext cx="814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ES" altLang="es-ES" sz="2000" b="1" dirty="0" smtClean="0">
                <a:latin typeface="Calibri" pitchFamily="34" charset="0"/>
              </a:rPr>
              <a:t>VARIACIONES GPT MEDIDA M8 INVERSIONES FORESTALES</a:t>
            </a:r>
          </a:p>
          <a:p>
            <a:pPr marL="342900" indent="-342900" algn="ctr"/>
            <a:endParaRPr lang="es-ES" altLang="es-ES" sz="2000" b="1" dirty="0" smtClean="0">
              <a:latin typeface="Calibri" pitchFamily="34" charset="0"/>
            </a:endParaRPr>
          </a:p>
          <a:p>
            <a:pPr marL="342900" indent="-342900" algn="just"/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1241094" name="Rectangle 6"/>
          <p:cNvSpPr>
            <a:spLocks noChangeArrowheads="1"/>
          </p:cNvSpPr>
          <p:nvPr/>
        </p:nvSpPr>
        <p:spPr bwMode="gray">
          <a:xfrm>
            <a:off x="415925" y="1792288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eaLnBrk="0" hangingPunct="0">
              <a:spcBef>
                <a:spcPct val="20000"/>
              </a:spcBef>
            </a:pPr>
            <a:endParaRPr lang="fr-BE" altLang="es-ES" sz="1800" b="1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81781" y="1556792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81781" y="1559967"/>
            <a:ext cx="84809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altLang="es-ES" sz="2400" b="1" dirty="0" smtClean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24BB-CC2B-49FE-8CA6-EB2C4AC59A01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364304"/>
            <a:ext cx="8693649" cy="84741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56836"/>
              </p:ext>
            </p:extLst>
          </p:nvPr>
        </p:nvGraphicFramePr>
        <p:xfrm>
          <a:off x="374650" y="1920298"/>
          <a:ext cx="8270875" cy="320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10"/>
                <a:gridCol w="1584176"/>
                <a:gridCol w="1656184"/>
                <a:gridCol w="1368152"/>
                <a:gridCol w="1625253"/>
              </a:tblGrid>
              <a:tr h="356574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 PRIMERA VERSIÓN (</a:t>
                      </a:r>
                      <a:r>
                        <a:rPr lang="es-E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MEur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 VS.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DIC2018</a:t>
                      </a:r>
                    </a:p>
                    <a:p>
                      <a:pPr algn="ctr"/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MEur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VARIACIÓN (%)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DIFERENCIA ENTRE VERSIONES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ES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MEur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NACIONAL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1.998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1.946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2,60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s-E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ANDALUCIA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413,8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394,0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19,8</a:t>
                      </a:r>
                    </a:p>
                  </a:txBody>
                  <a:tcPr marL="7620" marR="7620" marT="7620" marB="0"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ISLAS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BALEARES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7,29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6,17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1,12</a:t>
                      </a:r>
                    </a:p>
                  </a:txBody>
                  <a:tcPr marL="7620" marR="7620" marT="7620" marB="0"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CASTILLA LA MANCHA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427,04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410,87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16,17</a:t>
                      </a:r>
                    </a:p>
                  </a:txBody>
                  <a:tcPr marL="7620" marR="7620" marT="7620" marB="0"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CATALUÑA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59,7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58,2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</a:tr>
              <a:tr h="35657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MURCIA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39,6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27,6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43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19250" y="5492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92275" y="6207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 sz="1800"/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1547664" y="4725144"/>
            <a:ext cx="63367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/>
            <a:r>
              <a:rPr lang="es-ES" altLang="es-ES" sz="1600" b="1" i="1" dirty="0" smtClean="0">
                <a:latin typeface="Calibri" pitchFamily="34" charset="0"/>
              </a:rPr>
              <a:t>Isabel Aguilar Pastor</a:t>
            </a:r>
          </a:p>
          <a:p>
            <a:pPr marL="342900" indent="-342900" algn="r"/>
            <a:r>
              <a:rPr lang="es-ES" altLang="es-ES" sz="1600" b="1" i="1" dirty="0" smtClean="0">
                <a:latin typeface="Calibri" pitchFamily="34" charset="0"/>
              </a:rPr>
              <a:t>Subdirectora General de Programación y Coordinación</a:t>
            </a:r>
          </a:p>
          <a:p>
            <a:pPr marL="342900" indent="-342900" algn="r"/>
            <a:r>
              <a:rPr lang="es-ES" altLang="es-ES" sz="1600" b="1" i="1" dirty="0" smtClean="0">
                <a:latin typeface="Calibri" pitchFamily="34" charset="0"/>
              </a:rPr>
              <a:t>Dirección General de Desarrollo Rural y Política Forestal</a:t>
            </a:r>
          </a:p>
          <a:p>
            <a:pPr marL="342900" indent="-342900" algn="r"/>
            <a:r>
              <a:rPr lang="es-ES" altLang="es-ES" sz="1600" b="1" i="1" dirty="0" smtClean="0">
                <a:latin typeface="Calibri" pitchFamily="34" charset="0"/>
              </a:rPr>
              <a:t>MAPAMA </a:t>
            </a:r>
          </a:p>
          <a:p>
            <a:pPr marL="342900" indent="-342900" algn="ctr"/>
            <a:r>
              <a:rPr lang="es-ES" altLang="es-ES" sz="2400" b="1" dirty="0" smtClean="0">
                <a:latin typeface="Calibri" pitchFamily="34" charset="0"/>
              </a:rPr>
              <a:t>sgpc@mapama.es</a:t>
            </a:r>
            <a:endParaRPr lang="es-ES" altLang="es-ES" sz="2400" b="1" i="1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7594"/>
            <a:ext cx="8695065" cy="8496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30051"/>
          <a:stretch/>
        </p:blipFill>
        <p:spPr>
          <a:xfrm>
            <a:off x="2242472" y="930560"/>
            <a:ext cx="456914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706</Words>
  <Application>Microsoft Office PowerPoint</Application>
  <PresentationFormat>Presentación en pantalla (4:3)</PresentationFormat>
  <Paragraphs>113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iaguilar</dc:creator>
  <cp:lastModifiedBy>Aguilar Pastor, Isabel</cp:lastModifiedBy>
  <cp:revision>349</cp:revision>
  <cp:lastPrinted>2018-01-25T17:41:54Z</cp:lastPrinted>
  <dcterms:created xsi:type="dcterms:W3CDTF">2012-12-04T11:27:37Z</dcterms:created>
  <dcterms:modified xsi:type="dcterms:W3CDTF">2018-01-25T17:41:59Z</dcterms:modified>
</cp:coreProperties>
</file>