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559" r:id="rId2"/>
    <p:sldId id="502" r:id="rId3"/>
    <p:sldId id="547" r:id="rId4"/>
    <p:sldId id="425" r:id="rId5"/>
    <p:sldId id="521" r:id="rId6"/>
    <p:sldId id="522" r:id="rId7"/>
    <p:sldId id="548" r:id="rId8"/>
    <p:sldId id="435" r:id="rId9"/>
    <p:sldId id="524" r:id="rId10"/>
    <p:sldId id="490" r:id="rId11"/>
    <p:sldId id="562" r:id="rId12"/>
    <p:sldId id="527" r:id="rId13"/>
    <p:sldId id="526" r:id="rId14"/>
    <p:sldId id="528" r:id="rId15"/>
    <p:sldId id="529" r:id="rId16"/>
    <p:sldId id="532" r:id="rId17"/>
    <p:sldId id="484" r:id="rId18"/>
    <p:sldId id="552" r:id="rId19"/>
    <p:sldId id="360" r:id="rId20"/>
    <p:sldId id="302" r:id="rId21"/>
    <p:sldId id="553" r:id="rId22"/>
    <p:sldId id="554" r:id="rId23"/>
    <p:sldId id="555" r:id="rId24"/>
    <p:sldId id="556" r:id="rId25"/>
    <p:sldId id="336" r:id="rId26"/>
    <p:sldId id="331" r:id="rId27"/>
    <p:sldId id="557" r:id="rId28"/>
    <p:sldId id="366" r:id="rId29"/>
    <p:sldId id="373" r:id="rId30"/>
    <p:sldId id="261" r:id="rId31"/>
    <p:sldId id="558" r:id="rId32"/>
    <p:sldId id="545" r:id="rId33"/>
    <p:sldId id="561" r:id="rId34"/>
    <p:sldId id="560" r:id="rId35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049397-FF37-73D8-F597-8443B6B45E35}" name="Muriel Arimon" initials="MA" userId="S::muriel.arimon@cragenomica.es::4793b17e-35bc-4ed2-8f5d-5d46a6d577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D62C"/>
    <a:srgbClr val="00C0A3"/>
    <a:srgbClr val="ED5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8" autoAdjust="0"/>
    <p:restoredTop sz="87671" autoAdjust="0"/>
  </p:normalViewPr>
  <p:slideViewPr>
    <p:cSldViewPr snapToGrid="0">
      <p:cViewPr varScale="1">
        <p:scale>
          <a:sx n="142" d="100"/>
          <a:sy n="142" d="100"/>
        </p:scale>
        <p:origin x="162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D6070-A22F-4AD9-AA36-05726C0063C6}" type="datetimeFigureOut">
              <a:rPr lang="es-ES" smtClean="0"/>
              <a:t>25/4/25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174CE-1791-4E0B-A122-2AB1524AAF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87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174CE-1791-4E0B-A122-2AB1524AAFC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88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1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2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6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D961-6FF8-43AC-9A0D-5E8FA17612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76EF3-6C2E-7BAC-FE1A-CE186830F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633420"/>
            <a:ext cx="2080419" cy="14531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22C8661-56DD-FCBC-2132-38284BD1F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03404"/>
            <a:ext cx="1195542" cy="48013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800" y="1677289"/>
            <a:ext cx="7746645" cy="3783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300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1800" y="2417537"/>
            <a:ext cx="7746645" cy="318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50">
                <a:latin typeface=""/>
                <a:cs typeface=""/>
              </a:defRPr>
            </a:lvl1pPr>
            <a:lvl2pPr marL="342900" indent="0">
              <a:buNone/>
              <a:defRPr sz="1800">
                <a:latin typeface="Arial Black"/>
                <a:cs typeface="Arial Black"/>
              </a:defRPr>
            </a:lvl2pPr>
            <a:lvl3pPr marL="685800" indent="0">
              <a:buNone/>
              <a:defRPr sz="1800">
                <a:latin typeface="Arial Black"/>
                <a:cs typeface="Arial Black"/>
              </a:defRPr>
            </a:lvl3pPr>
            <a:lvl4pPr marL="1028700" indent="0">
              <a:buNone/>
              <a:defRPr sz="1800">
                <a:latin typeface="Arial Black"/>
                <a:cs typeface="Arial Black"/>
              </a:defRPr>
            </a:lvl4pPr>
            <a:lvl5pPr marL="1371600" indent="0">
              <a:buNone/>
              <a:defRPr sz="1800">
                <a:latin typeface="Arial Black"/>
                <a:cs typeface="Arial Black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04" y="348244"/>
            <a:ext cx="1078992" cy="557784"/>
          </a:xfrm>
          <a:prstGeom prst="rect">
            <a:avLst/>
          </a:prstGeom>
        </p:spPr>
      </p:pic>
      <p:sp>
        <p:nvSpPr>
          <p:cNvPr id="12" name="Rectangle 5"/>
          <p:cNvSpPr/>
          <p:nvPr userDrawn="1"/>
        </p:nvSpPr>
        <p:spPr>
          <a:xfrm>
            <a:off x="8043747" y="4642599"/>
            <a:ext cx="66845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r"/>
            <a:r>
              <a:rPr lang="es-ES_tradnl" sz="1000">
                <a:latin typeface="Bahnschrift SemiLight Condensed" panose="020B0502040204020203" pitchFamily="34" charset="0"/>
              </a:rPr>
              <a:t>cragenomica.es</a:t>
            </a: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345991" y="4360303"/>
            <a:ext cx="2034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Members</a:t>
            </a:r>
            <a:r>
              <a:rPr lang="es-ES" sz="800">
                <a:solidFill>
                  <a:srgbClr val="382F2D"/>
                </a:solidFill>
                <a:latin typeface="Bahnschrift SemiLight Condensed" panose="020B0502040204020203" pitchFamily="34" charset="0"/>
              </a:rPr>
              <a:t> of </a:t>
            </a:r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the</a:t>
            </a:r>
            <a:r>
              <a:rPr lang="es-ES" sz="800">
                <a:solidFill>
                  <a:srgbClr val="382F2D"/>
                </a:solidFill>
                <a:latin typeface="Bahnschrift SemiLight Condensed" panose="020B0502040204020203" pitchFamily="34" charset="0"/>
              </a:rPr>
              <a:t> </a:t>
            </a:r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Consortium</a:t>
            </a:r>
            <a:endParaRPr lang="es-ES" sz="800">
              <a:solidFill>
                <a:srgbClr val="382F2D"/>
              </a:solidFill>
              <a:latin typeface="Bahnschrift SemiLight Condensed" panose="020B0502040204020203" pitchFamily="34" charset="0"/>
            </a:endParaRPr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31800" y="4551363"/>
            <a:ext cx="8280400" cy="0"/>
          </a:xfrm>
          <a:prstGeom prst="line">
            <a:avLst/>
          </a:prstGeom>
          <a:ln w="9525">
            <a:solidFill>
              <a:srgbClr val="382F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4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O_w_y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A0475-492F-EF9C-8F9B-D6937AEBC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633420"/>
            <a:ext cx="2080419" cy="145315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B9FF7CB-5473-BC47-2DCA-D604004DE8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03404"/>
            <a:ext cx="1195542" cy="48013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800" y="1677289"/>
            <a:ext cx="7746645" cy="3783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300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1800" y="2417537"/>
            <a:ext cx="7746645" cy="318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50">
                <a:latin typeface=""/>
                <a:cs typeface=""/>
              </a:defRPr>
            </a:lvl1pPr>
            <a:lvl2pPr marL="342900" indent="0">
              <a:buNone/>
              <a:defRPr sz="1800">
                <a:latin typeface="Arial Black"/>
                <a:cs typeface="Arial Black"/>
              </a:defRPr>
            </a:lvl2pPr>
            <a:lvl3pPr marL="685800" indent="0">
              <a:buNone/>
              <a:defRPr sz="1800">
                <a:latin typeface="Arial Black"/>
                <a:cs typeface="Arial Black"/>
              </a:defRPr>
            </a:lvl3pPr>
            <a:lvl4pPr marL="1028700" indent="0">
              <a:buNone/>
              <a:defRPr sz="1800">
                <a:latin typeface="Arial Black"/>
                <a:cs typeface="Arial Black"/>
              </a:defRPr>
            </a:lvl4pPr>
            <a:lvl5pPr marL="1371600" indent="0">
              <a:buNone/>
              <a:defRPr sz="1800">
                <a:latin typeface="Arial Black"/>
                <a:cs typeface="Arial Black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04" y="348244"/>
            <a:ext cx="1078992" cy="557784"/>
          </a:xfrm>
          <a:prstGeom prst="rect">
            <a:avLst/>
          </a:prstGeom>
        </p:spPr>
      </p:pic>
      <p:sp>
        <p:nvSpPr>
          <p:cNvPr id="12" name="Rectangle 5"/>
          <p:cNvSpPr/>
          <p:nvPr userDrawn="1"/>
        </p:nvSpPr>
        <p:spPr>
          <a:xfrm>
            <a:off x="8043747" y="4642599"/>
            <a:ext cx="66845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r"/>
            <a:r>
              <a:rPr lang="es-ES_tradnl" sz="1000">
                <a:latin typeface="Bahnschrift SemiLight Condensed" panose="020B0502040204020203" pitchFamily="34" charset="0"/>
              </a:rPr>
              <a:t>cragenomica.es</a:t>
            </a: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345991" y="4360303"/>
            <a:ext cx="2034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Members</a:t>
            </a:r>
            <a:r>
              <a:rPr lang="es-ES" sz="800">
                <a:solidFill>
                  <a:srgbClr val="382F2D"/>
                </a:solidFill>
                <a:latin typeface="Bahnschrift SemiLight Condensed" panose="020B0502040204020203" pitchFamily="34" charset="0"/>
              </a:rPr>
              <a:t> of </a:t>
            </a:r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the</a:t>
            </a:r>
            <a:r>
              <a:rPr lang="es-ES" sz="800">
                <a:solidFill>
                  <a:srgbClr val="382F2D"/>
                </a:solidFill>
                <a:latin typeface="Bahnschrift SemiLight Condensed" panose="020B0502040204020203" pitchFamily="34" charset="0"/>
              </a:rPr>
              <a:t> </a:t>
            </a:r>
            <a:r>
              <a:rPr lang="es-ES" sz="800" err="1">
                <a:solidFill>
                  <a:srgbClr val="382F2D"/>
                </a:solidFill>
                <a:latin typeface="Bahnschrift SemiLight Condensed" panose="020B0502040204020203" pitchFamily="34" charset="0"/>
              </a:rPr>
              <a:t>Consortium</a:t>
            </a:r>
            <a:endParaRPr lang="es-ES" sz="800">
              <a:solidFill>
                <a:srgbClr val="382F2D"/>
              </a:solidFill>
              <a:latin typeface="Bahnschrift SemiLight Condensed" panose="020B0502040204020203" pitchFamily="34" charset="0"/>
            </a:endParaRPr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31800" y="4551363"/>
            <a:ext cx="8280400" cy="0"/>
          </a:xfrm>
          <a:prstGeom prst="line">
            <a:avLst/>
          </a:prstGeom>
          <a:ln w="9525">
            <a:solidFill>
              <a:srgbClr val="382F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 userDrawn="1"/>
        </p:nvSpPr>
        <p:spPr>
          <a:xfrm>
            <a:off x="7922669" y="748260"/>
            <a:ext cx="11190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>
                <a:latin typeface="Times New Roman" panose="02020603050405020304" pitchFamily="18" charset="0"/>
                <a:cs typeface="Times New Roman" panose="02020603050405020304" pitchFamily="18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307870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_S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E894958-A1AB-4161-DE8F-0819BF17A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9"/>
          <a:stretch/>
        </p:blipFill>
        <p:spPr>
          <a:xfrm>
            <a:off x="469900" y="412631"/>
            <a:ext cx="1048522" cy="409920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70632" y="974362"/>
            <a:ext cx="7534116" cy="519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38CF26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2400">
                <a:latin typeface="Arial Black"/>
                <a:cs typeface="Arial Black"/>
              </a:defRPr>
            </a:lvl2pPr>
            <a:lvl3pPr marL="914400" indent="0">
              <a:buNone/>
              <a:defRPr sz="2400">
                <a:latin typeface="Arial Black"/>
                <a:cs typeface="Arial Black"/>
              </a:defRPr>
            </a:lvl3pPr>
            <a:lvl4pPr marL="1371600" indent="0">
              <a:buNone/>
              <a:defRPr sz="2400">
                <a:latin typeface="Arial Black"/>
                <a:cs typeface="Arial Black"/>
              </a:defRPr>
            </a:lvl4pPr>
            <a:lvl5pPr marL="1828800" indent="0">
              <a:buNone/>
              <a:defRPr sz="2400">
                <a:latin typeface="Arial Black"/>
                <a:cs typeface="Arial Black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9900" y="1544898"/>
            <a:ext cx="7534848" cy="4240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latin typeface=""/>
                <a:cs typeface=""/>
              </a:defRPr>
            </a:lvl1pPr>
            <a:lvl2pPr marL="457200" indent="0">
              <a:buNone/>
              <a:defRPr sz="2400">
                <a:latin typeface="Arial Black"/>
                <a:cs typeface="Arial Black"/>
              </a:defRPr>
            </a:lvl2pPr>
            <a:lvl3pPr marL="914400" indent="0">
              <a:buNone/>
              <a:defRPr sz="2400">
                <a:latin typeface="Arial Black"/>
                <a:cs typeface="Arial Black"/>
              </a:defRPr>
            </a:lvl3pPr>
            <a:lvl4pPr marL="1371600" indent="0">
              <a:buNone/>
              <a:defRPr sz="2400">
                <a:latin typeface="Arial Black"/>
                <a:cs typeface="Arial Black"/>
              </a:defRPr>
            </a:lvl4pPr>
            <a:lvl5pPr marL="1828800" indent="0">
              <a:buNone/>
              <a:defRPr sz="2400">
                <a:latin typeface="Arial Black"/>
                <a:cs typeface="Arial Black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" y="2013777"/>
            <a:ext cx="7534848" cy="26481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buFont typeface="Arial"/>
              <a:buChar char="•"/>
              <a:defRPr sz="1300">
                <a:latin typeface="Georgia"/>
                <a:cs typeface="Georgia"/>
              </a:defRPr>
            </a:lvl1pPr>
            <a:lvl2pPr marL="457200" indent="0">
              <a:buNone/>
              <a:defRPr sz="2400">
                <a:latin typeface="Arial Black"/>
                <a:cs typeface="Arial Black"/>
              </a:defRPr>
            </a:lvl2pPr>
            <a:lvl3pPr marL="914400" indent="0">
              <a:buNone/>
              <a:defRPr sz="2400">
                <a:latin typeface="Arial Black"/>
                <a:cs typeface="Arial Black"/>
              </a:defRPr>
            </a:lvl3pPr>
            <a:lvl4pPr marL="1371600" indent="0">
              <a:buNone/>
              <a:defRPr sz="2400">
                <a:latin typeface="Arial Black"/>
                <a:cs typeface="Arial Black"/>
              </a:defRPr>
            </a:lvl4pPr>
            <a:lvl5pPr marL="1828800" indent="0">
              <a:buNone/>
              <a:defRPr sz="2400">
                <a:latin typeface="Arial Black"/>
                <a:cs typeface="Arial Black"/>
              </a:defRPr>
            </a:lvl5pPr>
          </a:lstStyle>
          <a:p>
            <a:pPr lvl="0"/>
            <a:r>
              <a:rPr lang="fr-FR"/>
              <a:t>Quisque nec ex nisl. Sed scelerisque, tellus et commodo pellentesque, urna orci molestie velit, eget fermentum enim ligula a sapien</a:t>
            </a:r>
          </a:p>
          <a:p>
            <a:pPr lvl="0"/>
            <a:r>
              <a:rPr lang="fr-FR"/>
              <a:t>Quisque nec ex nisl. Sed scelerisque, tellus et commodo pellentesque, urna orci molestie velit, eget fermentum enim ligula a sapien</a:t>
            </a:r>
          </a:p>
          <a:p>
            <a:pPr lvl="0"/>
            <a:r>
              <a:rPr lang="fr-FR"/>
              <a:t>Quisque nec ex nisl. Sed scelerisque, tellus et commodo pellentesque, urna orci molestie velit, eget fermentum enim ligula a sapien</a:t>
            </a:r>
          </a:p>
          <a:p>
            <a:pPr lvl="0"/>
            <a:r>
              <a:rPr lang="fr-FR"/>
              <a:t>Quisque nec ex nisl. Sed scelerisque, tellus et commodo pellentesque, urna orci molestie velit, eget fermentum enim ligula a sapien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429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w background">
    <p:bg>
      <p:bgPr>
        <a:gradFill flip="none" rotWithShape="1">
          <a:gsLst>
            <a:gs pos="0">
              <a:srgbClr val="44D62C"/>
            </a:gs>
            <a:gs pos="100000">
              <a:srgbClr val="00C0A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800" y="1677289"/>
            <a:ext cx="7746645" cy="3783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1800" y="2417537"/>
            <a:ext cx="7746645" cy="318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50">
                <a:solidFill>
                  <a:schemeClr val="bg1"/>
                </a:solidFill>
                <a:latin typeface=""/>
                <a:cs typeface=""/>
              </a:defRPr>
            </a:lvl1pPr>
            <a:lvl2pPr marL="342900" indent="0">
              <a:buNone/>
              <a:defRPr sz="1800">
                <a:latin typeface="Arial Black"/>
                <a:cs typeface="Arial Black"/>
              </a:defRPr>
            </a:lvl2pPr>
            <a:lvl3pPr marL="685800" indent="0">
              <a:buNone/>
              <a:defRPr sz="1800">
                <a:latin typeface="Arial Black"/>
                <a:cs typeface="Arial Black"/>
              </a:defRPr>
            </a:lvl3pPr>
            <a:lvl4pPr marL="1028700" indent="0">
              <a:buNone/>
              <a:defRPr sz="1800">
                <a:latin typeface="Arial Black"/>
                <a:cs typeface="Arial Black"/>
              </a:defRPr>
            </a:lvl4pPr>
            <a:lvl5pPr marL="1371600" indent="0">
              <a:buNone/>
              <a:defRPr sz="1800">
                <a:latin typeface="Arial Black"/>
                <a:cs typeface="Arial Black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12" name="Rectangle 5"/>
          <p:cNvSpPr/>
          <p:nvPr userDrawn="1"/>
        </p:nvSpPr>
        <p:spPr>
          <a:xfrm>
            <a:off x="8043747" y="4642599"/>
            <a:ext cx="66845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r"/>
            <a:r>
              <a:rPr lang="es-ES_tradnl" sz="1000">
                <a:solidFill>
                  <a:schemeClr val="bg1"/>
                </a:solidFill>
                <a:latin typeface="Bahnschrift SemiLight Condensed" panose="020B0502040204020203" pitchFamily="34" charset="0"/>
              </a:rPr>
              <a:t>cragenomica.es</a:t>
            </a: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345991" y="4360303"/>
            <a:ext cx="2034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err="1">
                <a:solidFill>
                  <a:schemeClr val="bg1"/>
                </a:solidFill>
                <a:latin typeface="Bahnschrift SemiLight Condensed" panose="020B0502040204020203" pitchFamily="34" charset="0"/>
              </a:rPr>
              <a:t>Members</a:t>
            </a:r>
            <a:r>
              <a:rPr lang="es-ES" sz="80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of </a:t>
            </a:r>
            <a:r>
              <a:rPr lang="es-ES" sz="800" err="1">
                <a:solidFill>
                  <a:schemeClr val="bg1"/>
                </a:solidFill>
                <a:latin typeface="Bahnschrift SemiLight Condensed" panose="020B0502040204020203" pitchFamily="34" charset="0"/>
              </a:rPr>
              <a:t>the</a:t>
            </a:r>
            <a:r>
              <a:rPr lang="es-ES" sz="80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latin typeface="Bahnschrift SemiLight Condensed" panose="020B0502040204020203" pitchFamily="34" charset="0"/>
              </a:rPr>
              <a:t>Consortium</a:t>
            </a:r>
            <a:endParaRPr lang="es-ES" sz="80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31800" y="4551363"/>
            <a:ext cx="828040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22" y="408626"/>
            <a:ext cx="993191" cy="4048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6" y="402519"/>
            <a:ext cx="1260437" cy="5045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8"/>
          <a:stretch/>
        </p:blipFill>
        <p:spPr>
          <a:xfrm>
            <a:off x="345992" y="4539919"/>
            <a:ext cx="2834738" cy="4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4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E1E-00D8-7645-87BF-F7552EC5EA11}" type="datetimeFigureOut">
              <a:rPr lang="es-ES" smtClean="0"/>
              <a:t>29/4/25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1C49-490D-CF42-8AA8-719876C990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54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2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3" r:id="rId2"/>
    <p:sldLayoutId id="2147483683" r:id="rId3"/>
    <p:sldLayoutId id="2147483675" r:id="rId4"/>
    <p:sldLayoutId id="214748369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vgs.iaea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google.es/url?sa=i&amp;rct=j&amp;q=&amp;esrc=s&amp;source=images&amp;cd=&amp;cad=rja&amp;uact=8&amp;ved=0ahUKEwich4SJ8ePPAhXGvBoKHVcqBT0QjRwIBw&amp;url=https://gensexomuerte.net/category/mejora-genetica/&amp;bvm=bv.135974163,d.d2s&amp;psig=AFQjCNF6nTWmYaAymEvd6E4b9R3gpGfWNA&amp;ust=147686394045166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B72D22A5-047C-49D0-F1CB-EE1ECC4BC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6" y="1138278"/>
            <a:ext cx="7189694" cy="378305"/>
          </a:xfrm>
        </p:spPr>
        <p:txBody>
          <a:bodyPr/>
          <a:lstStyle/>
          <a:p>
            <a:pPr algn="ctr"/>
            <a:r>
              <a:rPr lang="es-ES" sz="2800" dirty="0" err="1"/>
              <a:t>NTGs</a:t>
            </a:r>
            <a:r>
              <a:rPr lang="es-ES" sz="2800" dirty="0"/>
              <a:t> para una agricultura más sostenible en la UE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F6F246B4-E909-4EE8-32DD-7C03B0ACD9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89647" y="2395457"/>
            <a:ext cx="9144000" cy="318044"/>
          </a:xfrm>
        </p:spPr>
        <p:txBody>
          <a:bodyPr/>
          <a:lstStyle/>
          <a:p>
            <a:pPr algn="ctr"/>
            <a:r>
              <a:rPr lang="es-ES" b="1" dirty="0"/>
              <a:t>Dr. Josep M. Casacuberta</a:t>
            </a:r>
            <a:r>
              <a:rPr lang="es-ES" dirty="0"/>
              <a:t>, CRAG (CSIC-IRTA-UAB-UB)</a:t>
            </a:r>
          </a:p>
          <a:p>
            <a:pPr algn="ctr"/>
            <a:r>
              <a:rPr lang="es-ES" sz="1400" dirty="0" err="1"/>
              <a:t>josep.casacuberta@cragenomica.es</a:t>
            </a:r>
            <a:endParaRPr lang="es-ES" sz="1400" dirty="0"/>
          </a:p>
        </p:txBody>
      </p:sp>
      <p:pic>
        <p:nvPicPr>
          <p:cNvPr id="7" name="Picture 6" descr="logo-icrea.jpg">
            <a:extLst>
              <a:ext uri="{FF2B5EF4-FFF2-40B4-BE49-F238E27FC236}">
                <a16:creationId xmlns:a16="http://schemas.microsoft.com/office/drawing/2014/main" id="{595D5750-B010-EC47-C833-3F2EAA0C9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20" y="3715719"/>
            <a:ext cx="1045681" cy="4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9E836-D50D-CD7D-782E-D08D0E63F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101" y="3684933"/>
            <a:ext cx="130543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Calibri" charset="0"/>
              </a:rPr>
              <a:t>INSTITUCIÓ CATALANA DE RECERCA I ESTUDIS AVANÇATS</a:t>
            </a:r>
          </a:p>
        </p:txBody>
      </p:sp>
      <p:pic>
        <p:nvPicPr>
          <p:cNvPr id="9" name="Picture 20" descr="2018_MEIC_Gob_Web.jpg">
            <a:extLst>
              <a:ext uri="{FF2B5EF4-FFF2-40B4-BE49-F238E27FC236}">
                <a16:creationId xmlns:a16="http://schemas.microsoft.com/office/drawing/2014/main" id="{0294A98E-33E5-3F99-ECA7-77AF9BB5C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90" y="3933051"/>
            <a:ext cx="1416973" cy="353583"/>
          </a:xfrm>
          <a:prstGeom prst="rect">
            <a:avLst/>
          </a:prstGeom>
        </p:spPr>
      </p:pic>
      <p:pic>
        <p:nvPicPr>
          <p:cNvPr id="10" name="Picture 21" descr="Cerca.png">
            <a:extLst>
              <a:ext uri="{FF2B5EF4-FFF2-40B4-BE49-F238E27FC236}">
                <a16:creationId xmlns:a16="http://schemas.microsoft.com/office/drawing/2014/main" id="{10DA44A8-1B88-6E0B-2B7D-9997F4C75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48" y="3592734"/>
            <a:ext cx="1292862" cy="680634"/>
          </a:xfrm>
          <a:prstGeom prst="rect">
            <a:avLst/>
          </a:prstGeom>
        </p:spPr>
      </p:pic>
      <p:pic>
        <p:nvPicPr>
          <p:cNvPr id="11" name="Picture 22" descr="Empresa i coneixement_Gencat_fons blanc.jpg">
            <a:extLst>
              <a:ext uri="{FF2B5EF4-FFF2-40B4-BE49-F238E27FC236}">
                <a16:creationId xmlns:a16="http://schemas.microsoft.com/office/drawing/2014/main" id="{D7F28026-0372-3F72-ACC2-6D970AC0B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90" y="3596497"/>
            <a:ext cx="1400173" cy="2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6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A7BFF0-C2DF-2D36-A191-1B35EC74F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8543" y="694997"/>
            <a:ext cx="7534116" cy="519134"/>
          </a:xfrm>
        </p:spPr>
        <p:txBody>
          <a:bodyPr/>
          <a:lstStyle/>
          <a:p>
            <a:r>
              <a:rPr lang="es-ES" dirty="0"/>
              <a:t>Variedades comerciales de </a:t>
            </a:r>
            <a:r>
              <a:rPr lang="es-ES" dirty="0" err="1"/>
              <a:t>mutagenesis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65BEE23-B5AE-DBE0-0FE9-A2BE5106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28" y="1481718"/>
            <a:ext cx="1828800" cy="130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id="{8FCE82B3-4155-2866-0517-581FF169C111}"/>
              </a:ext>
            </a:extLst>
          </p:cNvPr>
          <p:cNvSpPr txBox="1"/>
          <p:nvPr/>
        </p:nvSpPr>
        <p:spPr>
          <a:xfrm>
            <a:off x="4074268" y="3774002"/>
            <a:ext cx="5069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Más de </a:t>
            </a:r>
            <a:r>
              <a:rPr lang="en-US" sz="1600" b="1" dirty="0">
                <a:solidFill>
                  <a:srgbClr val="44D62C"/>
                </a:solidFill>
              </a:rPr>
              <a:t>3400 </a:t>
            </a:r>
            <a:r>
              <a:rPr lang="en-US" sz="1600" b="1" dirty="0" err="1">
                <a:solidFill>
                  <a:srgbClr val="44D62C"/>
                </a:solidFill>
              </a:rPr>
              <a:t>variedades</a:t>
            </a:r>
            <a:r>
              <a:rPr lang="en-US" sz="1600" b="1" dirty="0">
                <a:solidFill>
                  <a:srgbClr val="44D62C"/>
                </a:solidFill>
              </a:rPr>
              <a:t> </a:t>
            </a:r>
            <a:r>
              <a:rPr lang="en-US" sz="1600" b="1" dirty="0" err="1">
                <a:solidFill>
                  <a:srgbClr val="44D62C"/>
                </a:solidFill>
              </a:rPr>
              <a:t>comerciales</a:t>
            </a:r>
            <a:r>
              <a:rPr lang="en-US" sz="1600" b="1" dirty="0">
                <a:solidFill>
                  <a:srgbClr val="44D62C"/>
                </a:solidFill>
              </a:rPr>
              <a:t> </a:t>
            </a:r>
            <a:r>
              <a:rPr lang="en-US" sz="1600" dirty="0" err="1"/>
              <a:t>registradas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50% </a:t>
            </a:r>
            <a:r>
              <a:rPr lang="en-US" sz="1600" dirty="0" err="1"/>
              <a:t>cereales</a:t>
            </a:r>
            <a:r>
              <a:rPr lang="en-US" sz="1600" dirty="0"/>
              <a:t>, </a:t>
            </a:r>
            <a:r>
              <a:rPr lang="en-US" sz="1600" dirty="0" err="1"/>
              <a:t>pero</a:t>
            </a:r>
            <a:r>
              <a:rPr lang="en-US" sz="1600" dirty="0"/>
              <a:t> también </a:t>
            </a:r>
            <a:r>
              <a:rPr lang="en-US" sz="1600" dirty="0" err="1"/>
              <a:t>frutas</a:t>
            </a:r>
            <a:r>
              <a:rPr lang="en-US" sz="1600" dirty="0"/>
              <a:t> y </a:t>
            </a:r>
            <a:r>
              <a:rPr lang="en-US" sz="1600" dirty="0" err="1"/>
              <a:t>verduras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75858FDB-2FE9-AB1F-EFB4-1933BE33770F}"/>
              </a:ext>
            </a:extLst>
          </p:cNvPr>
          <p:cNvSpPr txBox="1"/>
          <p:nvPr/>
        </p:nvSpPr>
        <p:spPr>
          <a:xfrm>
            <a:off x="749265" y="2823202"/>
            <a:ext cx="214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Mutant</a:t>
            </a:r>
            <a:r>
              <a:rPr lang="es-ES" sz="1400" dirty="0"/>
              <a:t> </a:t>
            </a:r>
            <a:r>
              <a:rPr lang="es-ES" sz="1400" dirty="0" err="1"/>
              <a:t>Variety</a:t>
            </a:r>
            <a:r>
              <a:rPr lang="es-ES" sz="1400" dirty="0"/>
              <a:t> </a:t>
            </a:r>
            <a:r>
              <a:rPr lang="es-ES" sz="1400" dirty="0" err="1"/>
              <a:t>Database</a:t>
            </a:r>
            <a:endParaRPr lang="es-ES" sz="1400" dirty="0"/>
          </a:p>
          <a:p>
            <a:r>
              <a:rPr lang="es-ES" sz="1400" dirty="0"/>
              <a:t> </a:t>
            </a:r>
            <a:r>
              <a:rPr lang="es-ES" sz="1400" dirty="0">
                <a:hlinkClick r:id="rId3"/>
              </a:rPr>
              <a:t>http://mvgs.iaea.org</a:t>
            </a:r>
            <a:endParaRPr lang="es-ES" sz="1400" dirty="0"/>
          </a:p>
        </p:txBody>
      </p:sp>
      <p:pic>
        <p:nvPicPr>
          <p:cNvPr id="9" name="Picture 2" descr="http://i.kinja-img.com/gawker-media/image/upload/s--5R0SSoMq--/18lrme4yylk2xjpg.jpg">
            <a:extLst>
              <a:ext uri="{FF2B5EF4-FFF2-40B4-BE49-F238E27FC236}">
                <a16:creationId xmlns:a16="http://schemas.microsoft.com/office/drawing/2014/main" id="{49E45CD5-15CC-277D-4874-A1499CD6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167" r="5000" b="22963"/>
          <a:stretch>
            <a:fillRect/>
          </a:stretch>
        </p:blipFill>
        <p:spPr bwMode="auto">
          <a:xfrm>
            <a:off x="875681" y="3562159"/>
            <a:ext cx="1896495" cy="904750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6D593B4-F767-7B55-4B92-11E4C514357B}"/>
              </a:ext>
            </a:extLst>
          </p:cNvPr>
          <p:cNvSpPr txBox="1"/>
          <p:nvPr/>
        </p:nvSpPr>
        <p:spPr>
          <a:xfrm>
            <a:off x="692698" y="4502355"/>
            <a:ext cx="2149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400" dirty="0">
                <a:cs typeface="Times New Roman" pitchFamily="18" charset="0"/>
              </a:rPr>
              <a:t>Mandarina </a:t>
            </a:r>
            <a:r>
              <a:rPr lang="ca-ES" sz="1400" dirty="0" err="1">
                <a:cs typeface="Times New Roman" pitchFamily="18" charset="0"/>
              </a:rPr>
              <a:t>sin</a:t>
            </a:r>
            <a:r>
              <a:rPr lang="ca-ES" sz="1400" dirty="0">
                <a:cs typeface="Times New Roman" pitchFamily="18" charset="0"/>
              </a:rPr>
              <a:t> </a:t>
            </a:r>
            <a:r>
              <a:rPr lang="ca-ES" sz="1400" dirty="0" err="1">
                <a:cs typeface="Times New Roman" pitchFamily="18" charset="0"/>
              </a:rPr>
              <a:t>semillas</a:t>
            </a:r>
            <a:endParaRPr lang="ca-ES" sz="1400" dirty="0">
              <a:cs typeface="Times New Roman" pitchFamily="18" charset="0"/>
            </a:endParaRPr>
          </a:p>
          <a:p>
            <a:pPr algn="ctr"/>
            <a:r>
              <a:rPr lang="ca-ES" sz="1400" dirty="0">
                <a:cs typeface="Times New Roman" pitchFamily="18" charset="0"/>
              </a:rPr>
              <a:t>(</a:t>
            </a:r>
            <a:r>
              <a:rPr lang="ca-ES" sz="1400" dirty="0" err="1">
                <a:cs typeface="Times New Roman" pitchFamily="18" charset="0"/>
              </a:rPr>
              <a:t>Mutagenesis</a:t>
            </a:r>
            <a:r>
              <a:rPr lang="ca-ES" sz="1400" dirty="0">
                <a:cs typeface="Times New Roman" pitchFamily="18" charset="0"/>
              </a:rPr>
              <a:t> </a:t>
            </a:r>
            <a:r>
              <a:rPr lang="ca-ES" sz="1400" dirty="0" err="1">
                <a:cs typeface="Times New Roman" pitchFamily="18" charset="0"/>
              </a:rPr>
              <a:t>neutrones</a:t>
            </a:r>
            <a:r>
              <a:rPr lang="ca-ES" sz="1400" dirty="0">
                <a:cs typeface="Times New Roman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03F16-5F9B-4F6E-8FA9-DA48F68A6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35" y="1424948"/>
            <a:ext cx="4533900" cy="179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6B31A-325B-7769-C8A9-0EA11B9A2025}"/>
              </a:ext>
            </a:extLst>
          </p:cNvPr>
          <p:cNvSpPr txBox="1"/>
          <p:nvPr/>
        </p:nvSpPr>
        <p:spPr>
          <a:xfrm rot="20323646">
            <a:off x="4169636" y="3187427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Arroz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32B95-CCC9-E930-D847-45ED1A78A16D}"/>
              </a:ext>
            </a:extLst>
          </p:cNvPr>
          <p:cNvSpPr txBox="1"/>
          <p:nvPr/>
        </p:nvSpPr>
        <p:spPr>
          <a:xfrm rot="20323646">
            <a:off x="4624049" y="3206281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Cebada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CFA7E-DCCE-BE0A-B47D-8C3DA7A6BD15}"/>
              </a:ext>
            </a:extLst>
          </p:cNvPr>
          <p:cNvSpPr txBox="1"/>
          <p:nvPr/>
        </p:nvSpPr>
        <p:spPr>
          <a:xfrm rot="20323646">
            <a:off x="5052187" y="3253416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Crisantemo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F6D04-A49C-EF39-9CB1-D8B8F25EE335}"/>
              </a:ext>
            </a:extLst>
          </p:cNvPr>
          <p:cNvSpPr txBox="1"/>
          <p:nvPr/>
        </p:nvSpPr>
        <p:spPr>
          <a:xfrm rot="20323646">
            <a:off x="6203725" y="3159146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Trigo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C59B2-F191-EE3A-F136-99AFEED833B6}"/>
              </a:ext>
            </a:extLst>
          </p:cNvPr>
          <p:cNvSpPr txBox="1"/>
          <p:nvPr/>
        </p:nvSpPr>
        <p:spPr>
          <a:xfrm rot="20323646">
            <a:off x="6873234" y="3159146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Soja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4B85B-EC8F-AB41-9297-9D9239D5E245}"/>
              </a:ext>
            </a:extLst>
          </p:cNvPr>
          <p:cNvSpPr txBox="1"/>
          <p:nvPr/>
        </p:nvSpPr>
        <p:spPr>
          <a:xfrm rot="20323646">
            <a:off x="7458676" y="3159146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Maíz</a:t>
            </a:r>
          </a:p>
        </p:txBody>
      </p:sp>
    </p:spTree>
    <p:extLst>
      <p:ext uri="{BB962C8B-B14F-4D97-AF65-F5344CB8AC3E}">
        <p14:creationId xmlns:p14="http://schemas.microsoft.com/office/powerpoint/2010/main" val="347648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5DE449-7A27-3D78-1283-AD95427ED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5715" y="768174"/>
            <a:ext cx="7534116" cy="519134"/>
          </a:xfrm>
        </p:spPr>
        <p:txBody>
          <a:bodyPr/>
          <a:lstStyle/>
          <a:p>
            <a:r>
              <a:rPr lang="en-ES" dirty="0"/>
              <a:t>Reparación del A</a:t>
            </a:r>
            <a:r>
              <a:rPr lang="en-GB" dirty="0"/>
              <a:t>DN</a:t>
            </a:r>
            <a:r>
              <a:rPr lang="en-ES" dirty="0"/>
              <a:t> y mutaciones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CE42D1AC-FEED-72D3-81AF-471F1794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4" y="1287308"/>
            <a:ext cx="6445740" cy="3033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CBF13-8413-921B-1CFC-034D96492B25}"/>
              </a:ext>
            </a:extLst>
          </p:cNvPr>
          <p:cNvSpPr txBox="1"/>
          <p:nvPr/>
        </p:nvSpPr>
        <p:spPr>
          <a:xfrm>
            <a:off x="1985668" y="4516375"/>
            <a:ext cx="4680833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reparación del ADN puede resultar en mutaciones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20008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1609884" y="665629"/>
            <a:ext cx="7534116" cy="519134"/>
          </a:xfrm>
        </p:spPr>
        <p:txBody>
          <a:bodyPr/>
          <a:lstStyle/>
          <a:p>
            <a:r>
              <a:rPr lang="es-ES" dirty="0"/>
              <a:t>Edición génica con CRISPR/Cas9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6" y="1567071"/>
            <a:ext cx="4452573" cy="32397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20614" y="1567071"/>
            <a:ext cx="34688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400" dirty="0"/>
              <a:t>Adaptado a partir de mecanismos de defensa bacterianos (Dr. Francis Mojica. U. Alicante)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Introducción específica de cortes de doble cadena del ADN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Las mutaciones son introducidas por la maquinaria celular de reparación del ADN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Ya existen otras aproximaciones similares(</a:t>
            </a:r>
            <a:r>
              <a:rPr lang="es-ES" sz="1400" dirty="0" err="1"/>
              <a:t>e.g</a:t>
            </a:r>
            <a:r>
              <a:rPr lang="es-ES" sz="1400" dirty="0"/>
              <a:t>. Base </a:t>
            </a:r>
            <a:r>
              <a:rPr lang="es-ES" sz="1400" dirty="0" err="1"/>
              <a:t>editing</a:t>
            </a:r>
            <a:r>
              <a:rPr lang="es-ES" sz="1400" dirty="0"/>
              <a:t>, Prime </a:t>
            </a:r>
            <a:r>
              <a:rPr lang="es-ES" sz="1400" dirty="0" err="1"/>
              <a:t>editing</a:t>
            </a:r>
            <a:r>
              <a:rPr lang="es-ES" sz="1400" dirty="0"/>
              <a:t>, </a:t>
            </a:r>
            <a:r>
              <a:rPr lang="es-ES" sz="1400" dirty="0" err="1"/>
              <a:t>etc</a:t>
            </a:r>
            <a:r>
              <a:rPr lang="es-E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518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9" y="1554865"/>
            <a:ext cx="3274120" cy="21921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460" y="2567458"/>
            <a:ext cx="3233693" cy="872993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6055825" y="1849232"/>
            <a:ext cx="800233" cy="84671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6702099" y="2178032"/>
            <a:ext cx="588872" cy="52967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5796201" y="2154032"/>
            <a:ext cx="588872" cy="5296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4209678" y="3025224"/>
            <a:ext cx="670256" cy="0"/>
          </a:xfrm>
          <a:prstGeom prst="straightConnector1">
            <a:avLst/>
          </a:prstGeom>
          <a:ln w="76200" cmpd="sng"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184702" y="3530662"/>
            <a:ext cx="167225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800" b="1" dirty="0"/>
              <a:t>Corte</a:t>
            </a:r>
          </a:p>
          <a:p>
            <a:pPr algn="ctr"/>
            <a:r>
              <a:rPr lang="es-ES" sz="1800" b="1" dirty="0"/>
              <a:t>específico</a:t>
            </a:r>
          </a:p>
          <a:p>
            <a:pPr algn="ctr"/>
            <a:endParaRPr lang="es-ES" sz="1800" b="1" dirty="0"/>
          </a:p>
          <a:p>
            <a:pPr algn="ctr"/>
            <a:r>
              <a:rPr lang="es-ES" sz="1800" b="1" dirty="0"/>
              <a:t>CRISPR/Cas9</a:t>
            </a:r>
          </a:p>
        </p:txBody>
      </p:sp>
      <p:sp>
        <p:nvSpPr>
          <p:cNvPr id="12" name="Elipse 11"/>
          <p:cNvSpPr/>
          <p:nvPr/>
        </p:nvSpPr>
        <p:spPr>
          <a:xfrm>
            <a:off x="6043600" y="1566515"/>
            <a:ext cx="588409" cy="52967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4891450" y="3530662"/>
            <a:ext cx="3262432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800" b="1" dirty="0"/>
              <a:t>Reparación</a:t>
            </a:r>
          </a:p>
          <a:p>
            <a:pPr algn="ctr"/>
            <a:endParaRPr lang="es-ES" sz="1800" b="1" dirty="0"/>
          </a:p>
          <a:p>
            <a:pPr algn="ctr"/>
            <a:r>
              <a:rPr lang="es-ES" sz="1800" b="1" dirty="0"/>
              <a:t>Maquinaria celular</a:t>
            </a:r>
          </a:p>
          <a:p>
            <a:pPr algn="ctr"/>
            <a:endParaRPr lang="es-ES" sz="1800" b="1" dirty="0"/>
          </a:p>
          <a:p>
            <a:pPr algn="ctr"/>
            <a:r>
              <a:rPr lang="es-ES" sz="1800" b="1" dirty="0">
                <a:solidFill>
                  <a:srgbClr val="44D62C"/>
                </a:solidFill>
              </a:rPr>
              <a:t>Introducción de mutaciones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AC604E8-1177-574E-4954-43E8220C852B}"/>
              </a:ext>
            </a:extLst>
          </p:cNvPr>
          <p:cNvSpPr txBox="1">
            <a:spLocks/>
          </p:cNvSpPr>
          <p:nvPr/>
        </p:nvSpPr>
        <p:spPr>
          <a:xfrm>
            <a:off x="1609884" y="665629"/>
            <a:ext cx="7534116" cy="519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38CF26"/>
                </a:solidFill>
                <a:latin typeface="Arial Black"/>
                <a:ea typeface="+mn-ea"/>
                <a:cs typeface="Ari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Edición génica con CRISPR/Cas9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092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n relacionada">
            <a:extLst>
              <a:ext uri="{FF2B5EF4-FFF2-40B4-BE49-F238E27FC236}">
                <a16:creationId xmlns:a16="http://schemas.microsoft.com/office/drawing/2014/main" id="{D52BDF81-21C6-DA89-9B47-4A8081CE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46061"/>
            <a:ext cx="3429000" cy="2571751"/>
          </a:xfrm>
          <a:prstGeom prst="rect">
            <a:avLst/>
          </a:prstGeom>
          <a:noFill/>
        </p:spPr>
      </p:pic>
      <p:sp>
        <p:nvSpPr>
          <p:cNvPr id="15" name="21 Explosión 1">
            <a:extLst>
              <a:ext uri="{FF2B5EF4-FFF2-40B4-BE49-F238E27FC236}">
                <a16:creationId xmlns:a16="http://schemas.microsoft.com/office/drawing/2014/main" id="{233BE610-D838-C2F7-9D29-201135444B74}"/>
              </a:ext>
            </a:extLst>
          </p:cNvPr>
          <p:cNvSpPr/>
          <p:nvPr/>
        </p:nvSpPr>
        <p:spPr>
          <a:xfrm>
            <a:off x="8145270" y="2626181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6" name="22 Explosión 1">
            <a:extLst>
              <a:ext uri="{FF2B5EF4-FFF2-40B4-BE49-F238E27FC236}">
                <a16:creationId xmlns:a16="http://schemas.microsoft.com/office/drawing/2014/main" id="{C0E93DAE-8FFB-F26F-5BF4-3CCF9421A1D6}"/>
              </a:ext>
            </a:extLst>
          </p:cNvPr>
          <p:cNvSpPr/>
          <p:nvPr/>
        </p:nvSpPr>
        <p:spPr>
          <a:xfrm>
            <a:off x="7659216" y="3814313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7" name="23 Explosión 1">
            <a:extLst>
              <a:ext uri="{FF2B5EF4-FFF2-40B4-BE49-F238E27FC236}">
                <a16:creationId xmlns:a16="http://schemas.microsoft.com/office/drawing/2014/main" id="{9DE7251F-2803-4180-CAFF-D2CD29F6A672}"/>
              </a:ext>
            </a:extLst>
          </p:cNvPr>
          <p:cNvSpPr/>
          <p:nvPr/>
        </p:nvSpPr>
        <p:spPr>
          <a:xfrm>
            <a:off x="6687108" y="3652295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8" name="24 Explosión 1">
            <a:extLst>
              <a:ext uri="{FF2B5EF4-FFF2-40B4-BE49-F238E27FC236}">
                <a16:creationId xmlns:a16="http://schemas.microsoft.com/office/drawing/2014/main" id="{C395DD6E-740B-E2FB-F6DF-59BAF3988363}"/>
              </a:ext>
            </a:extLst>
          </p:cNvPr>
          <p:cNvSpPr/>
          <p:nvPr/>
        </p:nvSpPr>
        <p:spPr>
          <a:xfrm>
            <a:off x="7443192" y="2518169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137D78B5-76D2-0020-7C26-6C7CF703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58762"/>
          <a:stretch>
            <a:fillRect/>
          </a:stretch>
        </p:blipFill>
        <p:spPr bwMode="auto">
          <a:xfrm>
            <a:off x="2005422" y="1764030"/>
            <a:ext cx="3871913" cy="1437624"/>
          </a:xfrm>
          <a:prstGeom prst="rect">
            <a:avLst/>
          </a:prstGeom>
          <a:noFill/>
        </p:spPr>
      </p:pic>
      <p:sp>
        <p:nvSpPr>
          <p:cNvPr id="11" name="17 Rayo">
            <a:extLst>
              <a:ext uri="{FF2B5EF4-FFF2-40B4-BE49-F238E27FC236}">
                <a16:creationId xmlns:a16="http://schemas.microsoft.com/office/drawing/2014/main" id="{0121181F-95FB-CC2F-D3C3-6936EF1EADEE}"/>
              </a:ext>
            </a:extLst>
          </p:cNvPr>
          <p:cNvSpPr/>
          <p:nvPr/>
        </p:nvSpPr>
        <p:spPr>
          <a:xfrm>
            <a:off x="3571596" y="1926048"/>
            <a:ext cx="216024" cy="21602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9" name="25 CuadroTexto">
            <a:extLst>
              <a:ext uri="{FF2B5EF4-FFF2-40B4-BE49-F238E27FC236}">
                <a16:creationId xmlns:a16="http://schemas.microsoft.com/office/drawing/2014/main" id="{39CD0E8F-A295-2E38-B7B5-9D231E263EF3}"/>
              </a:ext>
            </a:extLst>
          </p:cNvPr>
          <p:cNvSpPr txBox="1"/>
          <p:nvPr/>
        </p:nvSpPr>
        <p:spPr>
          <a:xfrm>
            <a:off x="5072063" y="3676701"/>
            <a:ext cx="12637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50" b="1"/>
              <a:t>Gene</a:t>
            </a:r>
          </a:p>
        </p:txBody>
      </p:sp>
      <p:sp>
        <p:nvSpPr>
          <p:cNvPr id="24" name="29 CuadroTexto">
            <a:extLst>
              <a:ext uri="{FF2B5EF4-FFF2-40B4-BE49-F238E27FC236}">
                <a16:creationId xmlns:a16="http://schemas.microsoft.com/office/drawing/2014/main" id="{8C050CA4-5BB4-B8B1-5AD6-623A590A6C1C}"/>
              </a:ext>
            </a:extLst>
          </p:cNvPr>
          <p:cNvSpPr txBox="1"/>
          <p:nvPr/>
        </p:nvSpPr>
        <p:spPr>
          <a:xfrm>
            <a:off x="1280617" y="3763800"/>
            <a:ext cx="6050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Introducción específica de mutaciones dirigidas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mutaciones que son </a:t>
            </a:r>
            <a:r>
              <a:rPr lang="es-ES" sz="1400" b="1" dirty="0">
                <a:solidFill>
                  <a:srgbClr val="44D62C"/>
                </a:solidFill>
              </a:rPr>
              <a:t>idénticas</a:t>
            </a:r>
            <a:r>
              <a:rPr lang="es-ES" sz="1400" b="1" dirty="0"/>
              <a:t> </a:t>
            </a:r>
            <a:r>
              <a:rPr lang="es-ES" sz="1400" dirty="0"/>
              <a:t>a las espontáneas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42" y="2013866"/>
            <a:ext cx="1464435" cy="98048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3027528-6D91-C4A0-4886-AAB1BC79D46F}"/>
              </a:ext>
            </a:extLst>
          </p:cNvPr>
          <p:cNvSpPr txBox="1"/>
          <p:nvPr/>
        </p:nvSpPr>
        <p:spPr>
          <a:xfrm>
            <a:off x="1226828" y="703442"/>
            <a:ext cx="669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Mutaciones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inducidas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: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edición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génica</a:t>
            </a:r>
            <a:endParaRPr lang="ca-ES" sz="2400" b="1" dirty="0">
              <a:solidFill>
                <a:srgbClr val="44D62C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EB5E3-E0CC-ED3F-2534-C5C84C65C2CE}"/>
              </a:ext>
            </a:extLst>
          </p:cNvPr>
          <p:cNvSpPr txBox="1"/>
          <p:nvPr/>
        </p:nvSpPr>
        <p:spPr>
          <a:xfrm>
            <a:off x="825552" y="2903656"/>
            <a:ext cx="45506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ES" sz="800" dirty="0"/>
              <a:t>corte</a:t>
            </a:r>
          </a:p>
        </p:txBody>
      </p:sp>
    </p:spTree>
    <p:extLst>
      <p:ext uri="{BB962C8B-B14F-4D97-AF65-F5344CB8AC3E}">
        <p14:creationId xmlns:p14="http://schemas.microsoft.com/office/powerpoint/2010/main" val="426567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>
            <a:extLst>
              <a:ext uri="{FF2B5EF4-FFF2-40B4-BE49-F238E27FC236}">
                <a16:creationId xmlns:a16="http://schemas.microsoft.com/office/drawing/2014/main" id="{8FDC4109-D88C-37F2-C47B-90BB67A599FD}"/>
              </a:ext>
            </a:extLst>
          </p:cNvPr>
          <p:cNvSpPr txBox="1"/>
          <p:nvPr/>
        </p:nvSpPr>
        <p:spPr>
          <a:xfrm>
            <a:off x="984618" y="778341"/>
            <a:ext cx="74036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Productos Comerciales de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plantas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NTG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BE423BE-37CD-D84A-84C9-78C0C191DB2D}"/>
              </a:ext>
            </a:extLst>
          </p:cNvPr>
          <p:cNvSpPr/>
          <p:nvPr/>
        </p:nvSpPr>
        <p:spPr>
          <a:xfrm>
            <a:off x="898030" y="1755489"/>
            <a:ext cx="44670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latin typeface="Arial"/>
                <a:cs typeface="Arial"/>
              </a:rPr>
              <a:t>Soja </a:t>
            </a:r>
            <a:r>
              <a:rPr lang="fr-FR" sz="1800" dirty="0" err="1">
                <a:latin typeface="Arial"/>
                <a:cs typeface="Arial"/>
              </a:rPr>
              <a:t>enriquecida</a:t>
            </a:r>
            <a:r>
              <a:rPr lang="fr-FR" sz="1800" dirty="0">
                <a:latin typeface="Arial"/>
                <a:cs typeface="Arial"/>
              </a:rPr>
              <a:t> en </a:t>
            </a:r>
            <a:r>
              <a:rPr lang="fr-FR" sz="1800" dirty="0" err="1">
                <a:latin typeface="Arial"/>
                <a:cs typeface="Arial"/>
              </a:rPr>
              <a:t>ácido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oléico</a:t>
            </a:r>
            <a:endParaRPr lang="fr-FR" sz="1800" dirty="0">
              <a:latin typeface="Arial"/>
              <a:cs typeface="Arial"/>
            </a:endParaRPr>
          </a:p>
          <a:p>
            <a:pPr algn="r"/>
            <a:r>
              <a:rPr lang="fr-FR" sz="1800" dirty="0" err="1">
                <a:latin typeface="Arial"/>
                <a:cs typeface="Arial"/>
              </a:rPr>
              <a:t>Calyxt</a:t>
            </a:r>
            <a:r>
              <a:rPr lang="fr-FR" sz="1800" dirty="0">
                <a:latin typeface="Arial"/>
                <a:cs typeface="Arial"/>
              </a:rPr>
              <a:t> (2019), USA</a:t>
            </a:r>
          </a:p>
          <a:p>
            <a:pPr algn="r"/>
            <a:endParaRPr lang="fr-FR" sz="1800" dirty="0">
              <a:latin typeface="Arial"/>
              <a:cs typeface="Arial"/>
            </a:endParaRPr>
          </a:p>
          <a:p>
            <a:pPr algn="r"/>
            <a:endParaRPr lang="fr-FR" sz="1800" dirty="0">
              <a:latin typeface="Arial"/>
              <a:cs typeface="Arial"/>
            </a:endParaRPr>
          </a:p>
          <a:p>
            <a:pPr algn="r"/>
            <a:r>
              <a:rPr lang="fr-FR" sz="1800" dirty="0">
                <a:cs typeface="Arial"/>
              </a:rPr>
              <a:t>Tomates </a:t>
            </a:r>
            <a:r>
              <a:rPr lang="fr-FR" sz="1800" dirty="0" err="1">
                <a:cs typeface="Arial"/>
              </a:rPr>
              <a:t>enriquecidos</a:t>
            </a:r>
            <a:r>
              <a:rPr lang="fr-FR" sz="1800" dirty="0">
                <a:cs typeface="Arial"/>
              </a:rPr>
              <a:t> en GABA</a:t>
            </a:r>
          </a:p>
          <a:p>
            <a:pPr algn="r"/>
            <a:r>
              <a:rPr lang="fr-FR" sz="1800" dirty="0" err="1">
                <a:cs typeface="Arial"/>
              </a:rPr>
              <a:t>Sanatech</a:t>
            </a:r>
            <a:r>
              <a:rPr lang="fr-FR" sz="1800" dirty="0">
                <a:cs typeface="Arial"/>
              </a:rPr>
              <a:t> (2021), </a:t>
            </a:r>
            <a:r>
              <a:rPr lang="fr-FR" sz="1800" dirty="0" err="1">
                <a:cs typeface="Arial"/>
              </a:rPr>
              <a:t>Japón</a:t>
            </a:r>
            <a:endParaRPr lang="fr-FR" sz="1800" dirty="0">
              <a:latin typeface="Arial"/>
              <a:cs typeface="Arial"/>
            </a:endParaRPr>
          </a:p>
          <a:p>
            <a:pPr algn="r"/>
            <a:endParaRPr lang="fr-FR" sz="1800" dirty="0">
              <a:latin typeface="Arial"/>
              <a:cs typeface="Arial"/>
            </a:endParaRPr>
          </a:p>
          <a:p>
            <a:pPr algn="r"/>
            <a:endParaRPr lang="fr-FR" sz="1800" dirty="0">
              <a:latin typeface="Arial"/>
              <a:cs typeface="Arial"/>
            </a:endParaRPr>
          </a:p>
          <a:p>
            <a:pPr algn="r"/>
            <a:r>
              <a:rPr lang="fr-FR" sz="1800" dirty="0">
                <a:cs typeface="Arial"/>
              </a:rPr>
              <a:t>‘tomate violeta’ (</a:t>
            </a:r>
            <a:r>
              <a:rPr lang="fr-FR" sz="1800" dirty="0" err="1">
                <a:cs typeface="Arial"/>
              </a:rPr>
              <a:t>antioxidante</a:t>
            </a:r>
            <a:r>
              <a:rPr lang="fr-FR" sz="1800" dirty="0">
                <a:cs typeface="Arial"/>
              </a:rPr>
              <a:t>)</a:t>
            </a:r>
          </a:p>
          <a:p>
            <a:pPr algn="r"/>
            <a:r>
              <a:rPr lang="fr-FR" sz="1800" dirty="0">
                <a:cs typeface="Arial"/>
              </a:rPr>
              <a:t>Norfolk </a:t>
            </a:r>
            <a:r>
              <a:rPr lang="fr-FR" sz="1800" dirty="0" err="1">
                <a:cs typeface="Arial"/>
              </a:rPr>
              <a:t>Healthy</a:t>
            </a:r>
            <a:r>
              <a:rPr lang="fr-FR" sz="1800" dirty="0">
                <a:cs typeface="Arial"/>
              </a:rPr>
              <a:t> </a:t>
            </a:r>
            <a:r>
              <a:rPr lang="fr-FR" sz="1800" dirty="0" err="1">
                <a:cs typeface="Arial"/>
              </a:rPr>
              <a:t>Produce</a:t>
            </a:r>
            <a:r>
              <a:rPr lang="fr-FR" sz="1800" dirty="0">
                <a:cs typeface="Arial"/>
              </a:rPr>
              <a:t> (2023), USA</a:t>
            </a:r>
            <a:endParaRPr lang="fr-FR" sz="1800" dirty="0">
              <a:latin typeface="Arial"/>
              <a:cs typeface="Arial"/>
            </a:endParaRPr>
          </a:p>
          <a:p>
            <a:pPr marL="214313" indent="-214313" algn="r">
              <a:buFont typeface="Wingdings" pitchFamily="2" charset="2"/>
              <a:buChar char="ü"/>
            </a:pPr>
            <a:endParaRPr lang="fr-FR" sz="1800" dirty="0">
              <a:latin typeface="Arial"/>
              <a:cs typeface="Arial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CBBCD30E-F6F6-4F4A-A6C4-125FE4E2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36" y="1571584"/>
            <a:ext cx="1202443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03" y="3879376"/>
            <a:ext cx="1235283" cy="9601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393" y="2675722"/>
            <a:ext cx="1255212" cy="10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90" y="846077"/>
            <a:ext cx="5453637" cy="21066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5AD85-34C6-FFC9-9B2B-7C3742E0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690" y="3096517"/>
            <a:ext cx="5404182" cy="190861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A6C3E4-B981-CC85-3960-68B266278EBA}"/>
              </a:ext>
            </a:extLst>
          </p:cNvPr>
          <p:cNvCxnSpPr>
            <a:cxnSpLocks/>
          </p:cNvCxnSpPr>
          <p:nvPr/>
        </p:nvCxnSpPr>
        <p:spPr>
          <a:xfrm>
            <a:off x="4572000" y="4168588"/>
            <a:ext cx="20798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0D62D0-C6DB-D0A0-D332-DEB7F9E7470A}"/>
              </a:ext>
            </a:extLst>
          </p:cNvPr>
          <p:cNvCxnSpPr>
            <a:cxnSpLocks/>
          </p:cNvCxnSpPr>
          <p:nvPr/>
        </p:nvCxnSpPr>
        <p:spPr>
          <a:xfrm>
            <a:off x="2653553" y="4329953"/>
            <a:ext cx="261769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30148-D69B-7C9D-DFCD-7F5D7A1B3E86}"/>
              </a:ext>
            </a:extLst>
          </p:cNvPr>
          <p:cNvCxnSpPr>
            <a:cxnSpLocks/>
          </p:cNvCxnSpPr>
          <p:nvPr/>
        </p:nvCxnSpPr>
        <p:spPr>
          <a:xfrm>
            <a:off x="5638800" y="4329953"/>
            <a:ext cx="113851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DE19F3-57D1-24AB-0163-8B921856FBE3}"/>
              </a:ext>
            </a:extLst>
          </p:cNvPr>
          <p:cNvCxnSpPr>
            <a:cxnSpLocks/>
          </p:cNvCxnSpPr>
          <p:nvPr/>
        </p:nvCxnSpPr>
        <p:spPr>
          <a:xfrm>
            <a:off x="1819835" y="4509247"/>
            <a:ext cx="90543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284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2DA85-3407-0238-397C-691AAFC23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935" y="918759"/>
            <a:ext cx="8095135" cy="519134"/>
          </a:xfrm>
        </p:spPr>
        <p:txBody>
          <a:bodyPr/>
          <a:lstStyle/>
          <a:p>
            <a:r>
              <a:rPr lang="en-US" dirty="0"/>
              <a:t>NTGs para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agricultura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sostenible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11 de julio. Día Mundial de la Población | El Día Mundial de… | Flickr">
            <a:extLst>
              <a:ext uri="{FF2B5EF4-FFF2-40B4-BE49-F238E27FC236}">
                <a16:creationId xmlns:a16="http://schemas.microsoft.com/office/drawing/2014/main" id="{8FB1C63D-705C-2963-68D1-9FBB497E1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1" r="17763" b="13684"/>
          <a:stretch/>
        </p:blipFill>
        <p:spPr bwMode="auto">
          <a:xfrm>
            <a:off x="339862" y="1511259"/>
            <a:ext cx="2025598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005 royalty free fruit images | Peakpx">
            <a:extLst>
              <a:ext uri="{FF2B5EF4-FFF2-40B4-BE49-F238E27FC236}">
                <a16:creationId xmlns:a16="http://schemas.microsoft.com/office/drawing/2014/main" id="{2E670D8F-CFAF-3E94-26F1-FCFCA034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r="-1"/>
          <a:stretch/>
        </p:blipFill>
        <p:spPr bwMode="auto">
          <a:xfrm>
            <a:off x="2473628" y="2328261"/>
            <a:ext cx="2007793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C9BA66-6F82-547E-ED36-8A71A0029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r="15803"/>
          <a:stretch/>
        </p:blipFill>
        <p:spPr bwMode="auto">
          <a:xfrm>
            <a:off x="4662580" y="1536681"/>
            <a:ext cx="2029963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ought Aridity Dry - Free photo on Pixabay">
            <a:extLst>
              <a:ext uri="{FF2B5EF4-FFF2-40B4-BE49-F238E27FC236}">
                <a16:creationId xmlns:a16="http://schemas.microsoft.com/office/drawing/2014/main" id="{CFCF1284-CD76-710E-84EF-1FA36E6FA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r="5596"/>
          <a:stretch/>
        </p:blipFill>
        <p:spPr bwMode="auto">
          <a:xfrm>
            <a:off x="6817041" y="2325646"/>
            <a:ext cx="2029963" cy="20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D844DDD-C7A2-C5C7-E51F-2B85661FE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839" y="1707228"/>
            <a:ext cx="1816835" cy="323165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Más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rendimiento</a:t>
            </a:r>
            <a:endParaRPr lang="ca-ES" sz="15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1F06CA1-F4E9-4264-1883-5628AA2A7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30" y="3854782"/>
            <a:ext cx="1816835" cy="55399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Mejores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y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más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sanos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productos</a:t>
            </a:r>
            <a:endParaRPr lang="ca-ES" sz="15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33212E2-E576-7E8A-E2B2-2561A1F1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576" y="1624916"/>
            <a:ext cx="1816835" cy="55399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Menos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pesticides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y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herbicidas</a:t>
            </a:r>
            <a:endParaRPr lang="ca-ES" sz="15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9ECA0E1-8962-1568-B763-606464754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209" y="3854782"/>
            <a:ext cx="2248715" cy="55399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Más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resiliència al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cambio</a:t>
            </a:r>
            <a:r>
              <a:rPr lang="ca-ES" sz="15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ca-ES" sz="15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climático</a:t>
            </a:r>
            <a:endParaRPr lang="ca-ES" sz="15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13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9B269-02C2-1D12-48B0-5BB34FC75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737" y="893680"/>
            <a:ext cx="8341675" cy="519134"/>
          </a:xfrm>
        </p:spPr>
        <p:txBody>
          <a:bodyPr/>
          <a:lstStyle/>
          <a:p>
            <a:r>
              <a:rPr lang="en-ES" dirty="0"/>
              <a:t>Comercialización de plantas NTG en el mundo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0F1A0A-D4E4-02D7-E094-2B1F45291212}"/>
              </a:ext>
            </a:extLst>
          </p:cNvPr>
          <p:cNvSpPr txBox="1"/>
          <p:nvPr/>
        </p:nvSpPr>
        <p:spPr>
          <a:xfrm>
            <a:off x="1270892" y="1861461"/>
            <a:ext cx="66022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solidFill>
                  <a:srgbClr val="A6A6A6"/>
                </a:solidFill>
                <a:latin typeface="Arial"/>
                <a:cs typeface="Arial"/>
              </a:rPr>
              <a:t>- USA, Argentina, China, Japón y otros han desregulado </a:t>
            </a:r>
            <a:r>
              <a:rPr lang="es-ES" sz="1400" dirty="0" err="1">
                <a:solidFill>
                  <a:srgbClr val="A6A6A6"/>
                </a:solidFill>
                <a:latin typeface="Arial"/>
                <a:cs typeface="Arial"/>
              </a:rPr>
              <a:t>NTGs</a:t>
            </a:r>
            <a:r>
              <a:rPr lang="es-ES" sz="1400" dirty="0">
                <a:solidFill>
                  <a:srgbClr val="A6A6A6"/>
                </a:solidFill>
                <a:latin typeface="Arial"/>
                <a:cs typeface="Arial"/>
              </a:rPr>
              <a:t> con pocos cambios (SDN1-2) </a:t>
            </a:r>
          </a:p>
          <a:p>
            <a:endParaRPr lang="es-ES" sz="1400" dirty="0">
              <a:latin typeface="Arial"/>
              <a:cs typeface="Arial"/>
            </a:endParaRPr>
          </a:p>
          <a:p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latin typeface="Arial"/>
                <a:cs typeface="Arial"/>
              </a:rPr>
              <a:t>- EU</a:t>
            </a:r>
          </a:p>
          <a:p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latin typeface="Arial"/>
                <a:cs typeface="Arial"/>
              </a:rPr>
              <a:t>	- Discusiones entre EM desde 2008. Sin consenso</a:t>
            </a:r>
          </a:p>
          <a:p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latin typeface="Arial"/>
                <a:cs typeface="Arial"/>
              </a:rPr>
              <a:t>	- Pregunta del Consejo de Estado Francés al TEJ en 2017. </a:t>
            </a:r>
          </a:p>
          <a:p>
            <a:pPr marL="214313" indent="-214313">
              <a:buFontTx/>
              <a:buChar char="-"/>
            </a:pPr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latin typeface="Arial"/>
                <a:cs typeface="Arial"/>
              </a:rPr>
              <a:t>	- Decisión del TEJ en Julio 2018</a:t>
            </a:r>
          </a:p>
          <a:p>
            <a:endParaRPr lang="es-E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6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985" y="314325"/>
            <a:ext cx="6025066" cy="27527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86" y="3196912"/>
            <a:ext cx="6750500" cy="97722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3837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nana before">
            <a:extLst>
              <a:ext uri="{FF2B5EF4-FFF2-40B4-BE49-F238E27FC236}">
                <a16:creationId xmlns:a16="http://schemas.microsoft.com/office/drawing/2014/main" id="{73C4E337-6847-8F83-0EEE-819355CB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42" y="1282074"/>
            <a:ext cx="1670169" cy="16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ttps://c1.staticflickr.com/5/4070/4520476669_b052c5ae81_b.jpg">
            <a:extLst>
              <a:ext uri="{FF2B5EF4-FFF2-40B4-BE49-F238E27FC236}">
                <a16:creationId xmlns:a16="http://schemas.microsoft.com/office/drawing/2014/main" id="{54305378-92D7-7CCD-A453-E5D59058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867" y="1282074"/>
            <a:ext cx="1658712" cy="16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Wild carrot">
            <a:extLst>
              <a:ext uri="{FF2B5EF4-FFF2-40B4-BE49-F238E27FC236}">
                <a16:creationId xmlns:a16="http://schemas.microsoft.com/office/drawing/2014/main" id="{14F479B7-BB32-908F-87BA-81AA93D8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8991" y="1282074"/>
            <a:ext cx="1703267" cy="164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tge 17">
            <a:extLst>
              <a:ext uri="{FF2B5EF4-FFF2-40B4-BE49-F238E27FC236}">
                <a16:creationId xmlns:a16="http://schemas.microsoft.com/office/drawing/2014/main" id="{412AD3FE-4690-C13F-89E5-1174FC07F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2" t="8932" r="57860" b="65825"/>
          <a:stretch/>
        </p:blipFill>
        <p:spPr>
          <a:xfrm>
            <a:off x="1994223" y="1282074"/>
            <a:ext cx="1699232" cy="1665077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93FE47EC-EB9D-E611-D625-59E7777CFFE0}"/>
              </a:ext>
            </a:extLst>
          </p:cNvPr>
          <p:cNvSpPr/>
          <p:nvPr/>
        </p:nvSpPr>
        <p:spPr>
          <a:xfrm>
            <a:off x="115856" y="1123029"/>
            <a:ext cx="786938" cy="3000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Wild</a:t>
            </a:r>
            <a:endParaRPr lang="ca-ES">
              <a:solidFill>
                <a:schemeClr val="bg1"/>
              </a:solidFill>
            </a:endParaRPr>
          </a:p>
        </p:txBody>
      </p:sp>
      <p:pic>
        <p:nvPicPr>
          <p:cNvPr id="15" name="Imagen 12">
            <a:extLst>
              <a:ext uri="{FF2B5EF4-FFF2-40B4-BE49-F238E27FC236}">
                <a16:creationId xmlns:a16="http://schemas.microsoft.com/office/drawing/2014/main" id="{27C515F5-8025-228F-5F55-D714E90C24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8" t="1105" r="11650" b="70350"/>
          <a:stretch/>
        </p:blipFill>
        <p:spPr>
          <a:xfrm rot="16200000" flipH="1">
            <a:off x="7343652" y="1319094"/>
            <a:ext cx="1637033" cy="1562993"/>
          </a:xfrm>
          <a:prstGeom prst="rect">
            <a:avLst/>
          </a:prstGeom>
        </p:spPr>
      </p:pic>
      <p:sp>
        <p:nvSpPr>
          <p:cNvPr id="17" name="Google Shape;165;g12ef8bc034a_0_172">
            <a:extLst>
              <a:ext uri="{FF2B5EF4-FFF2-40B4-BE49-F238E27FC236}">
                <a16:creationId xmlns:a16="http://schemas.microsoft.com/office/drawing/2014/main" id="{C20B523A-470B-2E19-3176-F52BDE0E4C09}"/>
              </a:ext>
            </a:extLst>
          </p:cNvPr>
          <p:cNvSpPr txBox="1">
            <a:spLocks/>
          </p:cNvSpPr>
          <p:nvPr/>
        </p:nvSpPr>
        <p:spPr>
          <a:xfrm>
            <a:off x="1234781" y="688657"/>
            <a:ext cx="5803476" cy="651527"/>
          </a:xfrm>
          <a:prstGeom prst="rect">
            <a:avLst/>
          </a:prstGeom>
        </p:spPr>
        <p:txBody>
          <a:bodyPr vert="horz"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Font typeface="Arial"/>
              <a:buNone/>
            </a:pPr>
            <a:r>
              <a:rPr lang="ca-ES" sz="2400" dirty="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La </a:t>
            </a:r>
            <a:r>
              <a:rPr lang="ca-ES" sz="2400" dirty="0" err="1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mejora</a:t>
            </a:r>
            <a:r>
              <a:rPr lang="ca-ES" sz="2400" dirty="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ca-ES" sz="2400" dirty="0" err="1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genética</a:t>
            </a:r>
            <a:r>
              <a:rPr lang="ca-ES" sz="2400" dirty="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 de </a:t>
            </a:r>
            <a:r>
              <a:rPr lang="ca-ES" sz="2400" dirty="0" err="1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plantas</a:t>
            </a:r>
            <a:endParaRPr lang="ca-ES" sz="2400" dirty="0">
              <a:solidFill>
                <a:schemeClr val="accent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3FE47EC-EB9D-E611-D625-59E7777CFFE0}"/>
              </a:ext>
            </a:extLst>
          </p:cNvPr>
          <p:cNvSpPr/>
          <p:nvPr/>
        </p:nvSpPr>
        <p:spPr>
          <a:xfrm>
            <a:off x="115854" y="1123029"/>
            <a:ext cx="2062569" cy="3000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Especies silvestres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81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317611"/>
            <a:ext cx="4870856" cy="27234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02" y="391430"/>
            <a:ext cx="4717998" cy="21062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792" y="1520498"/>
            <a:ext cx="4115388" cy="19543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04752"/>
            <a:ext cx="4514850" cy="167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750" y="2739208"/>
            <a:ext cx="3295250" cy="21122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535" y="3577320"/>
            <a:ext cx="2341321" cy="15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0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CE6591-DA83-D630-765A-0A435E08D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1267" y="807241"/>
            <a:ext cx="7534116" cy="519134"/>
          </a:xfrm>
        </p:spPr>
        <p:txBody>
          <a:bodyPr/>
          <a:lstStyle/>
          <a:p>
            <a:r>
              <a:rPr lang="en-ES" dirty="0"/>
              <a:t>Una nueva regulación para las NTGs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FD1B1-62CE-F1CB-74D8-4BDB5397FC45}"/>
              </a:ext>
            </a:extLst>
          </p:cNvPr>
          <p:cNvSpPr txBox="1"/>
          <p:nvPr/>
        </p:nvSpPr>
        <p:spPr>
          <a:xfrm>
            <a:off x="2223247" y="184326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ES" sz="1200" dirty="0"/>
          </a:p>
          <a:p>
            <a:r>
              <a:rPr lang="en-ES" sz="1200" b="1" dirty="0"/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Octubre 2019. Encarga a la COM la realización de un estudio</a:t>
            </a:r>
          </a:p>
          <a:p>
            <a:pPr marL="214313" indent="-214313">
              <a:buFontTx/>
              <a:buChar char="-"/>
            </a:pPr>
            <a:endParaRPr lang="en-ES" sz="1200" b="1" dirty="0"/>
          </a:p>
        </p:txBody>
      </p:sp>
    </p:spTree>
    <p:extLst>
      <p:ext uri="{BB962C8B-B14F-4D97-AF65-F5344CB8AC3E}">
        <p14:creationId xmlns:p14="http://schemas.microsoft.com/office/powerpoint/2010/main" val="415717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5F839-DF3D-1DF2-B954-36B7619D1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33" y="205895"/>
            <a:ext cx="3060722" cy="1759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2E24D-6A8B-C590-3D6C-225B1F17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610" y="270087"/>
            <a:ext cx="2799779" cy="1716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23C76-18B7-C523-63DC-B12ED7B4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33" y="2095913"/>
            <a:ext cx="3175607" cy="194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9CDE1-E428-E8F9-C80A-2B17B05F2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551" y="2095914"/>
            <a:ext cx="3039897" cy="1947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C169B-50D3-5C17-14C6-95AA34B88FDC}"/>
              </a:ext>
            </a:extLst>
          </p:cNvPr>
          <p:cNvSpPr txBox="1"/>
          <p:nvPr/>
        </p:nvSpPr>
        <p:spPr>
          <a:xfrm>
            <a:off x="1838733" y="4157084"/>
            <a:ext cx="7305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latin typeface="Arial" panose="020B0604020202020204" pitchFamily="34" charset="0"/>
                <a:cs typeface="Arial" panose="020B0604020202020204" pitchFamily="34" charset="0"/>
              </a:rPr>
              <a:t>- Las mutaciones introducidas por edición génica son indistinguibles de las mutaciones espontáneas o inducidas por mutagénesis.</a:t>
            </a:r>
          </a:p>
          <a:p>
            <a:endParaRPr lang="en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ES" sz="1400" dirty="0">
                <a:latin typeface="Arial" panose="020B0604020202020204" pitchFamily="34" charset="0"/>
                <a:cs typeface="Arial" panose="020B0604020202020204" pitchFamily="34" charset="0"/>
              </a:rPr>
              <a:t>- No se identificaron riesgos adicionales ligados al uso de las NTGs. </a:t>
            </a:r>
          </a:p>
        </p:txBody>
      </p:sp>
    </p:spTree>
    <p:extLst>
      <p:ext uri="{BB962C8B-B14F-4D97-AF65-F5344CB8AC3E}">
        <p14:creationId xmlns:p14="http://schemas.microsoft.com/office/powerpoint/2010/main" val="222303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86F59-6EA8-12DA-47A1-1AFE1BA0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E5C123-E9B5-CE03-0DCC-6C94AB681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1267" y="807241"/>
            <a:ext cx="7534116" cy="519134"/>
          </a:xfrm>
        </p:spPr>
        <p:txBody>
          <a:bodyPr/>
          <a:lstStyle/>
          <a:p>
            <a:r>
              <a:rPr lang="en-ES" dirty="0"/>
              <a:t>Una nueva regulación para las NTGs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41D31-9EC8-479A-246C-1513B117C00E}"/>
              </a:ext>
            </a:extLst>
          </p:cNvPr>
          <p:cNvSpPr txBox="1"/>
          <p:nvPr/>
        </p:nvSpPr>
        <p:spPr>
          <a:xfrm>
            <a:off x="2223247" y="1843269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ES" sz="1200" dirty="0"/>
          </a:p>
          <a:p>
            <a:r>
              <a:rPr lang="en-ES" sz="1200" b="1" dirty="0">
                <a:solidFill>
                  <a:schemeClr val="bg1">
                    <a:lumMod val="50000"/>
                  </a:schemeClr>
                </a:solidFill>
              </a:rPr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Octubre 2019. Encarga a la COM la realización de un estudio</a:t>
            </a:r>
          </a:p>
          <a:p>
            <a:pPr marL="214313" indent="-214313">
              <a:buFontTx/>
              <a:buChar char="-"/>
            </a:pPr>
            <a:endParaRPr lang="en-ES" sz="1200" b="1" dirty="0"/>
          </a:p>
          <a:p>
            <a:r>
              <a:rPr lang="en-ES" sz="1200" b="1" dirty="0"/>
              <a:t>COM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Abril 2021. Estudio sobre el potencial de las NTGs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Junio 2023. Propuesta legislativa para las NTGs</a:t>
            </a:r>
          </a:p>
          <a:p>
            <a:pPr marL="214313" indent="-214313">
              <a:buFontTx/>
              <a:buChar char="-"/>
            </a:pPr>
            <a:endParaRPr lang="en-ES" sz="1200" dirty="0"/>
          </a:p>
        </p:txBody>
      </p:sp>
    </p:spTree>
    <p:extLst>
      <p:ext uri="{BB962C8B-B14F-4D97-AF65-F5344CB8AC3E}">
        <p14:creationId xmlns:p14="http://schemas.microsoft.com/office/powerpoint/2010/main" val="3742961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43CE39-E112-EDDD-AF21-CE61F763C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632" y="974362"/>
            <a:ext cx="8036874" cy="519134"/>
          </a:xfrm>
        </p:spPr>
        <p:txBody>
          <a:bodyPr/>
          <a:lstStyle/>
          <a:p>
            <a:r>
              <a:rPr lang="en-ES" dirty="0"/>
              <a:t>Propuesta de la COM para regulación de NTGs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EF9A5-6734-67D0-E35E-D72F1A567C97}"/>
              </a:ext>
            </a:extLst>
          </p:cNvPr>
          <p:cNvSpPr txBox="1"/>
          <p:nvPr/>
        </p:nvSpPr>
        <p:spPr>
          <a:xfrm>
            <a:off x="1262315" y="1923317"/>
            <a:ext cx="708854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/>
              <a:t>Se propone establecer dos categorias:</a:t>
            </a:r>
          </a:p>
          <a:p>
            <a:endParaRPr lang="en-ES" sz="1400" dirty="0"/>
          </a:p>
          <a:p>
            <a:r>
              <a:rPr lang="en-ES" sz="1400" dirty="0"/>
              <a:t>- NTG-1 . Plantas consideradas equivalentes a las obtenidas por mejora convencional. </a:t>
            </a:r>
          </a:p>
          <a:p>
            <a:r>
              <a:rPr lang="en-ES" sz="1400" dirty="0"/>
              <a:t>	Excluidas de la legislación de OMGs.</a:t>
            </a:r>
          </a:p>
          <a:p>
            <a:endParaRPr lang="en-ES" sz="1400" dirty="0"/>
          </a:p>
          <a:p>
            <a:r>
              <a:rPr lang="en-ES" sz="1400" dirty="0"/>
              <a:t>- NTG-2. Plantas no equivalentes a las obtenidas por mejora convencional.</a:t>
            </a:r>
          </a:p>
          <a:p>
            <a:r>
              <a:rPr lang="en-ES" sz="1400" dirty="0"/>
              <a:t>	Sujetas a la legislación de OMGs, aunque con modificaciones.  </a:t>
            </a:r>
          </a:p>
        </p:txBody>
      </p:sp>
    </p:spTree>
    <p:extLst>
      <p:ext uri="{BB962C8B-B14F-4D97-AF65-F5344CB8AC3E}">
        <p14:creationId xmlns:p14="http://schemas.microsoft.com/office/powerpoint/2010/main" val="3709967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CF7EB3-BA79-78ED-57FD-F5A8E318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66763"/>
            <a:ext cx="2819400" cy="866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7CEE-FDFF-5BDB-6AF3-4979F81D40C9}"/>
              </a:ext>
            </a:extLst>
          </p:cNvPr>
          <p:cNvSpPr txBox="1"/>
          <p:nvPr/>
        </p:nvSpPr>
        <p:spPr>
          <a:xfrm>
            <a:off x="3928456" y="3436883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b="1" dirty="0"/>
              <a:t>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62F83-B3DB-BC4A-14A3-68A45181389A}"/>
              </a:ext>
            </a:extLst>
          </p:cNvPr>
          <p:cNvSpPr txBox="1"/>
          <p:nvPr/>
        </p:nvSpPr>
        <p:spPr>
          <a:xfrm>
            <a:off x="2762517" y="4054180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b="1" dirty="0"/>
              <a:t>Parlamento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9A811-D6BD-9A94-F632-2461E68E8926}"/>
              </a:ext>
            </a:extLst>
          </p:cNvPr>
          <p:cNvSpPr txBox="1"/>
          <p:nvPr/>
        </p:nvSpPr>
        <p:spPr>
          <a:xfrm>
            <a:off x="4677654" y="405418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b="1" dirty="0"/>
              <a:t>Consejo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D6468-4BDD-9A89-588E-00816B760812}"/>
              </a:ext>
            </a:extLst>
          </p:cNvPr>
          <p:cNvCxnSpPr/>
          <p:nvPr/>
        </p:nvCxnSpPr>
        <p:spPr>
          <a:xfrm flipH="1">
            <a:off x="3641835" y="3713882"/>
            <a:ext cx="343291" cy="3402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5FFD61-7280-1DA0-97F8-CA13F2ADD9CA}"/>
              </a:ext>
            </a:extLst>
          </p:cNvPr>
          <p:cNvCxnSpPr>
            <a:cxnSpLocks/>
          </p:cNvCxnSpPr>
          <p:nvPr/>
        </p:nvCxnSpPr>
        <p:spPr>
          <a:xfrm>
            <a:off x="4506008" y="3713881"/>
            <a:ext cx="343291" cy="3402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4FA04-3E00-9BCB-6D7F-98448DEF7C7A}"/>
              </a:ext>
            </a:extLst>
          </p:cNvPr>
          <p:cNvCxnSpPr>
            <a:cxnSpLocks/>
          </p:cNvCxnSpPr>
          <p:nvPr/>
        </p:nvCxnSpPr>
        <p:spPr>
          <a:xfrm flipH="1">
            <a:off x="3934265" y="4192679"/>
            <a:ext cx="663152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39F0892-A9F5-7823-B79C-0962709A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87" y="1542901"/>
            <a:ext cx="5526741" cy="17076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5F922A-6E12-7295-09EA-B48207F262CF}"/>
              </a:ext>
            </a:extLst>
          </p:cNvPr>
          <p:cNvCxnSpPr/>
          <p:nvPr/>
        </p:nvCxnSpPr>
        <p:spPr>
          <a:xfrm>
            <a:off x="2904564" y="2393576"/>
            <a:ext cx="6544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346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F4107-7506-DCB0-CF3B-D9B66A24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36915"/>
            <a:ext cx="5829300" cy="42219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1ECA43-CFD4-C090-7BA7-33B740AFEC42}"/>
              </a:ext>
            </a:extLst>
          </p:cNvPr>
          <p:cNvSpPr/>
          <p:nvPr/>
        </p:nvSpPr>
        <p:spPr>
          <a:xfrm>
            <a:off x="1657349" y="3541059"/>
            <a:ext cx="5944721" cy="131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La Presidencia </a:t>
            </a:r>
            <a:r>
              <a:rPr lang="en-GB" sz="1400" dirty="0" err="1">
                <a:solidFill>
                  <a:schemeClr val="tx1"/>
                </a:solidFill>
              </a:rPr>
              <a:t>española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impulsa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el</a:t>
            </a:r>
            <a:r>
              <a:rPr lang="en-GB" sz="1400" dirty="0">
                <a:solidFill>
                  <a:schemeClr val="tx1"/>
                </a:solidFill>
              </a:rPr>
              <a:t> debate </a:t>
            </a:r>
            <a:r>
              <a:rPr lang="en-GB" sz="1400" dirty="0" err="1">
                <a:solidFill>
                  <a:schemeClr val="tx1"/>
                </a:solidFill>
              </a:rPr>
              <a:t>sobre</a:t>
            </a:r>
            <a:r>
              <a:rPr lang="en-GB" sz="1400" dirty="0">
                <a:solidFill>
                  <a:schemeClr val="tx1"/>
                </a:solidFill>
              </a:rPr>
              <a:t> la </a:t>
            </a:r>
            <a:r>
              <a:rPr lang="en-GB" sz="1400" dirty="0" err="1">
                <a:solidFill>
                  <a:schemeClr val="tx1"/>
                </a:solidFill>
              </a:rPr>
              <a:t>propuesta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legislativa</a:t>
            </a:r>
            <a:r>
              <a:rPr lang="en-GB" sz="1400" dirty="0">
                <a:solidFill>
                  <a:schemeClr val="tx1"/>
                </a:solidFill>
              </a:rPr>
              <a:t> para la </a:t>
            </a:r>
            <a:r>
              <a:rPr lang="en-GB" sz="1400" dirty="0" err="1">
                <a:solidFill>
                  <a:schemeClr val="tx1"/>
                </a:solidFill>
              </a:rPr>
              <a:t>producción</a:t>
            </a:r>
            <a:r>
              <a:rPr lang="en-GB" sz="1400" dirty="0">
                <a:solidFill>
                  <a:schemeClr val="tx1"/>
                </a:solidFill>
              </a:rPr>
              <a:t> de </a:t>
            </a:r>
            <a:r>
              <a:rPr lang="en-GB" sz="1400" dirty="0" err="1">
                <a:solidFill>
                  <a:schemeClr val="tx1"/>
                </a:solidFill>
              </a:rPr>
              <a:t>variedades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vegetales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mediante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nuevas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técnicas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genómicas</a:t>
            </a:r>
            <a:endParaRPr lang="en-ES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E9156-A3ED-6635-BCDD-88FA045D4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41" y="3792309"/>
            <a:ext cx="663388" cy="7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7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A890-4691-FD86-1DF8-146BB0C17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9014B6-689F-3630-36D8-C0745A7F79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1267" y="807241"/>
            <a:ext cx="7534116" cy="519134"/>
          </a:xfrm>
        </p:spPr>
        <p:txBody>
          <a:bodyPr/>
          <a:lstStyle/>
          <a:p>
            <a:r>
              <a:rPr lang="en-ES" dirty="0"/>
              <a:t>Una nueva regulación para las NTGs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5C992-8139-E67A-3740-EBF25857335A}"/>
              </a:ext>
            </a:extLst>
          </p:cNvPr>
          <p:cNvSpPr txBox="1"/>
          <p:nvPr/>
        </p:nvSpPr>
        <p:spPr>
          <a:xfrm>
            <a:off x="2223247" y="1843269"/>
            <a:ext cx="4572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ES" sz="1200" dirty="0"/>
          </a:p>
          <a:p>
            <a:r>
              <a:rPr lang="en-ES" sz="1200" b="1" dirty="0">
                <a:solidFill>
                  <a:schemeClr val="bg1">
                    <a:lumMod val="50000"/>
                  </a:schemeClr>
                </a:solidFill>
              </a:rPr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Octubre 2019. Encarga a la COM la realización de un estudio</a:t>
            </a:r>
          </a:p>
          <a:p>
            <a:pPr marL="214313" indent="-214313">
              <a:buFontTx/>
              <a:buChar char="-"/>
            </a:pPr>
            <a:endParaRPr lang="en-ES" sz="12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ES" sz="1200" b="1" dirty="0">
                <a:solidFill>
                  <a:schemeClr val="bg1">
                    <a:lumMod val="50000"/>
                  </a:schemeClr>
                </a:solidFill>
              </a:rPr>
              <a:t>COM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Abril 2021. Estudio sobre el potencial de las NTGs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Junio 2023. Propuesta legislativa para las NTGs</a:t>
            </a:r>
          </a:p>
          <a:p>
            <a:pPr marL="214313" indent="-214313">
              <a:buFontTx/>
              <a:buChar char="-"/>
            </a:pPr>
            <a:endParaRPr lang="en-ES" sz="1200" dirty="0"/>
          </a:p>
          <a:p>
            <a:r>
              <a:rPr lang="en-ES" sz="1200" b="1" dirty="0"/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Julio- Diciembre 2023. ESP Pre.  Mod.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Enero-Junio 2024. BEL Pre. Mod.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Julio-Diciembre 2024. HUN Pre.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Enero 2025. POL Pre. Consenso propuesta modificada</a:t>
            </a:r>
          </a:p>
        </p:txBody>
      </p:sp>
    </p:spTree>
    <p:extLst>
      <p:ext uri="{BB962C8B-B14F-4D97-AF65-F5344CB8AC3E}">
        <p14:creationId xmlns:p14="http://schemas.microsoft.com/office/powerpoint/2010/main" val="2899392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919D7-1114-A1D6-C05F-860DD836D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69270"/>
            <a:ext cx="5829300" cy="48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84D35-C9E5-794B-A390-62A869C1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36" y="84343"/>
            <a:ext cx="5398308" cy="261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6E078-8929-0DDE-C5ED-CAF8E490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64" y="2898297"/>
            <a:ext cx="5486400" cy="17430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ED6144-E38C-0F8D-0CE2-18C3A6B6B1D6}"/>
              </a:ext>
            </a:extLst>
          </p:cNvPr>
          <p:cNvCxnSpPr>
            <a:cxnSpLocks/>
          </p:cNvCxnSpPr>
          <p:nvPr/>
        </p:nvCxnSpPr>
        <p:spPr>
          <a:xfrm>
            <a:off x="6464147" y="3680489"/>
            <a:ext cx="63821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1038A9-E97F-D100-30B2-F283131E1703}"/>
              </a:ext>
            </a:extLst>
          </p:cNvPr>
          <p:cNvCxnSpPr>
            <a:cxnSpLocks/>
          </p:cNvCxnSpPr>
          <p:nvPr/>
        </p:nvCxnSpPr>
        <p:spPr>
          <a:xfrm>
            <a:off x="1739978" y="3862268"/>
            <a:ext cx="53623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C65F13-39B4-5ED4-FE15-359B0D6FD671}"/>
              </a:ext>
            </a:extLst>
          </p:cNvPr>
          <p:cNvCxnSpPr>
            <a:cxnSpLocks/>
          </p:cNvCxnSpPr>
          <p:nvPr/>
        </p:nvCxnSpPr>
        <p:spPr>
          <a:xfrm>
            <a:off x="1739978" y="4044047"/>
            <a:ext cx="79114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FB9749-AE3D-4982-B99E-C72B74271FDD}"/>
              </a:ext>
            </a:extLst>
          </p:cNvPr>
          <p:cNvCxnSpPr>
            <a:cxnSpLocks/>
          </p:cNvCxnSpPr>
          <p:nvPr/>
        </p:nvCxnSpPr>
        <p:spPr>
          <a:xfrm>
            <a:off x="3373820" y="4242350"/>
            <a:ext cx="372854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2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D43E-E372-421F-DD1D-F4651798A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nana before">
            <a:extLst>
              <a:ext uri="{FF2B5EF4-FFF2-40B4-BE49-F238E27FC236}">
                <a16:creationId xmlns:a16="http://schemas.microsoft.com/office/drawing/2014/main" id="{7D192469-C0CE-D35A-1E54-3BC291E5C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42" y="1282074"/>
            <a:ext cx="1670169" cy="16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ttps://c1.staticflickr.com/5/4070/4520476669_b052c5ae81_b.jpg">
            <a:extLst>
              <a:ext uri="{FF2B5EF4-FFF2-40B4-BE49-F238E27FC236}">
                <a16:creationId xmlns:a16="http://schemas.microsoft.com/office/drawing/2014/main" id="{6928B7CE-DC5B-13A0-A4D3-D78DD895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867" y="1282074"/>
            <a:ext cx="1658712" cy="16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Wild carrot">
            <a:extLst>
              <a:ext uri="{FF2B5EF4-FFF2-40B4-BE49-F238E27FC236}">
                <a16:creationId xmlns:a16="http://schemas.microsoft.com/office/drawing/2014/main" id="{6FBC04CD-6C40-150D-1DB7-107AE969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8991" y="1282074"/>
            <a:ext cx="1703267" cy="164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tge 17">
            <a:extLst>
              <a:ext uri="{FF2B5EF4-FFF2-40B4-BE49-F238E27FC236}">
                <a16:creationId xmlns:a16="http://schemas.microsoft.com/office/drawing/2014/main" id="{24E7A859-F2EA-E4A6-E2FA-8546D52FD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82" t="8932" r="57860" b="65825"/>
          <a:stretch/>
        </p:blipFill>
        <p:spPr>
          <a:xfrm>
            <a:off x="1994223" y="1282074"/>
            <a:ext cx="1699232" cy="1665077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E9945F3A-F29D-5651-17B3-DFD225731152}"/>
              </a:ext>
            </a:extLst>
          </p:cNvPr>
          <p:cNvSpPr/>
          <p:nvPr/>
        </p:nvSpPr>
        <p:spPr>
          <a:xfrm>
            <a:off x="115856" y="1123029"/>
            <a:ext cx="786938" cy="3000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Wild</a:t>
            </a:r>
            <a:endParaRPr lang="ca-ES">
              <a:solidFill>
                <a:schemeClr val="bg1"/>
              </a:solidFill>
            </a:endParaRPr>
          </a:p>
        </p:txBody>
      </p:sp>
      <p:pic>
        <p:nvPicPr>
          <p:cNvPr id="15" name="Imagen 12">
            <a:extLst>
              <a:ext uri="{FF2B5EF4-FFF2-40B4-BE49-F238E27FC236}">
                <a16:creationId xmlns:a16="http://schemas.microsoft.com/office/drawing/2014/main" id="{42F3DE8E-A916-3BCA-D2D6-B8D2526F88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8" t="1105" r="11650" b="70350"/>
          <a:stretch/>
        </p:blipFill>
        <p:spPr>
          <a:xfrm rot="16200000" flipH="1">
            <a:off x="7343652" y="1319094"/>
            <a:ext cx="1637033" cy="1562993"/>
          </a:xfrm>
          <a:prstGeom prst="rect">
            <a:avLst/>
          </a:prstGeom>
        </p:spPr>
      </p:pic>
      <p:sp>
        <p:nvSpPr>
          <p:cNvPr id="17" name="Google Shape;165;g12ef8bc034a_0_172">
            <a:extLst>
              <a:ext uri="{FF2B5EF4-FFF2-40B4-BE49-F238E27FC236}">
                <a16:creationId xmlns:a16="http://schemas.microsoft.com/office/drawing/2014/main" id="{7075D0CD-02A0-C812-54D6-C547B81B846B}"/>
              </a:ext>
            </a:extLst>
          </p:cNvPr>
          <p:cNvSpPr txBox="1">
            <a:spLocks/>
          </p:cNvSpPr>
          <p:nvPr/>
        </p:nvSpPr>
        <p:spPr>
          <a:xfrm>
            <a:off x="1234781" y="688657"/>
            <a:ext cx="5803476" cy="651527"/>
          </a:xfrm>
          <a:prstGeom prst="rect">
            <a:avLst/>
          </a:prstGeom>
        </p:spPr>
        <p:txBody>
          <a:bodyPr vert="horz"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Font typeface="Arial"/>
              <a:buNone/>
            </a:pPr>
            <a:r>
              <a:rPr lang="ca-ES" sz="2400" dirty="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La </a:t>
            </a:r>
            <a:r>
              <a:rPr lang="ca-ES" sz="2400" dirty="0" err="1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mejora</a:t>
            </a:r>
            <a:r>
              <a:rPr lang="ca-ES" sz="2400" dirty="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 genètica de </a:t>
            </a:r>
            <a:r>
              <a:rPr lang="ca-ES" sz="2400" dirty="0" err="1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plantas</a:t>
            </a:r>
            <a:endParaRPr lang="ca-ES" sz="2400" dirty="0">
              <a:solidFill>
                <a:schemeClr val="accent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B190131-DCB1-A120-FCAF-E63D33250B5C}"/>
              </a:ext>
            </a:extLst>
          </p:cNvPr>
          <p:cNvSpPr/>
          <p:nvPr/>
        </p:nvSpPr>
        <p:spPr>
          <a:xfrm>
            <a:off x="115854" y="1123029"/>
            <a:ext cx="2062569" cy="3000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Especies silvestres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14" name="Picture 4" descr="http://cdn3-www.wholesomebabyfood.momtastic.com/assets/uploads/2015/04/banana-for-baby.jpg">
            <a:extLst>
              <a:ext uri="{FF2B5EF4-FFF2-40B4-BE49-F238E27FC236}">
                <a16:creationId xmlns:a16="http://schemas.microsoft.com/office/drawing/2014/main" id="{DB663C49-5C33-3B7F-E711-729CD5FD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370" y="3242381"/>
            <a:ext cx="1658712" cy="163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Modern watermelon">
            <a:extLst>
              <a:ext uri="{FF2B5EF4-FFF2-40B4-BE49-F238E27FC236}">
                <a16:creationId xmlns:a16="http://schemas.microsoft.com/office/drawing/2014/main" id="{24C2C960-28C5-F249-DBB3-C870B233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3239" y="3242381"/>
            <a:ext cx="1682899" cy="164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http://theglobalgrid.org/wp-content/uploads/2015/07/3877417128_7617767761_b.jpg">
            <a:extLst>
              <a:ext uri="{FF2B5EF4-FFF2-40B4-BE49-F238E27FC236}">
                <a16:creationId xmlns:a16="http://schemas.microsoft.com/office/drawing/2014/main" id="{C379EE32-CD56-EBBC-198B-8C03BE7CD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295" y="3242381"/>
            <a:ext cx="1647255" cy="16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Modern carrot">
            <a:extLst>
              <a:ext uri="{FF2B5EF4-FFF2-40B4-BE49-F238E27FC236}">
                <a16:creationId xmlns:a16="http://schemas.microsoft.com/office/drawing/2014/main" id="{FF1096B9-A25A-51FE-8CAF-5807AC39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79707" y="3242381"/>
            <a:ext cx="1677807" cy="167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06AD649C-951F-8951-0B29-FD36F3D6F3A9}"/>
              </a:ext>
            </a:extLst>
          </p:cNvPr>
          <p:cNvSpPr/>
          <p:nvPr/>
        </p:nvSpPr>
        <p:spPr>
          <a:xfrm>
            <a:off x="140085" y="3086678"/>
            <a:ext cx="2038338" cy="3000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Plantas</a:t>
            </a:r>
            <a:r>
              <a:rPr lang="ca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cultivadas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22" name="Imagen 18">
            <a:extLst>
              <a:ext uri="{FF2B5EF4-FFF2-40B4-BE49-F238E27FC236}">
                <a16:creationId xmlns:a16="http://schemas.microsoft.com/office/drawing/2014/main" id="{49697726-6BE3-C405-DE38-35F2E7E0B3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t="4947" r="20602" b="-180"/>
          <a:stretch/>
        </p:blipFill>
        <p:spPr>
          <a:xfrm>
            <a:off x="7380672" y="3242381"/>
            <a:ext cx="1553355" cy="16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35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0E0758-3987-CBF7-6F45-D64774B0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597172"/>
            <a:ext cx="5829300" cy="39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30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0F1B-A2E6-79D2-894D-E5C6FEE12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9B9D04-BECD-602C-D67A-555DB54DDE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1267" y="807241"/>
            <a:ext cx="7534116" cy="519134"/>
          </a:xfrm>
        </p:spPr>
        <p:txBody>
          <a:bodyPr/>
          <a:lstStyle/>
          <a:p>
            <a:r>
              <a:rPr lang="en-ES" dirty="0"/>
              <a:t>Una nueva regulación para las NTGs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5827C-8E2E-8D01-A2F8-07CA1221AAA8}"/>
              </a:ext>
            </a:extLst>
          </p:cNvPr>
          <p:cNvSpPr txBox="1"/>
          <p:nvPr/>
        </p:nvSpPr>
        <p:spPr>
          <a:xfrm>
            <a:off x="2115670" y="1430893"/>
            <a:ext cx="4572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ES" sz="1200" dirty="0"/>
          </a:p>
          <a:p>
            <a:r>
              <a:rPr lang="en-ES" sz="1200" b="1" dirty="0">
                <a:solidFill>
                  <a:schemeClr val="bg1">
                    <a:lumMod val="50000"/>
                  </a:schemeClr>
                </a:solidFill>
              </a:rPr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Octubre 2019. Encarga a la COM la realización de un estudio</a:t>
            </a:r>
          </a:p>
          <a:p>
            <a:pPr marL="214313" indent="-214313">
              <a:buFontTx/>
              <a:buChar char="-"/>
            </a:pPr>
            <a:endParaRPr lang="en-ES" sz="12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ES" sz="1200" b="1" dirty="0">
                <a:solidFill>
                  <a:schemeClr val="bg1">
                    <a:lumMod val="50000"/>
                  </a:schemeClr>
                </a:solidFill>
              </a:rPr>
              <a:t>COM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Abril 2021. Estudio sobre el potencial de las NTGs</a:t>
            </a:r>
          </a:p>
          <a:p>
            <a:pPr marL="214313" indent="-214313">
              <a:buFontTx/>
              <a:buChar char="-"/>
            </a:pPr>
            <a:r>
              <a:rPr lang="en-ES" sz="1200" dirty="0">
                <a:solidFill>
                  <a:schemeClr val="bg1">
                    <a:lumMod val="50000"/>
                  </a:schemeClr>
                </a:solidFill>
              </a:rPr>
              <a:t>Junio 2023. Propuesta legislativa para las NTGs</a:t>
            </a:r>
          </a:p>
          <a:p>
            <a:pPr marL="214313" indent="-214313">
              <a:buFontTx/>
              <a:buChar char="-"/>
            </a:pPr>
            <a:endParaRPr lang="en-ES" sz="1200" dirty="0"/>
          </a:p>
          <a:p>
            <a:r>
              <a:rPr lang="en-ES" sz="1200" b="1" dirty="0"/>
              <a:t>Consejo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Julio- Diciembre 2023. ESP Pre.  Mod.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Enero-Junio 2024. BEL Pre. Mod.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Julio-Diciembre 2024. HUN Pre. No consenso</a:t>
            </a:r>
          </a:p>
          <a:p>
            <a:pPr marL="214313" indent="-214313">
              <a:buFontTx/>
              <a:buChar char="-"/>
            </a:pPr>
            <a:r>
              <a:rPr lang="en-ES" sz="1200" dirty="0"/>
              <a:t>Enero 2025. POL Pre. Consenso propuesta modificada</a:t>
            </a:r>
          </a:p>
          <a:p>
            <a:endParaRPr lang="en-ES" sz="1200" dirty="0"/>
          </a:p>
          <a:p>
            <a:r>
              <a:rPr lang="en-ES" sz="1200" b="1" dirty="0"/>
              <a:t>Parlamento</a:t>
            </a:r>
            <a:endParaRPr lang="en-ES" sz="1200" dirty="0"/>
          </a:p>
          <a:p>
            <a:pPr marL="214313" indent="-214313">
              <a:buFontTx/>
              <a:buChar char="-"/>
            </a:pPr>
            <a:r>
              <a:rPr lang="en-ES" sz="1200" dirty="0"/>
              <a:t>Enero 2024. Aprueba una propuesta modificada (diferente)</a:t>
            </a:r>
          </a:p>
          <a:p>
            <a:endParaRPr lang="en-ES" sz="1200" dirty="0"/>
          </a:p>
        </p:txBody>
      </p:sp>
    </p:spTree>
    <p:extLst>
      <p:ext uri="{BB962C8B-B14F-4D97-AF65-F5344CB8AC3E}">
        <p14:creationId xmlns:p14="http://schemas.microsoft.com/office/powerpoint/2010/main" val="2959285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714408" y="845842"/>
            <a:ext cx="8246578" cy="519134"/>
          </a:xfrm>
        </p:spPr>
        <p:txBody>
          <a:bodyPr/>
          <a:lstStyle/>
          <a:p>
            <a:r>
              <a:rPr lang="es-ES" dirty="0"/>
              <a:t>Edición génica y mejora genética de plantas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EDE0A32-DA56-4D1B-02E1-4FD369C71C30}"/>
              </a:ext>
            </a:extLst>
          </p:cNvPr>
          <p:cNvSpPr/>
          <p:nvPr/>
        </p:nvSpPr>
        <p:spPr>
          <a:xfrm>
            <a:off x="714408" y="1441215"/>
            <a:ext cx="78035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Permite la modificación específica (edición) de genes </a:t>
            </a:r>
            <a:r>
              <a:rPr lang="es-ES" sz="1800" b="1" dirty="0">
                <a:solidFill>
                  <a:srgbClr val="44D62C"/>
                </a:solidFill>
              </a:rPr>
              <a:t>endógenos</a:t>
            </a:r>
            <a:r>
              <a:rPr lang="es-ES" sz="1800" dirty="0"/>
              <a:t> (necesita de un conocimiento previo detallado)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Introduce mutaciones que son </a:t>
            </a:r>
            <a:r>
              <a:rPr lang="es-ES" sz="1800" b="1" dirty="0">
                <a:solidFill>
                  <a:srgbClr val="44D62C"/>
                </a:solidFill>
              </a:rPr>
              <a:t>indistinguibles </a:t>
            </a:r>
            <a:r>
              <a:rPr lang="es-ES" sz="1800" dirty="0"/>
              <a:t>de las mutaciones espontaneas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Puede ayudar a la </a:t>
            </a:r>
            <a:r>
              <a:rPr lang="es-ES" sz="1800" b="1" dirty="0">
                <a:solidFill>
                  <a:srgbClr val="44D62C"/>
                </a:solidFill>
              </a:rPr>
              <a:t>mejora de caracteres complejos </a:t>
            </a:r>
            <a:r>
              <a:rPr lang="es-ES" sz="1800" dirty="0"/>
              <a:t>que dependen de múltiples genes, y también en </a:t>
            </a:r>
            <a:r>
              <a:rPr lang="es-ES" sz="1800" b="1" dirty="0">
                <a:solidFill>
                  <a:srgbClr val="44D62C"/>
                </a:solidFill>
              </a:rPr>
              <a:t>genomas complejos </a:t>
            </a:r>
            <a:r>
              <a:rPr lang="es-ES" sz="1800" dirty="0"/>
              <a:t>(</a:t>
            </a:r>
            <a:r>
              <a:rPr lang="es-ES" sz="1800" dirty="0" err="1"/>
              <a:t>e.g</a:t>
            </a:r>
            <a:r>
              <a:rPr lang="es-ES" sz="1800" dirty="0"/>
              <a:t>. poliploides)</a:t>
            </a:r>
          </a:p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Herramienta muy poderosa para </a:t>
            </a:r>
            <a:r>
              <a:rPr lang="es-ES" sz="1800"/>
              <a:t>la obtención de </a:t>
            </a:r>
            <a:r>
              <a:rPr lang="es-ES" sz="1800" dirty="0"/>
              <a:t>nuevas variedades para una </a:t>
            </a:r>
            <a:r>
              <a:rPr lang="es-ES" sz="1800" b="1" dirty="0">
                <a:solidFill>
                  <a:srgbClr val="44D62C"/>
                </a:solidFill>
              </a:rPr>
              <a:t>agricultura más sostenible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551347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A1E37-AFDE-5534-9B66-9BD02392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BFF2525-2DC9-9FD5-2B89-EFD0B8B95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408" y="827912"/>
            <a:ext cx="8246578" cy="519134"/>
          </a:xfrm>
        </p:spPr>
        <p:txBody>
          <a:bodyPr/>
          <a:lstStyle/>
          <a:p>
            <a:r>
              <a:rPr lang="es-ES" dirty="0"/>
              <a:t>La regulación de las </a:t>
            </a:r>
            <a:r>
              <a:rPr lang="es-ES" dirty="0" err="1"/>
              <a:t>NTGs</a:t>
            </a:r>
            <a:r>
              <a:rPr lang="es-ES" dirty="0"/>
              <a:t> en la UE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09FE72F-0E74-926C-9252-CC7EB017D280}"/>
              </a:ext>
            </a:extLst>
          </p:cNvPr>
          <p:cNvSpPr/>
          <p:nvPr/>
        </p:nvSpPr>
        <p:spPr>
          <a:xfrm>
            <a:off x="714408" y="1503969"/>
            <a:ext cx="78035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legislación actual de </a:t>
            </a:r>
            <a:r>
              <a:rPr lang="es-ES" sz="1800" dirty="0" err="1"/>
              <a:t>OMGs</a:t>
            </a:r>
            <a:r>
              <a:rPr lang="es-ES" sz="1800" dirty="0"/>
              <a:t> </a:t>
            </a:r>
            <a:r>
              <a:rPr lang="es-ES" sz="1800" b="1" dirty="0">
                <a:solidFill>
                  <a:srgbClr val="44D62C"/>
                </a:solidFill>
              </a:rPr>
              <a:t>no está adaptada </a:t>
            </a:r>
            <a:r>
              <a:rPr lang="es-ES" sz="1800" dirty="0"/>
              <a:t>a las </a:t>
            </a:r>
            <a:r>
              <a:rPr lang="es-ES" sz="1800" dirty="0" err="1"/>
              <a:t>NTGs</a:t>
            </a:r>
            <a:endParaRPr lang="es-ES" sz="1800" b="1" dirty="0">
              <a:solidFill>
                <a:srgbClr val="44D6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nueva regulación debe </a:t>
            </a:r>
            <a:r>
              <a:rPr lang="es-ES" sz="1800" b="1" dirty="0">
                <a:solidFill>
                  <a:srgbClr val="44D62C"/>
                </a:solidFill>
              </a:rPr>
              <a:t>permitir utilizar </a:t>
            </a:r>
            <a:r>
              <a:rPr lang="es-ES" sz="1800" dirty="0"/>
              <a:t>estas nuevas técnicas asegurando un </a:t>
            </a:r>
            <a:r>
              <a:rPr lang="es-ES" sz="1800" b="1" dirty="0">
                <a:solidFill>
                  <a:srgbClr val="44D62C"/>
                </a:solidFill>
              </a:rPr>
              <a:t>alto grado de seguridad </a:t>
            </a:r>
            <a:r>
              <a:rPr lang="es-ES" sz="1800" dirty="0"/>
              <a:t>de los productos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Se necesita una regulación que pueda </a:t>
            </a:r>
            <a:r>
              <a:rPr lang="es-ES" sz="1800" b="1" dirty="0">
                <a:solidFill>
                  <a:srgbClr val="44D62C"/>
                </a:solidFill>
              </a:rPr>
              <a:t>adaptarse</a:t>
            </a:r>
            <a:r>
              <a:rPr lang="es-ES" sz="1800" dirty="0"/>
              <a:t> al desarrollo tecnológico y a una gran variedad de especies y caracteres</a:t>
            </a:r>
          </a:p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Es importante que sea </a:t>
            </a:r>
            <a:r>
              <a:rPr lang="es-ES" sz="1800" b="1" dirty="0">
                <a:solidFill>
                  <a:srgbClr val="44D62C"/>
                </a:solidFill>
              </a:rPr>
              <a:t>flexible</a:t>
            </a:r>
            <a:r>
              <a:rPr lang="es-ES" sz="1800" dirty="0"/>
              <a:t> y aplicable </a:t>
            </a:r>
            <a:r>
              <a:rPr lang="es-ES" sz="1800" b="1" dirty="0">
                <a:solidFill>
                  <a:srgbClr val="44D62C"/>
                </a:solidFill>
              </a:rPr>
              <a:t>caso por caso </a:t>
            </a:r>
            <a:r>
              <a:rPr lang="es-ES" sz="1800" dirty="0"/>
              <a:t>(confianza en el análisis científico riguroso)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924551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D0414-C7F7-C7A4-A482-9EC5B09E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06" y="4550033"/>
            <a:ext cx="7772400" cy="41821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2AFBB48-8B0B-61E6-980A-5B934B13B0BE}"/>
              </a:ext>
            </a:extLst>
          </p:cNvPr>
          <p:cNvSpPr txBox="1">
            <a:spLocks/>
          </p:cNvSpPr>
          <p:nvPr/>
        </p:nvSpPr>
        <p:spPr>
          <a:xfrm>
            <a:off x="792001" y="1600451"/>
            <a:ext cx="3323146" cy="453629"/>
          </a:xfrm>
          <a:prstGeom prst="rect">
            <a:avLst/>
          </a:prstGeom>
        </p:spPr>
        <p:txBody>
          <a:bodyPr/>
          <a:lstStyle>
            <a:lvl1pPr algn="ctr" defTabSz="471556" rtl="0" eaLnBrk="1" latinLnBrk="0" hangingPunct="1">
              <a:spcBef>
                <a:spcPct val="0"/>
              </a:spcBef>
              <a:buNone/>
              <a:defRPr sz="45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90000"/>
              </a:lnSpc>
            </a:pPr>
            <a:r>
              <a:rPr lang="es-ES" sz="3000" dirty="0">
                <a:solidFill>
                  <a:srgbClr val="44D62C"/>
                </a:solidFill>
                <a:latin typeface="Arial Black" panose="020B0A04020102020204" pitchFamily="34" charset="0"/>
              </a:rPr>
              <a:t>Gracias!</a:t>
            </a: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3B9718F2-4362-7ED6-7AC8-3927CF9A9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09368"/>
            <a:ext cx="2995925" cy="2941313"/>
          </a:xfrm>
          <a:prstGeom prst="rect">
            <a:avLst/>
          </a:prstGeom>
        </p:spPr>
      </p:pic>
      <p:pic>
        <p:nvPicPr>
          <p:cNvPr id="8" name="Picture 7" descr="Graphical user interface, text, application">
            <a:extLst>
              <a:ext uri="{FF2B5EF4-FFF2-40B4-BE49-F238E27FC236}">
                <a16:creationId xmlns:a16="http://schemas.microsoft.com/office/drawing/2014/main" id="{9DD68344-AB50-E4E4-B55C-3219E7E4F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12"/>
          <a:stretch/>
        </p:blipFill>
        <p:spPr>
          <a:xfrm>
            <a:off x="1812341" y="3561220"/>
            <a:ext cx="1282467" cy="2935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0B09017-E77C-EF28-9F71-6700F967439F}"/>
              </a:ext>
            </a:extLst>
          </p:cNvPr>
          <p:cNvSpPr txBox="1">
            <a:spLocks/>
          </p:cNvSpPr>
          <p:nvPr/>
        </p:nvSpPr>
        <p:spPr>
          <a:xfrm>
            <a:off x="1419369" y="3169748"/>
            <a:ext cx="2068411" cy="382730"/>
          </a:xfrm>
          <a:prstGeom prst="rect">
            <a:avLst/>
          </a:prstGeom>
        </p:spPr>
        <p:txBody>
          <a:bodyPr/>
          <a:lstStyle>
            <a:lvl1pPr marL="353667" indent="-353667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279" indent="-294723" algn="l" defTabSz="471556" rtl="0" eaLnBrk="1" latinLnBrk="0" hangingPunct="1">
              <a:spcBef>
                <a:spcPct val="20000"/>
              </a:spcBef>
              <a:buFont typeface="Arial"/>
              <a:buChar char="–"/>
              <a:defRPr sz="28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8890" indent="-235778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0446" indent="-235778" algn="l" defTabSz="471556" rtl="0" eaLnBrk="1" latinLnBrk="0" hangingPunct="1">
              <a:spcBef>
                <a:spcPct val="20000"/>
              </a:spcBef>
              <a:buFont typeface="Arial"/>
              <a:buChar char="–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22002" indent="-235778" algn="l" defTabSz="471556" rtl="0" eaLnBrk="1" latinLnBrk="0" hangingPunct="1">
              <a:spcBef>
                <a:spcPct val="20000"/>
              </a:spcBef>
              <a:buFont typeface="Arial"/>
              <a:buChar char="»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3558" indent="-235778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65115" indent="-235778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6671" indent="-235778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227" indent="-235778" algn="l" defTabSz="471556" rtl="0" eaLnBrk="1" latinLnBrk="0" hangingPunct="1">
              <a:spcBef>
                <a:spcPct val="20000"/>
              </a:spcBef>
              <a:buFont typeface="Arial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dirty="0"/>
              <a:t>Síguenos en: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348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esultado de imagen de mejora tomate">
            <a:hlinkClick r:id="rId2"/>
            <a:extLst>
              <a:ext uri="{FF2B5EF4-FFF2-40B4-BE49-F238E27FC236}">
                <a16:creationId xmlns:a16="http://schemas.microsoft.com/office/drawing/2014/main" id="{06F7C08A-0314-A016-861E-34FAA953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926" y="2684952"/>
            <a:ext cx="2722349" cy="9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19357-1441-A130-25C4-F5AFF538C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4476" y="770122"/>
            <a:ext cx="6595047" cy="519134"/>
          </a:xfrm>
        </p:spPr>
        <p:txBody>
          <a:bodyPr/>
          <a:lstStyle/>
          <a:p>
            <a:r>
              <a:rPr lang="ca-ES" dirty="0" err="1"/>
              <a:t>Domesticación</a:t>
            </a:r>
            <a:r>
              <a:rPr lang="ca-ES" dirty="0"/>
              <a:t> de especies silvestres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5864DD-BF5D-7E2B-6B2F-698F130A5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783" y="1345609"/>
            <a:ext cx="3276543" cy="2458827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A13D9874-31B0-C0AE-4FD5-52E9AF861E13}"/>
              </a:ext>
            </a:extLst>
          </p:cNvPr>
          <p:cNvSpPr/>
          <p:nvPr/>
        </p:nvSpPr>
        <p:spPr>
          <a:xfrm>
            <a:off x="2306904" y="4156218"/>
            <a:ext cx="4909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800" b="1" dirty="0"/>
              <a:t>De silvestres a </a:t>
            </a:r>
            <a:r>
              <a:rPr lang="ca-ES" sz="1800" b="1" dirty="0" err="1"/>
              <a:t>plantas</a:t>
            </a:r>
            <a:r>
              <a:rPr lang="ca-ES" sz="1800" b="1" dirty="0"/>
              <a:t> </a:t>
            </a:r>
            <a:r>
              <a:rPr lang="ca-ES" sz="1800" b="1" dirty="0" err="1"/>
              <a:t>cultivadas</a:t>
            </a:r>
            <a:endParaRPr lang="ca-ES" sz="1800" b="1" dirty="0"/>
          </a:p>
          <a:p>
            <a:pPr algn="ctr"/>
            <a:r>
              <a:rPr lang="ca-ES" sz="1600" dirty="0"/>
              <a:t>(</a:t>
            </a:r>
            <a:r>
              <a:rPr lang="ca-ES" sz="1600" dirty="0" err="1"/>
              <a:t>cambios</a:t>
            </a:r>
            <a:r>
              <a:rPr lang="ca-ES" sz="1600" dirty="0"/>
              <a:t> en </a:t>
            </a:r>
            <a:r>
              <a:rPr lang="ca-ES" sz="1600" dirty="0" err="1"/>
              <a:t>composición</a:t>
            </a:r>
            <a:r>
              <a:rPr lang="ca-ES" sz="1600" dirty="0"/>
              <a:t>, arquitectura, </a:t>
            </a:r>
            <a:r>
              <a:rPr lang="ca-ES" sz="1600" dirty="0" err="1"/>
              <a:t>floración</a:t>
            </a:r>
            <a:r>
              <a:rPr lang="ca-ES" sz="1600" dirty="0"/>
              <a:t>, </a:t>
            </a:r>
            <a:r>
              <a:rPr lang="ca-ES" sz="1600" dirty="0" err="1"/>
              <a:t>tamaño</a:t>
            </a:r>
            <a:r>
              <a:rPr lang="ca-ES" sz="1600" dirty="0"/>
              <a:t> del </a:t>
            </a:r>
            <a:r>
              <a:rPr lang="ca-ES" sz="1600" dirty="0" err="1"/>
              <a:t>fruto</a:t>
            </a:r>
            <a:r>
              <a:rPr lang="ca-ES" sz="1600" dirty="0"/>
              <a:t>, </a:t>
            </a:r>
            <a:r>
              <a:rPr lang="ca-ES" sz="1600" dirty="0" err="1"/>
              <a:t>rendimiento</a:t>
            </a:r>
            <a:r>
              <a:rPr lang="ca-ES" sz="1600" dirty="0"/>
              <a:t>,...)</a:t>
            </a:r>
          </a:p>
          <a:p>
            <a:pPr algn="ctr"/>
            <a:endParaRPr lang="ca-ES" sz="1600" dirty="0"/>
          </a:p>
        </p:txBody>
      </p:sp>
    </p:spTree>
    <p:extLst>
      <p:ext uri="{BB962C8B-B14F-4D97-AF65-F5344CB8AC3E}">
        <p14:creationId xmlns:p14="http://schemas.microsoft.com/office/powerpoint/2010/main" val="77067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74207119-6A6A-082F-2C1B-5B301F70FD66}"/>
              </a:ext>
            </a:extLst>
          </p:cNvPr>
          <p:cNvSpPr txBox="1">
            <a:spLocks/>
          </p:cNvSpPr>
          <p:nvPr/>
        </p:nvSpPr>
        <p:spPr>
          <a:xfrm>
            <a:off x="1028898" y="661392"/>
            <a:ext cx="7738584" cy="543707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400" b="1" dirty="0" err="1">
                <a:solidFill>
                  <a:srgbClr val="44D62C"/>
                </a:solidFill>
                <a:ea typeface="Verdana" panose="020B0604030504040204" pitchFamily="34" charset="0"/>
              </a:rPr>
              <a:t>Variabilidad</a:t>
            </a:r>
            <a:r>
              <a:rPr lang="ca-ES" sz="2400" b="1" dirty="0">
                <a:solidFill>
                  <a:srgbClr val="44D62C"/>
                </a:solidFill>
                <a:ea typeface="Verdana" panose="020B0604030504040204" pitchFamily="34" charset="0"/>
              </a:rPr>
              <a:t> fenotípica/ mutacions </a:t>
            </a:r>
            <a:r>
              <a:rPr lang="ca-ES" sz="2400" b="1" dirty="0" err="1">
                <a:solidFill>
                  <a:srgbClr val="44D62C"/>
                </a:solidFill>
                <a:ea typeface="Verdana" panose="020B0604030504040204" pitchFamily="34" charset="0"/>
              </a:rPr>
              <a:t>genéticas</a:t>
            </a:r>
            <a:endParaRPr lang="ca-ES" sz="2400" b="1" dirty="0">
              <a:solidFill>
                <a:srgbClr val="44D62C"/>
              </a:solidFill>
              <a:ea typeface="Verdana" panose="020B0604030504040204" pitchFamily="34" charset="0"/>
            </a:endParaRPr>
          </a:p>
        </p:txBody>
      </p:sp>
      <p:pic>
        <p:nvPicPr>
          <p:cNvPr id="4" name="Picture 2" descr="Resultado de imagen de variedades de tomate">
            <a:extLst>
              <a:ext uri="{FF2B5EF4-FFF2-40B4-BE49-F238E27FC236}">
                <a16:creationId xmlns:a16="http://schemas.microsoft.com/office/drawing/2014/main" id="{5999421F-7DF1-33F0-CC15-04042C29E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782"/>
          <a:stretch/>
        </p:blipFill>
        <p:spPr bwMode="auto">
          <a:xfrm>
            <a:off x="5317425" y="2094564"/>
            <a:ext cx="3362506" cy="1658212"/>
          </a:xfrm>
          <a:prstGeom prst="rect">
            <a:avLst/>
          </a:prstGeom>
          <a:noFill/>
        </p:spPr>
      </p:pic>
      <p:sp>
        <p:nvSpPr>
          <p:cNvPr id="5" name="19 CuadroTexto">
            <a:extLst>
              <a:ext uri="{FF2B5EF4-FFF2-40B4-BE49-F238E27FC236}">
                <a16:creationId xmlns:a16="http://schemas.microsoft.com/office/drawing/2014/main" id="{572DD8F9-0810-C5CD-A6F4-75AA9EB09027}"/>
              </a:ext>
            </a:extLst>
          </p:cNvPr>
          <p:cNvSpPr txBox="1"/>
          <p:nvPr/>
        </p:nvSpPr>
        <p:spPr>
          <a:xfrm>
            <a:off x="1117098" y="1438371"/>
            <a:ext cx="795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replicación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 del ADN (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otros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procesos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introducen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mutaciones</a:t>
            </a:r>
            <a:endParaRPr lang="ca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9FACD9FA-4F96-0671-3C73-117A59B9B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1" y="2160582"/>
            <a:ext cx="914559" cy="1843980"/>
          </a:xfrm>
          <a:prstGeom prst="rect">
            <a:avLst/>
          </a:prstGeom>
        </p:spPr>
      </p:pic>
      <p:sp>
        <p:nvSpPr>
          <p:cNvPr id="39" name="2 CuadroTexto">
            <a:extLst>
              <a:ext uri="{FF2B5EF4-FFF2-40B4-BE49-F238E27FC236}">
                <a16:creationId xmlns:a16="http://schemas.microsoft.com/office/drawing/2014/main" id="{A264DDD2-C0F9-8C20-3651-E7911FD8D205}"/>
              </a:ext>
            </a:extLst>
          </p:cNvPr>
          <p:cNvSpPr txBox="1"/>
          <p:nvPr/>
        </p:nvSpPr>
        <p:spPr>
          <a:xfrm>
            <a:off x="2553994" y="4095968"/>
            <a:ext cx="262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b="1" dirty="0" err="1"/>
              <a:t>Mutaciones</a:t>
            </a:r>
            <a:r>
              <a:rPr lang="ca-ES" sz="1600" b="1" dirty="0"/>
              <a:t> </a:t>
            </a:r>
            <a:r>
              <a:rPr lang="ca-ES" sz="1600" b="1" dirty="0" err="1"/>
              <a:t>espontaneas</a:t>
            </a:r>
            <a:endParaRPr lang="ca-ES" sz="1600" b="1" dirty="0"/>
          </a:p>
        </p:txBody>
      </p:sp>
      <p:sp>
        <p:nvSpPr>
          <p:cNvPr id="40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1431814" y="2067164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luna</a:t>
            </a:r>
            <a:r>
              <a:rPr lang="ca-ES" dirty="0"/>
              <a:t> es blanca</a:t>
            </a:r>
          </a:p>
        </p:txBody>
      </p:sp>
      <p:sp>
        <p:nvSpPr>
          <p:cNvPr id="54" name="2 CuadroTexto">
            <a:extLst>
              <a:ext uri="{FF2B5EF4-FFF2-40B4-BE49-F238E27FC236}">
                <a16:creationId xmlns:a16="http://schemas.microsoft.com/office/drawing/2014/main" id="{9D4F29BE-3F7C-79E8-E492-D8869D9D39AB}"/>
              </a:ext>
            </a:extLst>
          </p:cNvPr>
          <p:cNvSpPr txBox="1"/>
          <p:nvPr/>
        </p:nvSpPr>
        <p:spPr>
          <a:xfrm>
            <a:off x="5018580" y="3763478"/>
            <a:ext cx="4110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b="1" dirty="0" err="1"/>
              <a:t>Variabilidad</a:t>
            </a:r>
            <a:r>
              <a:rPr lang="ca-ES" sz="1600" b="1" dirty="0"/>
              <a:t> natural, </a:t>
            </a:r>
            <a:r>
              <a:rPr lang="ca-ES" sz="1600" b="1" dirty="0" err="1"/>
              <a:t>diversidad</a:t>
            </a:r>
            <a:r>
              <a:rPr lang="ca-ES" sz="1600" b="1" dirty="0"/>
              <a:t> </a:t>
            </a:r>
            <a:r>
              <a:rPr lang="ca-ES" sz="1600" b="1" dirty="0" err="1"/>
              <a:t>genética</a:t>
            </a:r>
            <a:endParaRPr lang="ca-ES" sz="1600" b="1" dirty="0"/>
          </a:p>
        </p:txBody>
      </p:sp>
      <p:sp>
        <p:nvSpPr>
          <p:cNvPr id="2" name="Flecha: curvada hacia arriba 1">
            <a:extLst>
              <a:ext uri="{FF2B5EF4-FFF2-40B4-BE49-F238E27FC236}">
                <a16:creationId xmlns:a16="http://schemas.microsoft.com/office/drawing/2014/main" id="{4E3484A3-CD68-780F-25AB-3026A6F869AC}"/>
              </a:ext>
            </a:extLst>
          </p:cNvPr>
          <p:cNvSpPr/>
          <p:nvPr/>
        </p:nvSpPr>
        <p:spPr>
          <a:xfrm rot="20366277">
            <a:off x="4478568" y="4319040"/>
            <a:ext cx="1546075" cy="71836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sp>
        <p:nvSpPr>
          <p:cNvPr id="22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1584214" y="2242242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luna</a:t>
            </a:r>
            <a:r>
              <a:rPr lang="ca-ES" dirty="0"/>
              <a:t> es blanca</a:t>
            </a:r>
          </a:p>
        </p:txBody>
      </p:sp>
      <p:sp>
        <p:nvSpPr>
          <p:cNvPr id="23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1736614" y="2428659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luna</a:t>
            </a:r>
            <a:r>
              <a:rPr lang="ca-ES" dirty="0"/>
              <a:t> es blanca</a:t>
            </a:r>
          </a:p>
        </p:txBody>
      </p:sp>
      <p:sp>
        <p:nvSpPr>
          <p:cNvPr id="24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1791994" y="2603737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luna</a:t>
            </a:r>
            <a:r>
              <a:rPr lang="ca-ES" dirty="0"/>
              <a:t> </a:t>
            </a:r>
            <a:r>
              <a:rPr lang="ca-ES" dirty="0">
                <a:solidFill>
                  <a:srgbClr val="FF0000"/>
                </a:solidFill>
              </a:rPr>
              <a:t>o</a:t>
            </a:r>
            <a:r>
              <a:rPr lang="ca-ES" dirty="0"/>
              <a:t>s blanca</a:t>
            </a:r>
          </a:p>
        </p:txBody>
      </p:sp>
      <p:sp>
        <p:nvSpPr>
          <p:cNvPr id="26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1935574" y="2778815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luna</a:t>
            </a:r>
            <a:r>
              <a:rPr lang="ca-ES" dirty="0"/>
              <a:t> es blanca</a:t>
            </a:r>
          </a:p>
        </p:txBody>
      </p:sp>
      <p:sp>
        <p:nvSpPr>
          <p:cNvPr id="32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2096794" y="2953893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</a:t>
            </a:r>
            <a:r>
              <a:rPr lang="ca-ES" dirty="0" err="1">
                <a:solidFill>
                  <a:srgbClr val="44D62C"/>
                </a:solidFill>
              </a:rPr>
              <a:t>a</a:t>
            </a:r>
            <a:r>
              <a:rPr lang="ca-ES" dirty="0" err="1"/>
              <a:t>na</a:t>
            </a:r>
            <a:r>
              <a:rPr lang="ca-ES" dirty="0"/>
              <a:t> es blanca</a:t>
            </a:r>
          </a:p>
        </p:txBody>
      </p:sp>
      <p:sp>
        <p:nvSpPr>
          <p:cNvPr id="33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2249194" y="3128971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</a:t>
            </a:r>
            <a:r>
              <a:rPr lang="ca-ES" dirty="0" err="1">
                <a:solidFill>
                  <a:srgbClr val="44D62C"/>
                </a:solidFill>
              </a:rPr>
              <a:t>a</a:t>
            </a:r>
            <a:r>
              <a:rPr lang="ca-ES" dirty="0" err="1"/>
              <a:t>na</a:t>
            </a:r>
            <a:r>
              <a:rPr lang="ca-ES" dirty="0"/>
              <a:t> es blanca</a:t>
            </a:r>
          </a:p>
        </p:txBody>
      </p:sp>
      <p:sp>
        <p:nvSpPr>
          <p:cNvPr id="34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2401594" y="3292710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</a:t>
            </a:r>
            <a:r>
              <a:rPr lang="ca-ES" dirty="0" err="1">
                <a:solidFill>
                  <a:srgbClr val="44D62C"/>
                </a:solidFill>
              </a:rPr>
              <a:t>a</a:t>
            </a:r>
            <a:r>
              <a:rPr lang="ca-ES" dirty="0" err="1"/>
              <a:t>na</a:t>
            </a:r>
            <a:r>
              <a:rPr lang="ca-ES" dirty="0"/>
              <a:t> es blanca</a:t>
            </a:r>
          </a:p>
        </p:txBody>
      </p:sp>
      <p:sp>
        <p:nvSpPr>
          <p:cNvPr id="37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2553994" y="3467788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</a:t>
            </a:r>
            <a:r>
              <a:rPr lang="ca-ES" dirty="0" err="1">
                <a:solidFill>
                  <a:srgbClr val="44D62C"/>
                </a:solidFill>
              </a:rPr>
              <a:t>a</a:t>
            </a:r>
            <a:r>
              <a:rPr lang="ca-ES" dirty="0" err="1"/>
              <a:t>na</a:t>
            </a:r>
            <a:r>
              <a:rPr lang="ca-ES" dirty="0"/>
              <a:t> es blan</a:t>
            </a:r>
            <a:r>
              <a:rPr lang="ca-ES" dirty="0">
                <a:solidFill>
                  <a:srgbClr val="44D62C"/>
                </a:solidFill>
              </a:rPr>
              <a:t>d</a:t>
            </a:r>
            <a:r>
              <a:rPr lang="ca-ES" dirty="0"/>
              <a:t>a</a:t>
            </a:r>
          </a:p>
        </p:txBody>
      </p:sp>
      <p:sp>
        <p:nvSpPr>
          <p:cNvPr id="38" name="2 CuadroTexto">
            <a:extLst>
              <a:ext uri="{FF2B5EF4-FFF2-40B4-BE49-F238E27FC236}">
                <a16:creationId xmlns:a16="http://schemas.microsoft.com/office/drawing/2014/main" id="{5E44D124-487B-C6BD-8025-A2DB5BD368FF}"/>
              </a:ext>
            </a:extLst>
          </p:cNvPr>
          <p:cNvSpPr txBox="1"/>
          <p:nvPr/>
        </p:nvSpPr>
        <p:spPr>
          <a:xfrm>
            <a:off x="2706394" y="3642866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La </a:t>
            </a:r>
            <a:r>
              <a:rPr lang="ca-ES" dirty="0" err="1"/>
              <a:t>l</a:t>
            </a:r>
            <a:r>
              <a:rPr lang="ca-ES" dirty="0" err="1">
                <a:solidFill>
                  <a:srgbClr val="44D62C"/>
                </a:solidFill>
              </a:rPr>
              <a:t>a</a:t>
            </a:r>
            <a:r>
              <a:rPr lang="ca-ES" dirty="0" err="1"/>
              <a:t>na</a:t>
            </a:r>
            <a:r>
              <a:rPr lang="ca-ES" dirty="0"/>
              <a:t> es blan</a:t>
            </a:r>
            <a:r>
              <a:rPr lang="ca-ES" dirty="0">
                <a:solidFill>
                  <a:srgbClr val="44D62C"/>
                </a:solidFill>
              </a:rPr>
              <a:t>d</a:t>
            </a:r>
            <a:r>
              <a:rPr lang="ca-E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3864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1598544" y="546013"/>
            <a:ext cx="7534116" cy="519134"/>
          </a:xfrm>
        </p:spPr>
        <p:txBody>
          <a:bodyPr/>
          <a:lstStyle/>
          <a:p>
            <a:r>
              <a:rPr lang="es-ES" dirty="0"/>
              <a:t>Avances científicos y mejora genética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85534" y="1364824"/>
            <a:ext cx="237116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 err="1">
                <a:latin typeface="+mn-lt"/>
              </a:rPr>
              <a:t>Domesticación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>
                <a:latin typeface="+mn-lt"/>
              </a:rPr>
              <a:t>Darwin y Mendel: </a:t>
            </a:r>
          </a:p>
          <a:p>
            <a:pPr algn="l" eaLnBrk="1" hangingPunct="1"/>
            <a:r>
              <a:rPr lang="en-US" sz="1400" dirty="0" err="1">
                <a:latin typeface="+mn-lt"/>
              </a:rPr>
              <a:t>Evolución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leyes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herencia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Mutagénesis</a:t>
            </a:r>
            <a:r>
              <a:rPr lang="en-US" sz="1400" dirty="0">
                <a:latin typeface="+mn-lt"/>
              </a:rPr>
              <a:t>/</a:t>
            </a:r>
            <a:r>
              <a:rPr lang="en-US" sz="1400" dirty="0" err="1">
                <a:latin typeface="+mn-lt"/>
              </a:rPr>
              <a:t>variabilidad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s-ES" altLang="ja-JP" sz="1400" dirty="0">
                <a:latin typeface="+mn-lt"/>
              </a:rPr>
              <a:t>Mejora cultivo </a:t>
            </a:r>
            <a:r>
              <a:rPr lang="ja-JP" altLang="en-US" sz="1400">
                <a:latin typeface="+mn-lt"/>
              </a:rPr>
              <a:t>“</a:t>
            </a:r>
            <a:r>
              <a:rPr lang="en-US" sz="1400" dirty="0">
                <a:latin typeface="+mn-lt"/>
              </a:rPr>
              <a:t>in vitro</a:t>
            </a:r>
            <a:r>
              <a:rPr lang="es-ES" sz="1400" dirty="0">
                <a:latin typeface="+mn-lt"/>
              </a:rPr>
              <a:t>”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Transferencia</a:t>
            </a:r>
            <a:r>
              <a:rPr lang="en-US" sz="1400" dirty="0">
                <a:latin typeface="+mn-lt"/>
              </a:rPr>
              <a:t> DNA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eaLnBrk="1" hangingPunct="1"/>
            <a:endParaRPr lang="en-US" sz="1400" dirty="0">
              <a:latin typeface="+mn-lt"/>
            </a:endParaRPr>
          </a:p>
          <a:p>
            <a:pPr eaLnBrk="1" hangingPunct="1"/>
            <a:r>
              <a:rPr lang="en-US" sz="1400" dirty="0">
                <a:latin typeface="+mn-lt"/>
              </a:rPr>
              <a:t>SDNs, CRISPR/Cas9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2509" y="1364824"/>
            <a:ext cx="104324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+mn-lt"/>
              </a:rPr>
              <a:t>- 10,000 </a:t>
            </a: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r>
              <a:rPr lang="en-US" sz="1400">
                <a:latin typeface="+mn-lt"/>
              </a:rPr>
              <a:t>1900</a:t>
            </a: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r>
              <a:rPr lang="en-US" sz="1400">
                <a:latin typeface="+mn-lt"/>
              </a:rPr>
              <a:t>1950</a:t>
            </a: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r>
              <a:rPr lang="en-US" sz="1400">
                <a:latin typeface="+mn-lt"/>
              </a:rPr>
              <a:t>1960-1970</a:t>
            </a: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r>
              <a:rPr lang="en-US" sz="1400">
                <a:latin typeface="+mn-lt"/>
              </a:rPr>
              <a:t>1983</a:t>
            </a: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endParaRPr lang="en-US" sz="1400">
              <a:latin typeface="+mn-lt"/>
            </a:endParaRPr>
          </a:p>
          <a:p>
            <a:pPr eaLnBrk="1" hangingPunct="1"/>
            <a:r>
              <a:rPr lang="en-US" sz="1400">
                <a:latin typeface="+mn-lt"/>
              </a:rPr>
              <a:t>2007-2016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27355" y="1086629"/>
            <a:ext cx="207595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Especies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silvestres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Especies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cultivadas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Variedades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mejoradas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Plantas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transgénicas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Plantas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editadas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78522" y="1364824"/>
            <a:ext cx="268595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+mn-lt"/>
              </a:rPr>
              <a:t>Agricultura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marL="0" indent="0" algn="l" eaLnBrk="1" hangingPunct="1"/>
            <a:endParaRPr lang="en-US" sz="1400" dirty="0">
              <a:latin typeface="+mn-lt"/>
            </a:endParaRPr>
          </a:p>
          <a:p>
            <a:pPr marL="0" indent="0" algn="l" eaLnBrk="1" hangingPunct="1"/>
            <a:r>
              <a:rPr lang="en-US" sz="1400" dirty="0" err="1">
                <a:latin typeface="+mn-lt"/>
              </a:rPr>
              <a:t>Mutaciones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espontaneas</a:t>
            </a:r>
            <a:r>
              <a:rPr lang="en-US" sz="1400" dirty="0">
                <a:latin typeface="+mn-lt"/>
              </a:rPr>
              <a:t> y </a:t>
            </a:r>
            <a:r>
              <a:rPr lang="en-US" sz="1400" dirty="0" err="1">
                <a:latin typeface="+mn-lt"/>
              </a:rPr>
              <a:t>selección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Mutagénesis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aleatoria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Mejora</a:t>
            </a:r>
            <a:r>
              <a:rPr lang="en-US" sz="1400" dirty="0">
                <a:latin typeface="+mn-lt"/>
              </a:rPr>
              <a:t> “in vitro”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Introducción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directa</a:t>
            </a:r>
            <a:r>
              <a:rPr lang="en-US" sz="1400" dirty="0">
                <a:latin typeface="+mn-lt"/>
              </a:rPr>
              <a:t> de genes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Edición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génica</a:t>
            </a:r>
            <a:endParaRPr lang="en-US" sz="1400" dirty="0">
              <a:latin typeface="+mn-lt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5172820" y="1392659"/>
            <a:ext cx="11440" cy="331839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5172820" y="2242711"/>
            <a:ext cx="2174" cy="797699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5172820" y="3371983"/>
            <a:ext cx="2174" cy="471284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5195701" y="4206140"/>
            <a:ext cx="2175" cy="346576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8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6A76B-B3A6-F302-4F5B-7B266A5B8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4B56C2C-B8CB-3DD4-E721-26D69E366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546013"/>
            <a:ext cx="7534116" cy="519134"/>
          </a:xfrm>
        </p:spPr>
        <p:txBody>
          <a:bodyPr/>
          <a:lstStyle/>
          <a:p>
            <a:r>
              <a:rPr lang="es-ES" dirty="0"/>
              <a:t>Avances científicos y mejora genética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C3F449B-CE5E-DBD0-2C6A-FD2899E8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534" y="1364824"/>
            <a:ext cx="237116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Domesticación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Darwin y Mendel: </a:t>
            </a:r>
          </a:p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Evolución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leyes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herencia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Mutagénesis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variabilidad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r>
              <a:rPr lang="es-ES" altLang="ja-JP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Mejora cultivo </a:t>
            </a:r>
            <a:r>
              <a:rPr lang="ja-JP" altLang="en-US" sz="1400">
                <a:solidFill>
                  <a:schemeClr val="bg1">
                    <a:lumMod val="65000"/>
                  </a:schemeClr>
                </a:solidFill>
                <a:latin typeface="+mn-lt"/>
              </a:rPr>
              <a:t>“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in vitro</a:t>
            </a:r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”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Transferencia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DNA</a:t>
            </a: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SDNs, CRISPR/Cas9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F90D9AE-7861-B875-DEDE-30220A93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9" y="1364824"/>
            <a:ext cx="104324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- 10,000 </a:t>
            </a: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1900</a:t>
            </a: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1950</a:t>
            </a: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1960-1970</a:t>
            </a: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1983</a:t>
            </a: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2007-2016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AD816D-70C3-4079-C27E-51E9FFAE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355" y="1086629"/>
            <a:ext cx="207595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Especies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silvestres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Especies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cultivadas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Variedades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mejoradas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Plantas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transgénicas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r>
              <a:rPr lang="en-US" sz="1400" dirty="0" err="1">
                <a:solidFill>
                  <a:srgbClr val="44D62C"/>
                </a:solidFill>
                <a:latin typeface="+mn-lt"/>
              </a:rPr>
              <a:t>Plantas</a:t>
            </a:r>
            <a:r>
              <a:rPr lang="en-US" sz="1400" dirty="0">
                <a:solidFill>
                  <a:srgbClr val="44D62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44D62C"/>
                </a:solidFill>
                <a:latin typeface="+mn-lt"/>
              </a:rPr>
              <a:t>editadas</a:t>
            </a:r>
            <a:endParaRPr lang="en-US" sz="1400" dirty="0">
              <a:solidFill>
                <a:srgbClr val="44D62C"/>
              </a:solidFill>
              <a:latin typeface="+mn-lt"/>
            </a:endParaRPr>
          </a:p>
          <a:p>
            <a:pPr eaLnBrk="1" hangingPunct="1"/>
            <a:endParaRPr lang="en-US" sz="1400" dirty="0">
              <a:solidFill>
                <a:srgbClr val="44D62C"/>
              </a:solidFill>
              <a:latin typeface="+mn-lt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A226BEA-D642-C2DD-B74E-102801BD3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22" y="1364824"/>
            <a:ext cx="268595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Agricultura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marL="0" indent="0" algn="l" eaLnBrk="1" hangingPunct="1"/>
            <a:endParaRPr lang="en-US" sz="1400" dirty="0">
              <a:latin typeface="+mn-lt"/>
            </a:endParaRPr>
          </a:p>
          <a:p>
            <a:pPr marL="0" indent="0" algn="l" eaLnBrk="1" hangingPunct="1"/>
            <a:r>
              <a:rPr lang="en-US" sz="1400" dirty="0" err="1">
                <a:latin typeface="+mn-lt"/>
              </a:rPr>
              <a:t>Mutaciones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espontaneas</a:t>
            </a:r>
            <a:r>
              <a:rPr lang="en-US" sz="1400" dirty="0">
                <a:latin typeface="+mn-lt"/>
              </a:rPr>
              <a:t> y </a:t>
            </a:r>
            <a:r>
              <a:rPr lang="en-US" sz="1400" dirty="0" err="1">
                <a:latin typeface="+mn-lt"/>
              </a:rPr>
              <a:t>selección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Mutagénesis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aleatoria</a:t>
            </a:r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Mejora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“in vitro”</a:t>
            </a: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endParaRPr lang="en-US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 eaLnBrk="1" hangingPunct="1"/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Introducción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directa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de genes</a:t>
            </a:r>
          </a:p>
          <a:p>
            <a:pPr algn="l" eaLnBrk="1" hangingPunct="1"/>
            <a:endParaRPr lang="en-US" sz="1400" dirty="0">
              <a:latin typeface="+mn-lt"/>
            </a:endParaRPr>
          </a:p>
          <a:p>
            <a:pPr algn="l" eaLnBrk="1" hangingPunct="1"/>
            <a:r>
              <a:rPr lang="en-US" sz="1400" dirty="0" err="1">
                <a:latin typeface="+mn-lt"/>
              </a:rPr>
              <a:t>Edición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génica</a:t>
            </a:r>
            <a:endParaRPr lang="en-US" sz="1400" dirty="0">
              <a:latin typeface="+mn-lt"/>
            </a:endParaRP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F712F41F-F7D9-3208-B844-5C5C71DF65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2820" y="1392659"/>
            <a:ext cx="11440" cy="331839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F536C79-846E-46EB-7264-F43EA1CA11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2820" y="2242711"/>
            <a:ext cx="2174" cy="797699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C1958D1D-A460-6DBF-2EAA-6424DD85EB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2820" y="3371983"/>
            <a:ext cx="2174" cy="471284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BD2E6D63-4906-59E1-F41D-9B841EB61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5701" y="4206140"/>
            <a:ext cx="2175" cy="346576"/>
          </a:xfrm>
          <a:prstGeom prst="line">
            <a:avLst/>
          </a:prstGeom>
          <a:noFill/>
          <a:ln w="76200">
            <a:solidFill>
              <a:srgbClr val="44D62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44D62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8A63C-3F87-5909-D9E2-58F46B158CBB}"/>
              </a:ext>
            </a:extLst>
          </p:cNvPr>
          <p:cNvSpPr/>
          <p:nvPr/>
        </p:nvSpPr>
        <p:spPr>
          <a:xfrm>
            <a:off x="6637263" y="2030957"/>
            <a:ext cx="2300087" cy="434053"/>
          </a:xfrm>
          <a:prstGeom prst="rect">
            <a:avLst/>
          </a:prstGeom>
          <a:solidFill>
            <a:srgbClr val="44D62C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1FC57-BABC-6993-B8F9-4676A3797B5D}"/>
              </a:ext>
            </a:extLst>
          </p:cNvPr>
          <p:cNvSpPr/>
          <p:nvPr/>
        </p:nvSpPr>
        <p:spPr>
          <a:xfrm>
            <a:off x="6637263" y="2678490"/>
            <a:ext cx="2300087" cy="222637"/>
          </a:xfrm>
          <a:prstGeom prst="rect">
            <a:avLst/>
          </a:prstGeom>
          <a:solidFill>
            <a:srgbClr val="44D62C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C8791-F0BC-2427-3A72-A81C1BD12103}"/>
              </a:ext>
            </a:extLst>
          </p:cNvPr>
          <p:cNvSpPr/>
          <p:nvPr/>
        </p:nvSpPr>
        <p:spPr>
          <a:xfrm>
            <a:off x="6637263" y="4597487"/>
            <a:ext cx="2300087" cy="222637"/>
          </a:xfrm>
          <a:prstGeom prst="rect">
            <a:avLst/>
          </a:prstGeom>
          <a:solidFill>
            <a:srgbClr val="44D62C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97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n relacionada">
            <a:extLst>
              <a:ext uri="{FF2B5EF4-FFF2-40B4-BE49-F238E27FC236}">
                <a16:creationId xmlns:a16="http://schemas.microsoft.com/office/drawing/2014/main" id="{D52BDF81-21C6-DA89-9B47-4A8081CE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200" y="1343224"/>
            <a:ext cx="3429000" cy="2571751"/>
          </a:xfrm>
          <a:prstGeom prst="rect">
            <a:avLst/>
          </a:prstGeom>
          <a:noFill/>
        </p:spPr>
      </p:pic>
      <p:sp>
        <p:nvSpPr>
          <p:cNvPr id="15" name="21 Explosión 1">
            <a:extLst>
              <a:ext uri="{FF2B5EF4-FFF2-40B4-BE49-F238E27FC236}">
                <a16:creationId xmlns:a16="http://schemas.microsoft.com/office/drawing/2014/main" id="{233BE610-D838-C2F7-9D29-201135444B74}"/>
              </a:ext>
            </a:extLst>
          </p:cNvPr>
          <p:cNvSpPr/>
          <p:nvPr/>
        </p:nvSpPr>
        <p:spPr>
          <a:xfrm>
            <a:off x="7792470" y="2423344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6" name="22 Explosión 1">
            <a:extLst>
              <a:ext uri="{FF2B5EF4-FFF2-40B4-BE49-F238E27FC236}">
                <a16:creationId xmlns:a16="http://schemas.microsoft.com/office/drawing/2014/main" id="{C0E93DAE-8FFB-F26F-5BF4-3CCF9421A1D6}"/>
              </a:ext>
            </a:extLst>
          </p:cNvPr>
          <p:cNvSpPr/>
          <p:nvPr/>
        </p:nvSpPr>
        <p:spPr>
          <a:xfrm>
            <a:off x="7306416" y="3611476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7" name="23 Explosión 1">
            <a:extLst>
              <a:ext uri="{FF2B5EF4-FFF2-40B4-BE49-F238E27FC236}">
                <a16:creationId xmlns:a16="http://schemas.microsoft.com/office/drawing/2014/main" id="{9DE7251F-2803-4180-CAFF-D2CD29F6A672}"/>
              </a:ext>
            </a:extLst>
          </p:cNvPr>
          <p:cNvSpPr/>
          <p:nvPr/>
        </p:nvSpPr>
        <p:spPr>
          <a:xfrm>
            <a:off x="6334308" y="3449458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8" name="24 Explosión 1">
            <a:extLst>
              <a:ext uri="{FF2B5EF4-FFF2-40B4-BE49-F238E27FC236}">
                <a16:creationId xmlns:a16="http://schemas.microsoft.com/office/drawing/2014/main" id="{C395DD6E-740B-E2FB-F6DF-59BAF3988363}"/>
              </a:ext>
            </a:extLst>
          </p:cNvPr>
          <p:cNvSpPr/>
          <p:nvPr/>
        </p:nvSpPr>
        <p:spPr>
          <a:xfrm>
            <a:off x="7090392" y="2315332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8FDC4109-D88C-37F2-C47B-90BB67A599FD}"/>
              </a:ext>
            </a:extLst>
          </p:cNvPr>
          <p:cNvSpPr txBox="1"/>
          <p:nvPr/>
        </p:nvSpPr>
        <p:spPr>
          <a:xfrm>
            <a:off x="1226828" y="703442"/>
            <a:ext cx="669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Mutaciones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espontaneas</a:t>
            </a:r>
            <a:endParaRPr lang="ca-ES" sz="2400" b="1" dirty="0">
              <a:solidFill>
                <a:srgbClr val="44D62C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137D78B5-76D2-0020-7C26-6C7CF703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58762"/>
          <a:stretch>
            <a:fillRect/>
          </a:stretch>
        </p:blipFill>
        <p:spPr bwMode="auto">
          <a:xfrm>
            <a:off x="1652622" y="1561193"/>
            <a:ext cx="3871913" cy="1437624"/>
          </a:xfrm>
          <a:prstGeom prst="rect">
            <a:avLst/>
          </a:prstGeom>
          <a:noFill/>
        </p:spPr>
      </p:pic>
      <p:sp>
        <p:nvSpPr>
          <p:cNvPr id="7" name="15 Rayo">
            <a:extLst>
              <a:ext uri="{FF2B5EF4-FFF2-40B4-BE49-F238E27FC236}">
                <a16:creationId xmlns:a16="http://schemas.microsoft.com/office/drawing/2014/main" id="{DF2F41C1-29FC-BF4C-DDF3-DF2192D58189}"/>
              </a:ext>
            </a:extLst>
          </p:cNvPr>
          <p:cNvSpPr/>
          <p:nvPr/>
        </p:nvSpPr>
        <p:spPr>
          <a:xfrm>
            <a:off x="1436598" y="1777217"/>
            <a:ext cx="216024" cy="16201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3" name="19 Rayo">
            <a:extLst>
              <a:ext uri="{FF2B5EF4-FFF2-40B4-BE49-F238E27FC236}">
                <a16:creationId xmlns:a16="http://schemas.microsoft.com/office/drawing/2014/main" id="{6D287ECA-1541-DE9E-F48D-062EBFA8945D}"/>
              </a:ext>
            </a:extLst>
          </p:cNvPr>
          <p:cNvSpPr/>
          <p:nvPr/>
        </p:nvSpPr>
        <p:spPr>
          <a:xfrm rot="15649505">
            <a:off x="3720690" y="2495135"/>
            <a:ext cx="216024" cy="21602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9" name="25 CuadroTexto">
            <a:extLst>
              <a:ext uri="{FF2B5EF4-FFF2-40B4-BE49-F238E27FC236}">
                <a16:creationId xmlns:a16="http://schemas.microsoft.com/office/drawing/2014/main" id="{39CD0E8F-A295-2E38-B7B5-9D231E263EF3}"/>
              </a:ext>
            </a:extLst>
          </p:cNvPr>
          <p:cNvSpPr txBox="1"/>
          <p:nvPr/>
        </p:nvSpPr>
        <p:spPr>
          <a:xfrm>
            <a:off x="4719263" y="3473864"/>
            <a:ext cx="12637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50" b="1" dirty="0"/>
              <a:t>Gen</a:t>
            </a:r>
          </a:p>
        </p:txBody>
      </p:sp>
      <p:sp>
        <p:nvSpPr>
          <p:cNvPr id="24" name="29 CuadroTexto">
            <a:extLst>
              <a:ext uri="{FF2B5EF4-FFF2-40B4-BE49-F238E27FC236}">
                <a16:creationId xmlns:a16="http://schemas.microsoft.com/office/drawing/2014/main" id="{8C050CA4-5BB4-B8B1-5AD6-623A590A6C1C}"/>
              </a:ext>
            </a:extLst>
          </p:cNvPr>
          <p:cNvSpPr txBox="1"/>
          <p:nvPr/>
        </p:nvSpPr>
        <p:spPr>
          <a:xfrm>
            <a:off x="1620933" y="3336891"/>
            <a:ext cx="4663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Aleatorias y poco frecuentes.</a:t>
            </a:r>
          </a:p>
          <a:p>
            <a:r>
              <a:rPr lang="es-ES" sz="1400" dirty="0"/>
              <a:t>(30 mutaciones/ generación en maíz)</a:t>
            </a:r>
          </a:p>
          <a:p>
            <a:endParaRPr lang="es-ES" sz="1400" dirty="0"/>
          </a:p>
          <a:p>
            <a:r>
              <a:rPr lang="es-ES" sz="1400" b="1" dirty="0"/>
              <a:t>40,000 genes</a:t>
            </a:r>
          </a:p>
          <a:p>
            <a:endParaRPr lang="es-ES" sz="1400" b="1" dirty="0"/>
          </a:p>
          <a:p>
            <a:r>
              <a:rPr lang="es-ES" sz="1400" b="1" dirty="0"/>
              <a:t>400 x 10</a:t>
            </a:r>
            <a:r>
              <a:rPr lang="es-ES" sz="1400" b="1" baseline="30000" dirty="0"/>
              <a:t>6</a:t>
            </a:r>
            <a:r>
              <a:rPr lang="es-ES" sz="1400" b="1" dirty="0"/>
              <a:t> </a:t>
            </a:r>
            <a:r>
              <a:rPr lang="mr-IN" sz="1400" b="1" dirty="0"/>
              <a:t>–</a:t>
            </a:r>
            <a:r>
              <a:rPr lang="es-ES" sz="1400" b="1" dirty="0"/>
              <a:t> 20 x 10</a:t>
            </a:r>
            <a:r>
              <a:rPr lang="es-ES" sz="1400" b="1" baseline="30000" dirty="0"/>
              <a:t>9</a:t>
            </a:r>
            <a:r>
              <a:rPr lang="es-ES" sz="1400" b="1" dirty="0"/>
              <a:t> bases</a:t>
            </a:r>
          </a:p>
          <a:p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69885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n relacionada">
            <a:extLst>
              <a:ext uri="{FF2B5EF4-FFF2-40B4-BE49-F238E27FC236}">
                <a16:creationId xmlns:a16="http://schemas.microsoft.com/office/drawing/2014/main" id="{D52BDF81-21C6-DA89-9B47-4A8081CE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343224"/>
            <a:ext cx="3429000" cy="2571751"/>
          </a:xfrm>
          <a:prstGeom prst="rect">
            <a:avLst/>
          </a:prstGeom>
          <a:noFill/>
        </p:spPr>
      </p:pic>
      <p:sp>
        <p:nvSpPr>
          <p:cNvPr id="15" name="21 Explosión 1">
            <a:extLst>
              <a:ext uri="{FF2B5EF4-FFF2-40B4-BE49-F238E27FC236}">
                <a16:creationId xmlns:a16="http://schemas.microsoft.com/office/drawing/2014/main" id="{233BE610-D838-C2F7-9D29-201135444B74}"/>
              </a:ext>
            </a:extLst>
          </p:cNvPr>
          <p:cNvSpPr/>
          <p:nvPr/>
        </p:nvSpPr>
        <p:spPr>
          <a:xfrm>
            <a:off x="8145270" y="2423344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6" name="22 Explosión 1">
            <a:extLst>
              <a:ext uri="{FF2B5EF4-FFF2-40B4-BE49-F238E27FC236}">
                <a16:creationId xmlns:a16="http://schemas.microsoft.com/office/drawing/2014/main" id="{C0E93DAE-8FFB-F26F-5BF4-3CCF9421A1D6}"/>
              </a:ext>
            </a:extLst>
          </p:cNvPr>
          <p:cNvSpPr/>
          <p:nvPr/>
        </p:nvSpPr>
        <p:spPr>
          <a:xfrm>
            <a:off x="7659216" y="3611476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7" name="23 Explosión 1">
            <a:extLst>
              <a:ext uri="{FF2B5EF4-FFF2-40B4-BE49-F238E27FC236}">
                <a16:creationId xmlns:a16="http://schemas.microsoft.com/office/drawing/2014/main" id="{9DE7251F-2803-4180-CAFF-D2CD29F6A672}"/>
              </a:ext>
            </a:extLst>
          </p:cNvPr>
          <p:cNvSpPr/>
          <p:nvPr/>
        </p:nvSpPr>
        <p:spPr>
          <a:xfrm>
            <a:off x="6687108" y="3449458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8" name="24 Explosión 1">
            <a:extLst>
              <a:ext uri="{FF2B5EF4-FFF2-40B4-BE49-F238E27FC236}">
                <a16:creationId xmlns:a16="http://schemas.microsoft.com/office/drawing/2014/main" id="{C395DD6E-740B-E2FB-F6DF-59BAF3988363}"/>
              </a:ext>
            </a:extLst>
          </p:cNvPr>
          <p:cNvSpPr/>
          <p:nvPr/>
        </p:nvSpPr>
        <p:spPr>
          <a:xfrm>
            <a:off x="7443192" y="2315332"/>
            <a:ext cx="108012" cy="10801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249A5-3A12-2122-E7E0-5E3B18580545}"/>
              </a:ext>
            </a:extLst>
          </p:cNvPr>
          <p:cNvSpPr txBox="1"/>
          <p:nvPr/>
        </p:nvSpPr>
        <p:spPr>
          <a:xfrm>
            <a:off x="-32734" y="2495149"/>
            <a:ext cx="21367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Rayos X, </a:t>
            </a:r>
            <a:r>
              <a:rPr lang="es-ES" dirty="0">
                <a:latin typeface="Symbol" panose="05050102010706020507" pitchFamily="18" charset="2"/>
              </a:rPr>
              <a:t>g</a:t>
            </a:r>
            <a:endParaRPr lang="es-ES" dirty="0"/>
          </a:p>
        </p:txBody>
      </p:sp>
      <p:pic>
        <p:nvPicPr>
          <p:cNvPr id="3" name="Picture 2" descr="Imagen relacionada">
            <a:extLst>
              <a:ext uri="{FF2B5EF4-FFF2-40B4-BE49-F238E27FC236}">
                <a16:creationId xmlns:a16="http://schemas.microsoft.com/office/drawing/2014/main" id="{137D78B5-76D2-0020-7C26-6C7CF703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58762"/>
          <a:stretch>
            <a:fillRect/>
          </a:stretch>
        </p:blipFill>
        <p:spPr bwMode="auto">
          <a:xfrm>
            <a:off x="2005422" y="1561193"/>
            <a:ext cx="3871913" cy="1437624"/>
          </a:xfrm>
          <a:prstGeom prst="rect">
            <a:avLst/>
          </a:prstGeom>
          <a:noFill/>
        </p:spPr>
      </p:pic>
      <p:sp>
        <p:nvSpPr>
          <p:cNvPr id="7" name="15 Rayo">
            <a:extLst>
              <a:ext uri="{FF2B5EF4-FFF2-40B4-BE49-F238E27FC236}">
                <a16:creationId xmlns:a16="http://schemas.microsoft.com/office/drawing/2014/main" id="{DF2F41C1-29FC-BF4C-DDF3-DF2192D58189}"/>
              </a:ext>
            </a:extLst>
          </p:cNvPr>
          <p:cNvSpPr/>
          <p:nvPr/>
        </p:nvSpPr>
        <p:spPr>
          <a:xfrm>
            <a:off x="1789398" y="1777217"/>
            <a:ext cx="216024" cy="16201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0" name="16 Rayo">
            <a:extLst>
              <a:ext uri="{FF2B5EF4-FFF2-40B4-BE49-F238E27FC236}">
                <a16:creationId xmlns:a16="http://schemas.microsoft.com/office/drawing/2014/main" id="{4FE825FD-D9BE-283E-5C8C-6EBF1BBB7ACB}"/>
              </a:ext>
            </a:extLst>
          </p:cNvPr>
          <p:cNvSpPr/>
          <p:nvPr/>
        </p:nvSpPr>
        <p:spPr>
          <a:xfrm rot="13043372" flipV="1">
            <a:off x="5899641" y="1885228"/>
            <a:ext cx="216024" cy="27003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1" name="17 Rayo">
            <a:extLst>
              <a:ext uri="{FF2B5EF4-FFF2-40B4-BE49-F238E27FC236}">
                <a16:creationId xmlns:a16="http://schemas.microsoft.com/office/drawing/2014/main" id="{0121181F-95FB-CC2F-D3C3-6936EF1EADEE}"/>
              </a:ext>
            </a:extLst>
          </p:cNvPr>
          <p:cNvSpPr/>
          <p:nvPr/>
        </p:nvSpPr>
        <p:spPr>
          <a:xfrm>
            <a:off x="3571596" y="1723211"/>
            <a:ext cx="216024" cy="21602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2" name="18 Rayo">
            <a:extLst>
              <a:ext uri="{FF2B5EF4-FFF2-40B4-BE49-F238E27FC236}">
                <a16:creationId xmlns:a16="http://schemas.microsoft.com/office/drawing/2014/main" id="{D52375F8-B6E3-D764-7DE5-5C95831E4BC7}"/>
              </a:ext>
            </a:extLst>
          </p:cNvPr>
          <p:cNvSpPr/>
          <p:nvPr/>
        </p:nvSpPr>
        <p:spPr>
          <a:xfrm rot="15303419">
            <a:off x="2243819" y="2657194"/>
            <a:ext cx="216024" cy="324036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3" name="19 Rayo">
            <a:extLst>
              <a:ext uri="{FF2B5EF4-FFF2-40B4-BE49-F238E27FC236}">
                <a16:creationId xmlns:a16="http://schemas.microsoft.com/office/drawing/2014/main" id="{6D287ECA-1541-DE9E-F48D-062EBFA8945D}"/>
              </a:ext>
            </a:extLst>
          </p:cNvPr>
          <p:cNvSpPr/>
          <p:nvPr/>
        </p:nvSpPr>
        <p:spPr>
          <a:xfrm rot="15649505">
            <a:off x="4073490" y="2495135"/>
            <a:ext cx="216024" cy="21602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4" name="20 Rayo">
            <a:extLst>
              <a:ext uri="{FF2B5EF4-FFF2-40B4-BE49-F238E27FC236}">
                <a16:creationId xmlns:a16="http://schemas.microsoft.com/office/drawing/2014/main" id="{1E89FB05-43FB-1A58-ABF7-7DE6C6AEAAE3}"/>
              </a:ext>
            </a:extLst>
          </p:cNvPr>
          <p:cNvSpPr/>
          <p:nvPr/>
        </p:nvSpPr>
        <p:spPr>
          <a:xfrm rot="4144398">
            <a:off x="4878274" y="1755257"/>
            <a:ext cx="270030" cy="324036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9" name="25 CuadroTexto">
            <a:extLst>
              <a:ext uri="{FF2B5EF4-FFF2-40B4-BE49-F238E27FC236}">
                <a16:creationId xmlns:a16="http://schemas.microsoft.com/office/drawing/2014/main" id="{39CD0E8F-A295-2E38-B7B5-9D231E263EF3}"/>
              </a:ext>
            </a:extLst>
          </p:cNvPr>
          <p:cNvSpPr txBox="1"/>
          <p:nvPr/>
        </p:nvSpPr>
        <p:spPr>
          <a:xfrm>
            <a:off x="5072063" y="3473864"/>
            <a:ext cx="12637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50" b="1" dirty="0"/>
              <a:t>Gen</a:t>
            </a:r>
          </a:p>
        </p:txBody>
      </p:sp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id="{A51E04C9-B5D8-2B87-0EDB-FCE4A6E0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710" t="24000" r="41976" b="4001"/>
          <a:stretch>
            <a:fillRect/>
          </a:stretch>
        </p:blipFill>
        <p:spPr bwMode="auto">
          <a:xfrm>
            <a:off x="925302" y="1669205"/>
            <a:ext cx="360040" cy="648072"/>
          </a:xfrm>
          <a:prstGeom prst="rect">
            <a:avLst/>
          </a:prstGeom>
          <a:noFill/>
        </p:spPr>
      </p:pic>
      <p:pic>
        <p:nvPicPr>
          <p:cNvPr id="21" name="Picture 4" descr="Resultado de imagen de radiactividad">
            <a:extLst>
              <a:ext uri="{FF2B5EF4-FFF2-40B4-BE49-F238E27FC236}">
                <a16:creationId xmlns:a16="http://schemas.microsoft.com/office/drawing/2014/main" id="{055D6DBC-C924-F8D3-569D-FD88771E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9567" r="13683"/>
          <a:stretch>
            <a:fillRect/>
          </a:stretch>
        </p:blipFill>
        <p:spPr bwMode="auto">
          <a:xfrm>
            <a:off x="925302" y="2479296"/>
            <a:ext cx="378042" cy="392549"/>
          </a:xfrm>
          <a:prstGeom prst="rect">
            <a:avLst/>
          </a:prstGeom>
          <a:noFill/>
        </p:spPr>
      </p:pic>
      <p:sp>
        <p:nvSpPr>
          <p:cNvPr id="22" name="27 Flecha derecha">
            <a:extLst>
              <a:ext uri="{FF2B5EF4-FFF2-40B4-BE49-F238E27FC236}">
                <a16:creationId xmlns:a16="http://schemas.microsoft.com/office/drawing/2014/main" id="{1A5B0882-7D23-2225-B663-E4A6566CA8FB}"/>
              </a:ext>
            </a:extLst>
          </p:cNvPr>
          <p:cNvSpPr/>
          <p:nvPr/>
        </p:nvSpPr>
        <p:spPr>
          <a:xfrm rot="751128">
            <a:off x="1377168" y="2079503"/>
            <a:ext cx="500305" cy="213467"/>
          </a:xfrm>
          <a:prstGeom prst="rightArrow">
            <a:avLst>
              <a:gd name="adj1" fmla="val 50000"/>
              <a:gd name="adj2" fmla="val 197022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3" name="28 Flecha derecha">
            <a:extLst>
              <a:ext uri="{FF2B5EF4-FFF2-40B4-BE49-F238E27FC236}">
                <a16:creationId xmlns:a16="http://schemas.microsoft.com/office/drawing/2014/main" id="{5CB06929-EF0C-6376-F52D-22FA2260BB8D}"/>
              </a:ext>
            </a:extLst>
          </p:cNvPr>
          <p:cNvSpPr/>
          <p:nvPr/>
        </p:nvSpPr>
        <p:spPr>
          <a:xfrm rot="20786747">
            <a:off x="1379169" y="2359978"/>
            <a:ext cx="500305" cy="213467"/>
          </a:xfrm>
          <a:prstGeom prst="rightArrow">
            <a:avLst>
              <a:gd name="adj1" fmla="val 50000"/>
              <a:gd name="adj2" fmla="val 197022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4" name="29 CuadroTexto">
            <a:extLst>
              <a:ext uri="{FF2B5EF4-FFF2-40B4-BE49-F238E27FC236}">
                <a16:creationId xmlns:a16="http://schemas.microsoft.com/office/drawing/2014/main" id="{8C050CA4-5BB4-B8B1-5AD6-623A590A6C1C}"/>
              </a:ext>
            </a:extLst>
          </p:cNvPr>
          <p:cNvSpPr txBox="1"/>
          <p:nvPr/>
        </p:nvSpPr>
        <p:spPr>
          <a:xfrm>
            <a:off x="1338994" y="3313471"/>
            <a:ext cx="4643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800" b="1" dirty="0">
              <a:solidFill>
                <a:srgbClr val="44D62C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400" dirty="0"/>
              <a:t>Modifican/rompen el ADN e inducen su reparación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Aumentan la frecuencia de mutaciones (x10</a:t>
            </a:r>
            <a:r>
              <a:rPr lang="es-ES" sz="1400" baseline="30000" dirty="0"/>
              <a:t>3</a:t>
            </a:r>
            <a:r>
              <a:rPr lang="es-ES" sz="1400" dirty="0"/>
              <a:t>-10</a:t>
            </a:r>
            <a:r>
              <a:rPr lang="es-ES" sz="1400" baseline="30000" dirty="0"/>
              <a:t>6</a:t>
            </a:r>
            <a:r>
              <a:rPr lang="es-ES" sz="1400" dirty="0"/>
              <a:t>)</a:t>
            </a:r>
          </a:p>
          <a:p>
            <a:pPr marL="285750" indent="-285750">
              <a:buFontTx/>
              <a:buChar char="-"/>
            </a:pPr>
            <a:endParaRPr lang="es-ES" sz="1400" dirty="0"/>
          </a:p>
          <a:p>
            <a:pPr marL="285750" indent="-285750">
              <a:buFontTx/>
              <a:buChar char="-"/>
            </a:pPr>
            <a:r>
              <a:rPr lang="es-ES" sz="1400" dirty="0"/>
              <a:t>Pero (también) aleatorias.</a:t>
            </a:r>
          </a:p>
          <a:p>
            <a:endParaRPr lang="es-ES" sz="1600" b="1" dirty="0"/>
          </a:p>
          <a:p>
            <a:endParaRPr lang="es-ES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BEE29-F148-FA04-8687-CA79DF5908A4}"/>
              </a:ext>
            </a:extLst>
          </p:cNvPr>
          <p:cNvSpPr txBox="1"/>
          <p:nvPr/>
        </p:nvSpPr>
        <p:spPr>
          <a:xfrm>
            <a:off x="-4773" y="1796492"/>
            <a:ext cx="10683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Químicos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5CF1BE-4C41-B965-0F6A-09D57179B4F2}"/>
              </a:ext>
            </a:extLst>
          </p:cNvPr>
          <p:cNvSpPr txBox="1"/>
          <p:nvPr/>
        </p:nvSpPr>
        <p:spPr>
          <a:xfrm>
            <a:off x="1226828" y="703442"/>
            <a:ext cx="669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Mutaciones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inducidas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(</a:t>
            </a:r>
            <a:r>
              <a:rPr lang="ca-ES" sz="2400" b="1" dirty="0" err="1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mutagénesis</a:t>
            </a:r>
            <a:r>
              <a:rPr lang="ca-ES" sz="2400" b="1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966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CRAG">
  <a:themeElements>
    <a:clrScheme name="crag 1">
      <a:dk1>
        <a:sysClr val="windowText" lastClr="000000"/>
      </a:dk1>
      <a:lt1>
        <a:sysClr val="window" lastClr="FFFFFF"/>
      </a:lt1>
      <a:dk2>
        <a:srgbClr val="534044"/>
      </a:dk2>
      <a:lt2>
        <a:srgbClr val="EEECE1"/>
      </a:lt2>
      <a:accent1>
        <a:srgbClr val="44D62C"/>
      </a:accent1>
      <a:accent2>
        <a:srgbClr val="1CAA8D"/>
      </a:accent2>
      <a:accent3>
        <a:srgbClr val="2B2321"/>
      </a:accent3>
      <a:accent4>
        <a:srgbClr val="E8772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 CRAG" id="{B669277F-55F1-427C-9D69-0EB91F8FA385}" vid="{24F59F6A-D5F3-4E39-A118-DD2E41E66A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35511</TotalTime>
  <Words>1101</Words>
  <Application>Microsoft Macintosh PowerPoint</Application>
  <PresentationFormat>On-screen Show (16:9)</PresentationFormat>
  <Paragraphs>325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Bahnschrift SemiLight Condensed</vt:lpstr>
      <vt:lpstr>Calibri</vt:lpstr>
      <vt:lpstr>Georgia</vt:lpstr>
      <vt:lpstr>Symbol</vt:lpstr>
      <vt:lpstr>Times New Roman</vt:lpstr>
      <vt:lpstr>Verdana</vt:lpstr>
      <vt:lpstr>Wingdings</vt:lpstr>
      <vt:lpstr>Tema CRAG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 PC422</dc:creator>
  <cp:lastModifiedBy>Josep Mª Casacuberta Suñer</cp:lastModifiedBy>
  <cp:revision>93</cp:revision>
  <dcterms:created xsi:type="dcterms:W3CDTF">2020-12-17T08:13:00Z</dcterms:created>
  <dcterms:modified xsi:type="dcterms:W3CDTF">2025-05-08T14:12:19Z</dcterms:modified>
</cp:coreProperties>
</file>