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  <p:sldId id="262" r:id="rId3"/>
    <p:sldId id="260" r:id="rId4"/>
    <p:sldId id="280" r:id="rId5"/>
    <p:sldId id="263" r:id="rId6"/>
    <p:sldId id="264" r:id="rId7"/>
    <p:sldId id="261" r:id="rId8"/>
    <p:sldId id="266" r:id="rId9"/>
    <p:sldId id="267" r:id="rId10"/>
    <p:sldId id="265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81" r:id="rId23"/>
    <p:sldId id="282" r:id="rId24"/>
    <p:sldId id="279" r:id="rId25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725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8220773-C707-4F5B-8D2A-DF27C979F649}" type="doc">
      <dgm:prSet loTypeId="urn:microsoft.com/office/officeart/2005/8/layout/lProcess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E6B3B7DC-15DD-49C8-BED5-C5A35BC55652}">
      <dgm:prSet phldrT="[Texto]"/>
      <dgm:spPr/>
      <dgm:t>
        <a:bodyPr/>
        <a:lstStyle/>
        <a:p>
          <a:r>
            <a:rPr lang="es-ES"/>
            <a:t>Multidisciplinar</a:t>
          </a:r>
        </a:p>
        <a:p>
          <a:r>
            <a:rPr lang="es-ES" dirty="0"/>
            <a:t>40-C24-0032</a:t>
          </a:r>
        </a:p>
      </dgm:t>
    </dgm:pt>
    <dgm:pt modelId="{E3AAD198-0343-4FA3-B632-6B545B59BA02}" type="parTrans" cxnId="{7F6A2A58-B90D-4BE8-86DB-FEC91BE3D6EB}">
      <dgm:prSet/>
      <dgm:spPr/>
      <dgm:t>
        <a:bodyPr/>
        <a:lstStyle/>
        <a:p>
          <a:endParaRPr lang="es-ES"/>
        </a:p>
      </dgm:t>
    </dgm:pt>
    <dgm:pt modelId="{DE6DDB1A-EF7F-4735-B1B6-01450FB4EA08}" type="sibTrans" cxnId="{7F6A2A58-B90D-4BE8-86DB-FEC91BE3D6EB}">
      <dgm:prSet/>
      <dgm:spPr/>
      <dgm:t>
        <a:bodyPr/>
        <a:lstStyle/>
        <a:p>
          <a:endParaRPr lang="es-ES"/>
        </a:p>
      </dgm:t>
    </dgm:pt>
    <dgm:pt modelId="{DAAF6B9D-47CD-482A-A06A-5257592F9310}">
      <dgm:prSet phldrT="[Texto]" custT="1"/>
      <dgm:spPr/>
      <dgm:t>
        <a:bodyPr/>
        <a:lstStyle/>
        <a:p>
          <a:r>
            <a:rPr lang="es-ES" sz="1600" dirty="0"/>
            <a:t>Logopedia</a:t>
          </a:r>
        </a:p>
      </dgm:t>
    </dgm:pt>
    <dgm:pt modelId="{2D73EBED-80D4-4D84-924E-325FDC316AA3}" type="parTrans" cxnId="{0349C9F2-A7C3-4AB3-ACF9-3AA26EB6EAFE}">
      <dgm:prSet/>
      <dgm:spPr/>
      <dgm:t>
        <a:bodyPr/>
        <a:lstStyle/>
        <a:p>
          <a:endParaRPr lang="es-ES"/>
        </a:p>
      </dgm:t>
    </dgm:pt>
    <dgm:pt modelId="{50D596F6-C90D-4605-9347-8C1AF36B4894}" type="sibTrans" cxnId="{0349C9F2-A7C3-4AB3-ACF9-3AA26EB6EAFE}">
      <dgm:prSet/>
      <dgm:spPr/>
      <dgm:t>
        <a:bodyPr/>
        <a:lstStyle/>
        <a:p>
          <a:endParaRPr lang="es-ES"/>
        </a:p>
      </dgm:t>
    </dgm:pt>
    <dgm:pt modelId="{D1F4D32A-90AE-48E7-978A-A780438B596A}">
      <dgm:prSet phldrT="[Texto]" custT="1"/>
      <dgm:spPr/>
      <dgm:t>
        <a:bodyPr/>
        <a:lstStyle/>
        <a:p>
          <a:r>
            <a:rPr lang="es-ES" sz="1600" dirty="0"/>
            <a:t>Podología</a:t>
          </a:r>
        </a:p>
      </dgm:t>
    </dgm:pt>
    <dgm:pt modelId="{EB3965C8-C7CC-4166-AA1B-BB9B96E1751B}" type="parTrans" cxnId="{F615CC8B-BE92-4A7C-961E-F51C3662D631}">
      <dgm:prSet/>
      <dgm:spPr/>
      <dgm:t>
        <a:bodyPr/>
        <a:lstStyle/>
        <a:p>
          <a:endParaRPr lang="es-ES"/>
        </a:p>
      </dgm:t>
    </dgm:pt>
    <dgm:pt modelId="{84944EA5-8515-4B70-99BC-E9A7985DAF19}" type="sibTrans" cxnId="{F615CC8B-BE92-4A7C-961E-F51C3662D631}">
      <dgm:prSet/>
      <dgm:spPr/>
      <dgm:t>
        <a:bodyPr/>
        <a:lstStyle/>
        <a:p>
          <a:endParaRPr lang="es-ES"/>
        </a:p>
      </dgm:t>
    </dgm:pt>
    <dgm:pt modelId="{C6E3AB78-D65D-4C04-AB51-8D2C4C63CF8D}">
      <dgm:prSet phldrT="[Texto]"/>
      <dgm:spPr/>
      <dgm:t>
        <a:bodyPr/>
        <a:lstStyle/>
        <a:p>
          <a:r>
            <a:rPr lang="es-ES"/>
            <a:t>Accesible</a:t>
          </a:r>
        </a:p>
      </dgm:t>
    </dgm:pt>
    <dgm:pt modelId="{00F0C9F8-2029-4B3F-9D73-1EE81D389869}" type="parTrans" cxnId="{03E6C213-D419-4EB5-914F-776FCDDEE0AA}">
      <dgm:prSet/>
      <dgm:spPr/>
      <dgm:t>
        <a:bodyPr/>
        <a:lstStyle/>
        <a:p>
          <a:endParaRPr lang="es-ES"/>
        </a:p>
      </dgm:t>
    </dgm:pt>
    <dgm:pt modelId="{E7DD6503-90CF-4600-BD02-51867F738339}" type="sibTrans" cxnId="{03E6C213-D419-4EB5-914F-776FCDDEE0AA}">
      <dgm:prSet/>
      <dgm:spPr/>
      <dgm:t>
        <a:bodyPr/>
        <a:lstStyle/>
        <a:p>
          <a:endParaRPr lang="es-ES"/>
        </a:p>
      </dgm:t>
    </dgm:pt>
    <dgm:pt modelId="{1FE5E341-B2AD-4C5E-8E03-7F1121A78653}">
      <dgm:prSet phldrT="[Texto]" custT="1"/>
      <dgm:spPr/>
      <dgm:t>
        <a:bodyPr/>
        <a:lstStyle/>
        <a:p>
          <a:r>
            <a:rPr lang="es-ES" sz="1200" dirty="0"/>
            <a:t>Acuerdo con seguros privados de salud</a:t>
          </a:r>
        </a:p>
      </dgm:t>
    </dgm:pt>
    <dgm:pt modelId="{8611A4B3-F537-4F29-8E7A-0841E81B910D}" type="parTrans" cxnId="{DC46B6F2-B104-473D-B0B4-9371029FA0AC}">
      <dgm:prSet/>
      <dgm:spPr/>
      <dgm:t>
        <a:bodyPr/>
        <a:lstStyle/>
        <a:p>
          <a:endParaRPr lang="es-ES"/>
        </a:p>
      </dgm:t>
    </dgm:pt>
    <dgm:pt modelId="{29B4CD0D-A74A-42D7-B9D7-1E96C9E74D94}" type="sibTrans" cxnId="{DC46B6F2-B104-473D-B0B4-9371029FA0AC}">
      <dgm:prSet/>
      <dgm:spPr/>
      <dgm:t>
        <a:bodyPr/>
        <a:lstStyle/>
        <a:p>
          <a:endParaRPr lang="es-ES"/>
        </a:p>
      </dgm:t>
    </dgm:pt>
    <dgm:pt modelId="{2415F6AC-AE53-4D6A-8AA8-C252660623F2}">
      <dgm:prSet phldrT="[Texto]" custT="1"/>
      <dgm:spPr/>
      <dgm:t>
        <a:bodyPr/>
        <a:lstStyle/>
        <a:p>
          <a:r>
            <a:rPr lang="es-ES" sz="1100" dirty="0"/>
            <a:t>Acreditado a nivel social para mejorar la autonomía personal: 400376</a:t>
          </a:r>
        </a:p>
      </dgm:t>
    </dgm:pt>
    <dgm:pt modelId="{8C77C945-0A36-4DC8-B2A9-852E5FBBBA64}" type="parTrans" cxnId="{FBD13364-29B5-4D41-8B68-46E93D143CF4}">
      <dgm:prSet/>
      <dgm:spPr/>
      <dgm:t>
        <a:bodyPr/>
        <a:lstStyle/>
        <a:p>
          <a:endParaRPr lang="es-ES"/>
        </a:p>
      </dgm:t>
    </dgm:pt>
    <dgm:pt modelId="{980E7A80-F1D7-43B4-84B9-A73E108A83B1}" type="sibTrans" cxnId="{FBD13364-29B5-4D41-8B68-46E93D143CF4}">
      <dgm:prSet/>
      <dgm:spPr/>
      <dgm:t>
        <a:bodyPr/>
        <a:lstStyle/>
        <a:p>
          <a:endParaRPr lang="es-ES"/>
        </a:p>
      </dgm:t>
    </dgm:pt>
    <dgm:pt modelId="{65A9E244-B14D-4AEF-B00C-4E546CB2E730}">
      <dgm:prSet phldrT="[Texto]"/>
      <dgm:spPr/>
      <dgm:t>
        <a:bodyPr/>
        <a:lstStyle/>
        <a:p>
          <a:r>
            <a:rPr lang="es-ES"/>
            <a:t>Proactivo</a:t>
          </a:r>
        </a:p>
      </dgm:t>
    </dgm:pt>
    <dgm:pt modelId="{A4AA6EC1-3846-48AE-9B7B-2B1AA65456F9}" type="parTrans" cxnId="{CEB56BC1-5041-4215-9258-E25ED72454B6}">
      <dgm:prSet/>
      <dgm:spPr/>
      <dgm:t>
        <a:bodyPr/>
        <a:lstStyle/>
        <a:p>
          <a:endParaRPr lang="es-ES"/>
        </a:p>
      </dgm:t>
    </dgm:pt>
    <dgm:pt modelId="{1CE0E48E-848B-4C35-A319-22FF35D41714}" type="sibTrans" cxnId="{CEB56BC1-5041-4215-9258-E25ED72454B6}">
      <dgm:prSet/>
      <dgm:spPr/>
      <dgm:t>
        <a:bodyPr/>
        <a:lstStyle/>
        <a:p>
          <a:endParaRPr lang="es-ES"/>
        </a:p>
      </dgm:t>
    </dgm:pt>
    <dgm:pt modelId="{AEA70333-6664-434B-A8A0-EB69F4F8CE64}">
      <dgm:prSet phldrT="[Texto]"/>
      <dgm:spPr/>
      <dgm:t>
        <a:bodyPr/>
        <a:lstStyle/>
        <a:p>
          <a:r>
            <a:rPr lang="es-ES" dirty="0"/>
            <a:t>Formaciones internas entre varios profesionales</a:t>
          </a:r>
        </a:p>
      </dgm:t>
    </dgm:pt>
    <dgm:pt modelId="{2DBB0A25-3620-4555-924D-BE11A11A2079}" type="parTrans" cxnId="{33F58413-172B-4C84-A6FB-D6D03A25953C}">
      <dgm:prSet/>
      <dgm:spPr/>
      <dgm:t>
        <a:bodyPr/>
        <a:lstStyle/>
        <a:p>
          <a:endParaRPr lang="es-ES"/>
        </a:p>
      </dgm:t>
    </dgm:pt>
    <dgm:pt modelId="{966D346A-6BCE-4460-89B1-6EB728DC36CC}" type="sibTrans" cxnId="{33F58413-172B-4C84-A6FB-D6D03A25953C}">
      <dgm:prSet/>
      <dgm:spPr/>
      <dgm:t>
        <a:bodyPr/>
        <a:lstStyle/>
        <a:p>
          <a:endParaRPr lang="es-ES"/>
        </a:p>
      </dgm:t>
    </dgm:pt>
    <dgm:pt modelId="{67156677-1A6E-4262-A14D-AEEFAA69027E}">
      <dgm:prSet phldrT="[Texto]"/>
      <dgm:spPr/>
      <dgm:t>
        <a:bodyPr/>
        <a:lstStyle/>
        <a:p>
          <a:r>
            <a:rPr lang="es-ES" dirty="0"/>
            <a:t>Abierto a otras iniciativas e ideas al realizar reuniones de equipo</a:t>
          </a:r>
        </a:p>
      </dgm:t>
    </dgm:pt>
    <dgm:pt modelId="{07308D60-291B-470E-AC40-E3DE2445BA42}" type="parTrans" cxnId="{0E39BA82-D4BC-4AF8-9A49-4CC0E61B4981}">
      <dgm:prSet/>
      <dgm:spPr/>
      <dgm:t>
        <a:bodyPr/>
        <a:lstStyle/>
        <a:p>
          <a:endParaRPr lang="es-ES"/>
        </a:p>
      </dgm:t>
    </dgm:pt>
    <dgm:pt modelId="{C3ADC323-663E-422C-B7D8-7C34AAF5288D}" type="sibTrans" cxnId="{0E39BA82-D4BC-4AF8-9A49-4CC0E61B4981}">
      <dgm:prSet/>
      <dgm:spPr/>
      <dgm:t>
        <a:bodyPr/>
        <a:lstStyle/>
        <a:p>
          <a:endParaRPr lang="es-ES"/>
        </a:p>
      </dgm:t>
    </dgm:pt>
    <dgm:pt modelId="{0AC8D237-14E7-422D-B9D7-7E70C814B2FB}">
      <dgm:prSet custT="1"/>
      <dgm:spPr/>
      <dgm:t>
        <a:bodyPr/>
        <a:lstStyle/>
        <a:p>
          <a:r>
            <a:rPr lang="es-ES" sz="1400" dirty="0"/>
            <a:t>Reconocimientos médicos: SG0014</a:t>
          </a:r>
        </a:p>
      </dgm:t>
    </dgm:pt>
    <dgm:pt modelId="{2D76A1BF-918F-462C-B9F7-33FAF5B16D8E}" type="parTrans" cxnId="{F57BB490-0E6E-44AE-BE64-EA515B751145}">
      <dgm:prSet/>
      <dgm:spPr/>
      <dgm:t>
        <a:bodyPr/>
        <a:lstStyle/>
        <a:p>
          <a:endParaRPr lang="es-ES"/>
        </a:p>
      </dgm:t>
    </dgm:pt>
    <dgm:pt modelId="{93324C0D-C0C0-4522-8C91-A391A3047A84}" type="sibTrans" cxnId="{F57BB490-0E6E-44AE-BE64-EA515B751145}">
      <dgm:prSet/>
      <dgm:spPr/>
      <dgm:t>
        <a:bodyPr/>
        <a:lstStyle/>
        <a:p>
          <a:endParaRPr lang="es-ES"/>
        </a:p>
      </dgm:t>
    </dgm:pt>
    <dgm:pt modelId="{7EE046D4-5D4C-47E0-BCE5-F14BFCA2AE14}">
      <dgm:prSet custT="1"/>
      <dgm:spPr/>
      <dgm:t>
        <a:bodyPr/>
        <a:lstStyle/>
        <a:p>
          <a:r>
            <a:rPr lang="es-ES" sz="1600" dirty="0"/>
            <a:t>Nutrición</a:t>
          </a:r>
        </a:p>
      </dgm:t>
    </dgm:pt>
    <dgm:pt modelId="{2FC573A7-1D31-4BF8-AEA0-E8AB3155A23F}" type="parTrans" cxnId="{FF167724-086A-4E80-9B43-209D7F0556ED}">
      <dgm:prSet/>
      <dgm:spPr/>
      <dgm:t>
        <a:bodyPr/>
        <a:lstStyle/>
        <a:p>
          <a:endParaRPr lang="es-ES"/>
        </a:p>
      </dgm:t>
    </dgm:pt>
    <dgm:pt modelId="{AEC5035A-9298-4A2C-9021-4F9D142EC231}" type="sibTrans" cxnId="{FF167724-086A-4E80-9B43-209D7F0556ED}">
      <dgm:prSet/>
      <dgm:spPr/>
      <dgm:t>
        <a:bodyPr/>
        <a:lstStyle/>
        <a:p>
          <a:endParaRPr lang="es-ES"/>
        </a:p>
      </dgm:t>
    </dgm:pt>
    <dgm:pt modelId="{EDFAB1CE-E16A-444D-AA6B-66657E386BF1}">
      <dgm:prSet custT="1"/>
      <dgm:spPr/>
      <dgm:t>
        <a:bodyPr/>
        <a:lstStyle/>
        <a:p>
          <a:r>
            <a:rPr lang="es-ES" sz="1800" dirty="0"/>
            <a:t>Medicina general</a:t>
          </a:r>
        </a:p>
      </dgm:t>
    </dgm:pt>
    <dgm:pt modelId="{33E18049-C36B-4DD3-95C0-C37BCA5D48E7}" type="parTrans" cxnId="{80C1826D-9CEB-4A64-8300-605978D8C5F2}">
      <dgm:prSet/>
      <dgm:spPr/>
      <dgm:t>
        <a:bodyPr/>
        <a:lstStyle/>
        <a:p>
          <a:endParaRPr lang="es-ES"/>
        </a:p>
      </dgm:t>
    </dgm:pt>
    <dgm:pt modelId="{EFD64F08-5E85-48C3-848C-B7D01F2C133F}" type="sibTrans" cxnId="{80C1826D-9CEB-4A64-8300-605978D8C5F2}">
      <dgm:prSet/>
      <dgm:spPr/>
      <dgm:t>
        <a:bodyPr/>
        <a:lstStyle/>
        <a:p>
          <a:endParaRPr lang="es-ES"/>
        </a:p>
      </dgm:t>
    </dgm:pt>
    <dgm:pt modelId="{60D50039-E373-4882-A8BE-B44A805A1F48}">
      <dgm:prSet custT="1"/>
      <dgm:spPr/>
      <dgm:t>
        <a:bodyPr/>
        <a:lstStyle/>
        <a:p>
          <a:r>
            <a:rPr lang="es-ES" sz="1600" dirty="0"/>
            <a:t>Medicina del trabajo</a:t>
          </a:r>
        </a:p>
      </dgm:t>
    </dgm:pt>
    <dgm:pt modelId="{3F1330E1-A89F-4398-B1E0-773320ACAB94}" type="parTrans" cxnId="{2D13A7D8-DAC1-4544-B007-459B4726AAC9}">
      <dgm:prSet/>
      <dgm:spPr/>
      <dgm:t>
        <a:bodyPr/>
        <a:lstStyle/>
        <a:p>
          <a:endParaRPr lang="es-ES"/>
        </a:p>
      </dgm:t>
    </dgm:pt>
    <dgm:pt modelId="{A3C5CE36-0A52-4D1A-978A-F92DD3B6AB33}" type="sibTrans" cxnId="{2D13A7D8-DAC1-4544-B007-459B4726AAC9}">
      <dgm:prSet/>
      <dgm:spPr/>
      <dgm:t>
        <a:bodyPr/>
        <a:lstStyle/>
        <a:p>
          <a:endParaRPr lang="es-ES"/>
        </a:p>
      </dgm:t>
    </dgm:pt>
    <dgm:pt modelId="{FF4EEE6D-A218-4673-9A19-2954D17ACA1B}">
      <dgm:prSet custT="1"/>
      <dgm:spPr/>
      <dgm:t>
        <a:bodyPr/>
        <a:lstStyle/>
        <a:p>
          <a:r>
            <a:rPr lang="es-ES" sz="1600" dirty="0"/>
            <a:t>Psicología</a:t>
          </a:r>
        </a:p>
      </dgm:t>
    </dgm:pt>
    <dgm:pt modelId="{F36018E5-9F9C-4ED3-8DDE-09DBB303456C}" type="parTrans" cxnId="{91DDDB06-89E0-40C0-B50B-AD7CC695BDEF}">
      <dgm:prSet/>
      <dgm:spPr/>
      <dgm:t>
        <a:bodyPr/>
        <a:lstStyle/>
        <a:p>
          <a:endParaRPr lang="es-ES"/>
        </a:p>
      </dgm:t>
    </dgm:pt>
    <dgm:pt modelId="{A61E4032-67D6-4D80-9667-A2F975AC2810}" type="sibTrans" cxnId="{91DDDB06-89E0-40C0-B50B-AD7CC695BDEF}">
      <dgm:prSet/>
      <dgm:spPr/>
      <dgm:t>
        <a:bodyPr/>
        <a:lstStyle/>
        <a:p>
          <a:endParaRPr lang="es-ES"/>
        </a:p>
      </dgm:t>
    </dgm:pt>
    <dgm:pt modelId="{C4D55257-0E70-484D-996E-95FC2EE5CD06}">
      <dgm:prSet custT="1"/>
      <dgm:spPr/>
      <dgm:t>
        <a:bodyPr/>
        <a:lstStyle/>
        <a:p>
          <a:r>
            <a:rPr lang="es-ES" sz="1600" dirty="0"/>
            <a:t>Entrenador personal </a:t>
          </a:r>
        </a:p>
      </dgm:t>
    </dgm:pt>
    <dgm:pt modelId="{37770AC9-880E-455C-AED7-3D3E06583B04}" type="parTrans" cxnId="{3A747562-754B-47EC-A8CB-70C105783EBF}">
      <dgm:prSet/>
      <dgm:spPr/>
      <dgm:t>
        <a:bodyPr/>
        <a:lstStyle/>
        <a:p>
          <a:endParaRPr lang="es-ES"/>
        </a:p>
      </dgm:t>
    </dgm:pt>
    <dgm:pt modelId="{12C89B22-8E6C-4BAF-B465-5D31ED4A9D88}" type="sibTrans" cxnId="{3A747562-754B-47EC-A8CB-70C105783EBF}">
      <dgm:prSet/>
      <dgm:spPr/>
      <dgm:t>
        <a:bodyPr/>
        <a:lstStyle/>
        <a:p>
          <a:endParaRPr lang="es-ES"/>
        </a:p>
      </dgm:t>
    </dgm:pt>
    <dgm:pt modelId="{598E74B4-6679-4272-AD2C-66C28F5FCD7F}">
      <dgm:prSet custT="1"/>
      <dgm:spPr/>
      <dgm:t>
        <a:bodyPr/>
        <a:lstStyle/>
        <a:p>
          <a:r>
            <a:rPr lang="es-ES" sz="1800" dirty="0"/>
            <a:t>Fisioterapia</a:t>
          </a:r>
        </a:p>
      </dgm:t>
    </dgm:pt>
    <dgm:pt modelId="{EAF00B96-4BAD-4649-80C8-38A6E4359872}" type="parTrans" cxnId="{D5655C5E-6241-4A55-810D-CE6C2A3AC66A}">
      <dgm:prSet/>
      <dgm:spPr/>
      <dgm:t>
        <a:bodyPr/>
        <a:lstStyle/>
        <a:p>
          <a:endParaRPr lang="es-ES"/>
        </a:p>
      </dgm:t>
    </dgm:pt>
    <dgm:pt modelId="{2F32AC3F-0D24-42D6-B4CB-88C4856B2489}" type="sibTrans" cxnId="{D5655C5E-6241-4A55-810D-CE6C2A3AC66A}">
      <dgm:prSet/>
      <dgm:spPr/>
      <dgm:t>
        <a:bodyPr/>
        <a:lstStyle/>
        <a:p>
          <a:endParaRPr lang="es-ES"/>
        </a:p>
      </dgm:t>
    </dgm:pt>
    <dgm:pt modelId="{ED8CEECE-F5D7-49A9-9FF5-C560303D2DD2}">
      <dgm:prSet custT="1"/>
      <dgm:spPr/>
      <dgm:t>
        <a:bodyPr/>
        <a:lstStyle/>
        <a:p>
          <a:r>
            <a:rPr lang="es-ES" sz="1400" dirty="0"/>
            <a:t>Bonos interprofesionales</a:t>
          </a:r>
        </a:p>
      </dgm:t>
    </dgm:pt>
    <dgm:pt modelId="{1ACF21CF-AA9B-40D1-B6CF-A875D8BFADDF}" type="parTrans" cxnId="{27E8EBB1-CB56-424B-B376-FED0C5E3F9EA}">
      <dgm:prSet/>
      <dgm:spPr/>
      <dgm:t>
        <a:bodyPr/>
        <a:lstStyle/>
        <a:p>
          <a:endParaRPr lang="es-ES"/>
        </a:p>
      </dgm:t>
    </dgm:pt>
    <dgm:pt modelId="{74CB8B8A-D86A-4B38-81AF-D6A20ADC1517}" type="sibTrans" cxnId="{27E8EBB1-CB56-424B-B376-FED0C5E3F9EA}">
      <dgm:prSet/>
      <dgm:spPr/>
      <dgm:t>
        <a:bodyPr/>
        <a:lstStyle/>
        <a:p>
          <a:endParaRPr lang="es-ES"/>
        </a:p>
      </dgm:t>
    </dgm:pt>
    <dgm:pt modelId="{22EA9A8A-ADBE-4A92-8AD2-96D798EA2E7A}">
      <dgm:prSet/>
      <dgm:spPr/>
      <dgm:t>
        <a:bodyPr/>
        <a:lstStyle/>
        <a:p>
          <a:r>
            <a:rPr lang="es-ES" dirty="0"/>
            <a:t>Servicios a domicilio u online</a:t>
          </a:r>
        </a:p>
      </dgm:t>
    </dgm:pt>
    <dgm:pt modelId="{B073C779-266A-4D00-9FFD-27E200C76B68}" type="parTrans" cxnId="{5C590971-CF61-41E3-829C-0E2DC63DB3A0}">
      <dgm:prSet/>
      <dgm:spPr/>
      <dgm:t>
        <a:bodyPr/>
        <a:lstStyle/>
        <a:p>
          <a:endParaRPr lang="es-ES"/>
        </a:p>
      </dgm:t>
    </dgm:pt>
    <dgm:pt modelId="{22FD4CDD-520C-45C8-9FCD-28F16B3ED408}" type="sibTrans" cxnId="{5C590971-CF61-41E3-829C-0E2DC63DB3A0}">
      <dgm:prSet/>
      <dgm:spPr/>
      <dgm:t>
        <a:bodyPr/>
        <a:lstStyle/>
        <a:p>
          <a:endParaRPr lang="es-ES"/>
        </a:p>
      </dgm:t>
    </dgm:pt>
    <dgm:pt modelId="{1436A208-006B-45C5-B7C3-9E29D2CDEF48}">
      <dgm:prSet/>
      <dgm:spPr/>
      <dgm:t>
        <a:bodyPr/>
        <a:lstStyle/>
        <a:p>
          <a:r>
            <a:rPr lang="es-ES" dirty="0"/>
            <a:t>Formaciones multidisciplinares y en colaboración con entidades de la zona</a:t>
          </a:r>
        </a:p>
      </dgm:t>
    </dgm:pt>
    <dgm:pt modelId="{821FA27F-F90D-470F-9E5B-EA9ABED08AA3}" type="parTrans" cxnId="{588C5BA1-1CCB-4FFF-AC7F-C48B86BE4CA4}">
      <dgm:prSet/>
      <dgm:spPr/>
      <dgm:t>
        <a:bodyPr/>
        <a:lstStyle/>
        <a:p>
          <a:endParaRPr lang="es-ES"/>
        </a:p>
      </dgm:t>
    </dgm:pt>
    <dgm:pt modelId="{0B2ACC54-9108-47CF-90C0-E00DE9ED3ED0}" type="sibTrans" cxnId="{588C5BA1-1CCB-4FFF-AC7F-C48B86BE4CA4}">
      <dgm:prSet/>
      <dgm:spPr/>
      <dgm:t>
        <a:bodyPr/>
        <a:lstStyle/>
        <a:p>
          <a:endParaRPr lang="es-ES"/>
        </a:p>
      </dgm:t>
    </dgm:pt>
    <dgm:pt modelId="{87C95E25-E972-4E64-AA6E-D9DC49CF7BFD}">
      <dgm:prSet/>
      <dgm:spPr/>
      <dgm:t>
        <a:bodyPr/>
        <a:lstStyle/>
        <a:p>
          <a:r>
            <a:rPr lang="es-ES"/>
            <a:t>Tutorizar y acoger a alumnos de prácticas</a:t>
          </a:r>
        </a:p>
      </dgm:t>
    </dgm:pt>
    <dgm:pt modelId="{868EDEC5-A813-4EEA-A19D-879BE754640A}" type="parTrans" cxnId="{46E2BA07-5D94-4ACA-AA02-7B7EC41F3382}">
      <dgm:prSet/>
      <dgm:spPr/>
      <dgm:t>
        <a:bodyPr/>
        <a:lstStyle/>
        <a:p>
          <a:endParaRPr lang="es-ES"/>
        </a:p>
      </dgm:t>
    </dgm:pt>
    <dgm:pt modelId="{D101EEF4-8DEC-491A-A65C-62410E13A70C}" type="sibTrans" cxnId="{46E2BA07-5D94-4ACA-AA02-7B7EC41F3382}">
      <dgm:prSet/>
      <dgm:spPr/>
      <dgm:t>
        <a:bodyPr/>
        <a:lstStyle/>
        <a:p>
          <a:endParaRPr lang="es-ES"/>
        </a:p>
      </dgm:t>
    </dgm:pt>
    <dgm:pt modelId="{26CCA18D-6503-4D45-B936-3F50AE72BA0D}">
      <dgm:prSet custT="1"/>
      <dgm:spPr/>
      <dgm:t>
        <a:bodyPr/>
        <a:lstStyle/>
        <a:p>
          <a:r>
            <a:rPr lang="es-ES" sz="1400" dirty="0"/>
            <a:t>Servicio de atención temprana </a:t>
          </a:r>
        </a:p>
      </dgm:t>
    </dgm:pt>
    <dgm:pt modelId="{8E148A3C-9FCD-42A4-B3C3-3920B690D745}" type="parTrans" cxnId="{63081E8E-01F0-494A-B2C1-164328CE0A0F}">
      <dgm:prSet/>
      <dgm:spPr/>
      <dgm:t>
        <a:bodyPr/>
        <a:lstStyle/>
        <a:p>
          <a:endParaRPr lang="es-ES"/>
        </a:p>
      </dgm:t>
    </dgm:pt>
    <dgm:pt modelId="{0E0C6F4D-B181-4ABF-BE86-F86C15290F0F}" type="sibTrans" cxnId="{63081E8E-01F0-494A-B2C1-164328CE0A0F}">
      <dgm:prSet/>
      <dgm:spPr/>
      <dgm:t>
        <a:bodyPr/>
        <a:lstStyle/>
        <a:p>
          <a:endParaRPr lang="es-ES"/>
        </a:p>
      </dgm:t>
    </dgm:pt>
    <dgm:pt modelId="{E82C91D8-B45E-4923-9B83-A28D5A87190F}">
      <dgm:prSet custT="1"/>
      <dgm:spPr/>
      <dgm:t>
        <a:bodyPr/>
        <a:lstStyle/>
        <a:p>
          <a:r>
            <a:rPr lang="es-ES" sz="1000" dirty="0"/>
            <a:t>Servicio de habilitación psicosocial para personas con enfermedad mental o discapacidad intelectual </a:t>
          </a:r>
        </a:p>
      </dgm:t>
    </dgm:pt>
    <dgm:pt modelId="{46B0DF0D-F554-4F52-B324-482CFCD881BF}" type="parTrans" cxnId="{0A5210C4-ACA7-4D77-99E9-B25313CD606B}">
      <dgm:prSet/>
      <dgm:spPr/>
      <dgm:t>
        <a:bodyPr/>
        <a:lstStyle/>
        <a:p>
          <a:endParaRPr lang="es-ES"/>
        </a:p>
      </dgm:t>
    </dgm:pt>
    <dgm:pt modelId="{4C086DD6-DE25-4A84-8048-B4A3EB293CDD}" type="sibTrans" cxnId="{0A5210C4-ACA7-4D77-99E9-B25313CD606B}">
      <dgm:prSet/>
      <dgm:spPr/>
      <dgm:t>
        <a:bodyPr/>
        <a:lstStyle/>
        <a:p>
          <a:endParaRPr lang="es-ES"/>
        </a:p>
      </dgm:t>
    </dgm:pt>
    <dgm:pt modelId="{4C7503C1-DF16-401D-BC7E-73553419D1A7}">
      <dgm:prSet custT="1"/>
      <dgm:spPr/>
      <dgm:t>
        <a:bodyPr/>
        <a:lstStyle/>
        <a:p>
          <a:r>
            <a:rPr lang="es-ES" sz="1100" dirty="0"/>
            <a:t>Servicio de promoción, mantenimiento y recuperación de la autonomía funcional</a:t>
          </a:r>
        </a:p>
      </dgm:t>
    </dgm:pt>
    <dgm:pt modelId="{6818E406-4F2D-4896-8846-5FA5A384B658}" type="parTrans" cxnId="{1872BE41-FC40-4F42-BC09-C6E33550E42B}">
      <dgm:prSet/>
      <dgm:spPr/>
      <dgm:t>
        <a:bodyPr/>
        <a:lstStyle/>
        <a:p>
          <a:endParaRPr lang="es-ES"/>
        </a:p>
      </dgm:t>
    </dgm:pt>
    <dgm:pt modelId="{5C1D5437-0E3A-4EC7-99B5-133ACFBC3747}" type="sibTrans" cxnId="{1872BE41-FC40-4F42-BC09-C6E33550E42B}">
      <dgm:prSet/>
      <dgm:spPr/>
      <dgm:t>
        <a:bodyPr/>
        <a:lstStyle/>
        <a:p>
          <a:endParaRPr lang="es-ES"/>
        </a:p>
      </dgm:t>
    </dgm:pt>
    <dgm:pt modelId="{58424D76-B5BE-4AC9-BA71-5E9484F5BD03}">
      <dgm:prSet custT="1"/>
      <dgm:spPr/>
      <dgm:t>
        <a:bodyPr/>
        <a:lstStyle/>
        <a:p>
          <a:r>
            <a:rPr lang="es-ES" sz="1100" dirty="0"/>
            <a:t>Servicio de habilitación y terapia ocupacional</a:t>
          </a:r>
        </a:p>
      </dgm:t>
    </dgm:pt>
    <dgm:pt modelId="{AB8F4482-6256-4AAE-B146-E20FF4EEB278}" type="parTrans" cxnId="{91B27EFA-AECF-4B8A-B6B3-ED431D432774}">
      <dgm:prSet/>
      <dgm:spPr/>
      <dgm:t>
        <a:bodyPr/>
        <a:lstStyle/>
        <a:p>
          <a:endParaRPr lang="es-ES"/>
        </a:p>
      </dgm:t>
    </dgm:pt>
    <dgm:pt modelId="{B20B8173-AC9A-4B0E-829E-58422010A878}" type="sibTrans" cxnId="{91B27EFA-AECF-4B8A-B6B3-ED431D432774}">
      <dgm:prSet/>
      <dgm:spPr/>
      <dgm:t>
        <a:bodyPr/>
        <a:lstStyle/>
        <a:p>
          <a:endParaRPr lang="es-ES"/>
        </a:p>
      </dgm:t>
    </dgm:pt>
    <dgm:pt modelId="{06FBDA74-AFD8-403A-9B42-CDF4D3724932}">
      <dgm:prSet custT="1"/>
      <dgm:spPr/>
      <dgm:t>
        <a:bodyPr/>
        <a:lstStyle/>
        <a:p>
          <a:r>
            <a:rPr lang="es-ES" sz="1400" dirty="0"/>
            <a:t>Servicio de estimulación cognitiva</a:t>
          </a:r>
        </a:p>
      </dgm:t>
    </dgm:pt>
    <dgm:pt modelId="{9FE7DBF5-5677-48F3-9172-D1C9AEF0B3B2}" type="parTrans" cxnId="{85532F31-132D-47A7-9042-EF405A94C995}">
      <dgm:prSet/>
      <dgm:spPr/>
      <dgm:t>
        <a:bodyPr/>
        <a:lstStyle/>
        <a:p>
          <a:endParaRPr lang="es-ES"/>
        </a:p>
      </dgm:t>
    </dgm:pt>
    <dgm:pt modelId="{D851E387-4C19-4F97-933E-DF0564779F8D}" type="sibTrans" cxnId="{85532F31-132D-47A7-9042-EF405A94C995}">
      <dgm:prSet/>
      <dgm:spPr/>
      <dgm:t>
        <a:bodyPr/>
        <a:lstStyle/>
        <a:p>
          <a:endParaRPr lang="es-ES"/>
        </a:p>
      </dgm:t>
    </dgm:pt>
    <dgm:pt modelId="{F597F501-18F2-4386-9BE4-95B065CE59BE}">
      <dgm:prSet custT="1"/>
      <dgm:spPr/>
      <dgm:t>
        <a:bodyPr/>
        <a:lstStyle/>
        <a:p>
          <a:r>
            <a:rPr lang="es-ES" sz="1800" dirty="0"/>
            <a:t>Terapia ocupacional</a:t>
          </a:r>
        </a:p>
      </dgm:t>
    </dgm:pt>
    <dgm:pt modelId="{82EF81A9-14E6-4B49-A694-17FF24B7D850}" type="sibTrans" cxnId="{EF44E25B-B1C0-4BE0-ADD0-57D5D60B3BC7}">
      <dgm:prSet/>
      <dgm:spPr/>
      <dgm:t>
        <a:bodyPr/>
        <a:lstStyle/>
        <a:p>
          <a:endParaRPr lang="es-ES"/>
        </a:p>
      </dgm:t>
    </dgm:pt>
    <dgm:pt modelId="{A16126DD-911E-4307-991F-73EB20A91674}" type="parTrans" cxnId="{EF44E25B-B1C0-4BE0-ADD0-57D5D60B3BC7}">
      <dgm:prSet/>
      <dgm:spPr/>
      <dgm:t>
        <a:bodyPr/>
        <a:lstStyle/>
        <a:p>
          <a:endParaRPr lang="es-ES"/>
        </a:p>
      </dgm:t>
    </dgm:pt>
    <dgm:pt modelId="{E44BD720-FCEA-4D5D-8491-47DC80293FF8}" type="pres">
      <dgm:prSet presAssocID="{88220773-C707-4F5B-8D2A-DF27C979F649}" presName="theList" presStyleCnt="0">
        <dgm:presLayoutVars>
          <dgm:dir/>
          <dgm:animLvl val="lvl"/>
          <dgm:resizeHandles val="exact"/>
        </dgm:presLayoutVars>
      </dgm:prSet>
      <dgm:spPr/>
    </dgm:pt>
    <dgm:pt modelId="{6F57DA8C-2466-4DD3-BA80-96E6925AE341}" type="pres">
      <dgm:prSet presAssocID="{E6B3B7DC-15DD-49C8-BED5-C5A35BC55652}" presName="compNode" presStyleCnt="0"/>
      <dgm:spPr/>
    </dgm:pt>
    <dgm:pt modelId="{08E3A1AB-BDCE-46D0-BE81-43C9B9758900}" type="pres">
      <dgm:prSet presAssocID="{E6B3B7DC-15DD-49C8-BED5-C5A35BC55652}" presName="aNode" presStyleLbl="bgShp" presStyleIdx="0" presStyleCnt="3"/>
      <dgm:spPr/>
    </dgm:pt>
    <dgm:pt modelId="{EADEA1B7-31E3-4651-BE3E-F0CDF73E9015}" type="pres">
      <dgm:prSet presAssocID="{E6B3B7DC-15DD-49C8-BED5-C5A35BC55652}" presName="textNode" presStyleLbl="bgShp" presStyleIdx="0" presStyleCnt="3"/>
      <dgm:spPr/>
    </dgm:pt>
    <dgm:pt modelId="{6D26F0B1-F75E-434D-92AC-C6B64F0B5F83}" type="pres">
      <dgm:prSet presAssocID="{E6B3B7DC-15DD-49C8-BED5-C5A35BC55652}" presName="compChildNode" presStyleCnt="0"/>
      <dgm:spPr/>
    </dgm:pt>
    <dgm:pt modelId="{E884E5C7-2518-44E3-A255-E3E18C6AD6D0}" type="pres">
      <dgm:prSet presAssocID="{E6B3B7DC-15DD-49C8-BED5-C5A35BC55652}" presName="theInnerList" presStyleCnt="0"/>
      <dgm:spPr/>
    </dgm:pt>
    <dgm:pt modelId="{C11935BB-3B7A-4DFC-BB7C-FAA099C0F507}" type="pres">
      <dgm:prSet presAssocID="{DAAF6B9D-47CD-482A-A06A-5257592F9310}" presName="childNode" presStyleLbl="node1" presStyleIdx="0" presStyleCnt="23">
        <dgm:presLayoutVars>
          <dgm:bulletEnabled val="1"/>
        </dgm:presLayoutVars>
      </dgm:prSet>
      <dgm:spPr/>
    </dgm:pt>
    <dgm:pt modelId="{A958C1E9-CA5B-4E1C-A97F-418224FCA137}" type="pres">
      <dgm:prSet presAssocID="{DAAF6B9D-47CD-482A-A06A-5257592F9310}" presName="aSpace2" presStyleCnt="0"/>
      <dgm:spPr/>
    </dgm:pt>
    <dgm:pt modelId="{B057C9F2-4DA9-40E8-B5C5-F6917F663A2D}" type="pres">
      <dgm:prSet presAssocID="{D1F4D32A-90AE-48E7-978A-A780438B596A}" presName="childNode" presStyleLbl="node1" presStyleIdx="1" presStyleCnt="23">
        <dgm:presLayoutVars>
          <dgm:bulletEnabled val="1"/>
        </dgm:presLayoutVars>
      </dgm:prSet>
      <dgm:spPr/>
    </dgm:pt>
    <dgm:pt modelId="{B72DF8D5-293B-4018-9CFF-172E51114A02}" type="pres">
      <dgm:prSet presAssocID="{D1F4D32A-90AE-48E7-978A-A780438B596A}" presName="aSpace2" presStyleCnt="0"/>
      <dgm:spPr/>
    </dgm:pt>
    <dgm:pt modelId="{CD802DE8-946F-4F2B-9538-425E2134E483}" type="pres">
      <dgm:prSet presAssocID="{7EE046D4-5D4C-47E0-BCE5-F14BFCA2AE14}" presName="childNode" presStyleLbl="node1" presStyleIdx="2" presStyleCnt="23">
        <dgm:presLayoutVars>
          <dgm:bulletEnabled val="1"/>
        </dgm:presLayoutVars>
      </dgm:prSet>
      <dgm:spPr/>
    </dgm:pt>
    <dgm:pt modelId="{E13122BD-284F-48F0-97C0-41F0DA404411}" type="pres">
      <dgm:prSet presAssocID="{7EE046D4-5D4C-47E0-BCE5-F14BFCA2AE14}" presName="aSpace2" presStyleCnt="0"/>
      <dgm:spPr/>
    </dgm:pt>
    <dgm:pt modelId="{F8163EA0-64D6-42FD-B9D7-882545553927}" type="pres">
      <dgm:prSet presAssocID="{FF4EEE6D-A218-4673-9A19-2954D17ACA1B}" presName="childNode" presStyleLbl="node1" presStyleIdx="3" presStyleCnt="23">
        <dgm:presLayoutVars>
          <dgm:bulletEnabled val="1"/>
        </dgm:presLayoutVars>
      </dgm:prSet>
      <dgm:spPr/>
    </dgm:pt>
    <dgm:pt modelId="{9972C822-FFDE-4EEC-B234-B7FAE7E52B14}" type="pres">
      <dgm:prSet presAssocID="{FF4EEE6D-A218-4673-9A19-2954D17ACA1B}" presName="aSpace2" presStyleCnt="0"/>
      <dgm:spPr/>
    </dgm:pt>
    <dgm:pt modelId="{F9112216-3CFB-4A0E-BB60-D36709403A6C}" type="pres">
      <dgm:prSet presAssocID="{60D50039-E373-4882-A8BE-B44A805A1F48}" presName="childNode" presStyleLbl="node1" presStyleIdx="4" presStyleCnt="23">
        <dgm:presLayoutVars>
          <dgm:bulletEnabled val="1"/>
        </dgm:presLayoutVars>
      </dgm:prSet>
      <dgm:spPr/>
    </dgm:pt>
    <dgm:pt modelId="{EC1DAECD-0B3F-49DC-B287-91C8546CB60D}" type="pres">
      <dgm:prSet presAssocID="{60D50039-E373-4882-A8BE-B44A805A1F48}" presName="aSpace2" presStyleCnt="0"/>
      <dgm:spPr/>
    </dgm:pt>
    <dgm:pt modelId="{D0477F46-B0B2-4CB7-BD34-0130D4A10669}" type="pres">
      <dgm:prSet presAssocID="{EDFAB1CE-E16A-444D-AA6B-66657E386BF1}" presName="childNode" presStyleLbl="node1" presStyleIdx="5" presStyleCnt="23">
        <dgm:presLayoutVars>
          <dgm:bulletEnabled val="1"/>
        </dgm:presLayoutVars>
      </dgm:prSet>
      <dgm:spPr/>
    </dgm:pt>
    <dgm:pt modelId="{C19ED3A4-A80F-4624-B2DD-897617EB4555}" type="pres">
      <dgm:prSet presAssocID="{EDFAB1CE-E16A-444D-AA6B-66657E386BF1}" presName="aSpace2" presStyleCnt="0"/>
      <dgm:spPr/>
    </dgm:pt>
    <dgm:pt modelId="{33934426-504E-42C7-BD76-32C78BD4C263}" type="pres">
      <dgm:prSet presAssocID="{598E74B4-6679-4272-AD2C-66C28F5FCD7F}" presName="childNode" presStyleLbl="node1" presStyleIdx="6" presStyleCnt="23">
        <dgm:presLayoutVars>
          <dgm:bulletEnabled val="1"/>
        </dgm:presLayoutVars>
      </dgm:prSet>
      <dgm:spPr/>
    </dgm:pt>
    <dgm:pt modelId="{F91A9867-F7D3-4109-850F-3CC63B5D051A}" type="pres">
      <dgm:prSet presAssocID="{598E74B4-6679-4272-AD2C-66C28F5FCD7F}" presName="aSpace2" presStyleCnt="0"/>
      <dgm:spPr/>
    </dgm:pt>
    <dgm:pt modelId="{58CC9AA1-5AB0-4F3A-8D4E-E7E67153A829}" type="pres">
      <dgm:prSet presAssocID="{C4D55257-0E70-484D-996E-95FC2EE5CD06}" presName="childNode" presStyleLbl="node1" presStyleIdx="7" presStyleCnt="23">
        <dgm:presLayoutVars>
          <dgm:bulletEnabled val="1"/>
        </dgm:presLayoutVars>
      </dgm:prSet>
      <dgm:spPr/>
    </dgm:pt>
    <dgm:pt modelId="{9FF72FD2-A1DF-4DAF-BF16-74D1D75F0FF9}" type="pres">
      <dgm:prSet presAssocID="{C4D55257-0E70-484D-996E-95FC2EE5CD06}" presName="aSpace2" presStyleCnt="0"/>
      <dgm:spPr/>
    </dgm:pt>
    <dgm:pt modelId="{A962676B-0780-49A6-A865-2E55B47FD7B4}" type="pres">
      <dgm:prSet presAssocID="{F597F501-18F2-4386-9BE4-95B065CE59BE}" presName="childNode" presStyleLbl="node1" presStyleIdx="8" presStyleCnt="23">
        <dgm:presLayoutVars>
          <dgm:bulletEnabled val="1"/>
        </dgm:presLayoutVars>
      </dgm:prSet>
      <dgm:spPr/>
    </dgm:pt>
    <dgm:pt modelId="{5CB76B8A-EE50-42D3-BBC2-8892620CB512}" type="pres">
      <dgm:prSet presAssocID="{F597F501-18F2-4386-9BE4-95B065CE59BE}" presName="aSpace2" presStyleCnt="0"/>
      <dgm:spPr/>
    </dgm:pt>
    <dgm:pt modelId="{15EF25BE-D1F9-42C0-843E-A943D3E3F81F}" type="pres">
      <dgm:prSet presAssocID="{0AC8D237-14E7-422D-B9D7-7E70C814B2FB}" presName="childNode" presStyleLbl="node1" presStyleIdx="9" presStyleCnt="23">
        <dgm:presLayoutVars>
          <dgm:bulletEnabled val="1"/>
        </dgm:presLayoutVars>
      </dgm:prSet>
      <dgm:spPr/>
    </dgm:pt>
    <dgm:pt modelId="{849D440E-3400-489E-AAE9-91A493D98517}" type="pres">
      <dgm:prSet presAssocID="{E6B3B7DC-15DD-49C8-BED5-C5A35BC55652}" presName="aSpace" presStyleCnt="0"/>
      <dgm:spPr/>
    </dgm:pt>
    <dgm:pt modelId="{7512CB14-F08E-4936-A3E8-FD153DFE77E1}" type="pres">
      <dgm:prSet presAssocID="{C6E3AB78-D65D-4C04-AB51-8D2C4C63CF8D}" presName="compNode" presStyleCnt="0"/>
      <dgm:spPr/>
    </dgm:pt>
    <dgm:pt modelId="{2C8C2F66-F428-4AD5-92D4-C226A3715E29}" type="pres">
      <dgm:prSet presAssocID="{C6E3AB78-D65D-4C04-AB51-8D2C4C63CF8D}" presName="aNode" presStyleLbl="bgShp" presStyleIdx="1" presStyleCnt="3"/>
      <dgm:spPr/>
    </dgm:pt>
    <dgm:pt modelId="{1AF95265-3993-4406-9C10-189AC6769A3A}" type="pres">
      <dgm:prSet presAssocID="{C6E3AB78-D65D-4C04-AB51-8D2C4C63CF8D}" presName="textNode" presStyleLbl="bgShp" presStyleIdx="1" presStyleCnt="3"/>
      <dgm:spPr/>
    </dgm:pt>
    <dgm:pt modelId="{61E83A8E-A457-4BD7-BBAA-A936A85A74CA}" type="pres">
      <dgm:prSet presAssocID="{C6E3AB78-D65D-4C04-AB51-8D2C4C63CF8D}" presName="compChildNode" presStyleCnt="0"/>
      <dgm:spPr/>
    </dgm:pt>
    <dgm:pt modelId="{63A22F29-62C9-4469-83CF-95FE3A9F3921}" type="pres">
      <dgm:prSet presAssocID="{C6E3AB78-D65D-4C04-AB51-8D2C4C63CF8D}" presName="theInnerList" presStyleCnt="0"/>
      <dgm:spPr/>
    </dgm:pt>
    <dgm:pt modelId="{5E9BB07C-C05D-41A4-A02E-F99258AD69AB}" type="pres">
      <dgm:prSet presAssocID="{1FE5E341-B2AD-4C5E-8E03-7F1121A78653}" presName="childNode" presStyleLbl="node1" presStyleIdx="10" presStyleCnt="23">
        <dgm:presLayoutVars>
          <dgm:bulletEnabled val="1"/>
        </dgm:presLayoutVars>
      </dgm:prSet>
      <dgm:spPr/>
    </dgm:pt>
    <dgm:pt modelId="{9ED108D8-B078-4768-A607-8518CDC3FDFD}" type="pres">
      <dgm:prSet presAssocID="{1FE5E341-B2AD-4C5E-8E03-7F1121A78653}" presName="aSpace2" presStyleCnt="0"/>
      <dgm:spPr/>
    </dgm:pt>
    <dgm:pt modelId="{B570E1E4-F2D9-48CF-9436-592BE0676981}" type="pres">
      <dgm:prSet presAssocID="{ED8CEECE-F5D7-49A9-9FF5-C560303D2DD2}" presName="childNode" presStyleLbl="node1" presStyleIdx="11" presStyleCnt="23">
        <dgm:presLayoutVars>
          <dgm:bulletEnabled val="1"/>
        </dgm:presLayoutVars>
      </dgm:prSet>
      <dgm:spPr/>
    </dgm:pt>
    <dgm:pt modelId="{32DFBD0D-1751-49DC-92E6-B44CED95890A}" type="pres">
      <dgm:prSet presAssocID="{ED8CEECE-F5D7-49A9-9FF5-C560303D2DD2}" presName="aSpace2" presStyleCnt="0"/>
      <dgm:spPr/>
    </dgm:pt>
    <dgm:pt modelId="{5C77D972-03C3-459B-9170-F6158A011991}" type="pres">
      <dgm:prSet presAssocID="{2415F6AC-AE53-4D6A-8AA8-C252660623F2}" presName="childNode" presStyleLbl="node1" presStyleIdx="12" presStyleCnt="23">
        <dgm:presLayoutVars>
          <dgm:bulletEnabled val="1"/>
        </dgm:presLayoutVars>
      </dgm:prSet>
      <dgm:spPr/>
    </dgm:pt>
    <dgm:pt modelId="{24765904-50FA-45FE-B7FE-14B91D4BEE9B}" type="pres">
      <dgm:prSet presAssocID="{2415F6AC-AE53-4D6A-8AA8-C252660623F2}" presName="aSpace2" presStyleCnt="0"/>
      <dgm:spPr/>
    </dgm:pt>
    <dgm:pt modelId="{BD279EDC-1412-4D24-AC7E-50096F854BCD}" type="pres">
      <dgm:prSet presAssocID="{26CCA18D-6503-4D45-B936-3F50AE72BA0D}" presName="childNode" presStyleLbl="node1" presStyleIdx="13" presStyleCnt="23">
        <dgm:presLayoutVars>
          <dgm:bulletEnabled val="1"/>
        </dgm:presLayoutVars>
      </dgm:prSet>
      <dgm:spPr/>
    </dgm:pt>
    <dgm:pt modelId="{31615C0A-24DD-469F-947E-30171C159E26}" type="pres">
      <dgm:prSet presAssocID="{26CCA18D-6503-4D45-B936-3F50AE72BA0D}" presName="aSpace2" presStyleCnt="0"/>
      <dgm:spPr/>
    </dgm:pt>
    <dgm:pt modelId="{1B870816-E02A-47EB-A3A7-FD8D6B02A5D2}" type="pres">
      <dgm:prSet presAssocID="{58424D76-B5BE-4AC9-BA71-5E9484F5BD03}" presName="childNode" presStyleLbl="node1" presStyleIdx="14" presStyleCnt="23">
        <dgm:presLayoutVars>
          <dgm:bulletEnabled val="1"/>
        </dgm:presLayoutVars>
      </dgm:prSet>
      <dgm:spPr/>
    </dgm:pt>
    <dgm:pt modelId="{E664703B-A1DB-4E35-A08A-0F9516605EA8}" type="pres">
      <dgm:prSet presAssocID="{58424D76-B5BE-4AC9-BA71-5E9484F5BD03}" presName="aSpace2" presStyleCnt="0"/>
      <dgm:spPr/>
    </dgm:pt>
    <dgm:pt modelId="{20E84340-5DEC-45A8-BE07-51E7690A27B2}" type="pres">
      <dgm:prSet presAssocID="{06FBDA74-AFD8-403A-9B42-CDF4D3724932}" presName="childNode" presStyleLbl="node1" presStyleIdx="15" presStyleCnt="23">
        <dgm:presLayoutVars>
          <dgm:bulletEnabled val="1"/>
        </dgm:presLayoutVars>
      </dgm:prSet>
      <dgm:spPr/>
    </dgm:pt>
    <dgm:pt modelId="{500E3FDE-A09E-4C1E-A8E7-AD8093705ADF}" type="pres">
      <dgm:prSet presAssocID="{06FBDA74-AFD8-403A-9B42-CDF4D3724932}" presName="aSpace2" presStyleCnt="0"/>
      <dgm:spPr/>
    </dgm:pt>
    <dgm:pt modelId="{9214CBBC-06FD-44A6-B4E9-F02371FFEB1E}" type="pres">
      <dgm:prSet presAssocID="{4C7503C1-DF16-401D-BC7E-73553419D1A7}" presName="childNode" presStyleLbl="node1" presStyleIdx="16" presStyleCnt="23">
        <dgm:presLayoutVars>
          <dgm:bulletEnabled val="1"/>
        </dgm:presLayoutVars>
      </dgm:prSet>
      <dgm:spPr/>
    </dgm:pt>
    <dgm:pt modelId="{C30F3A74-C058-4E76-84E5-ED6A6E6895A5}" type="pres">
      <dgm:prSet presAssocID="{4C7503C1-DF16-401D-BC7E-73553419D1A7}" presName="aSpace2" presStyleCnt="0"/>
      <dgm:spPr/>
    </dgm:pt>
    <dgm:pt modelId="{9B75A6E7-82DA-4544-9749-97454236D135}" type="pres">
      <dgm:prSet presAssocID="{E82C91D8-B45E-4923-9B83-A28D5A87190F}" presName="childNode" presStyleLbl="node1" presStyleIdx="17" presStyleCnt="23">
        <dgm:presLayoutVars>
          <dgm:bulletEnabled val="1"/>
        </dgm:presLayoutVars>
      </dgm:prSet>
      <dgm:spPr/>
    </dgm:pt>
    <dgm:pt modelId="{8CEC1948-5978-4A56-9BCF-881636E99376}" type="pres">
      <dgm:prSet presAssocID="{E82C91D8-B45E-4923-9B83-A28D5A87190F}" presName="aSpace2" presStyleCnt="0"/>
      <dgm:spPr/>
    </dgm:pt>
    <dgm:pt modelId="{5F73B770-2C23-400C-B291-209C4B07491C}" type="pres">
      <dgm:prSet presAssocID="{22EA9A8A-ADBE-4A92-8AD2-96D798EA2E7A}" presName="childNode" presStyleLbl="node1" presStyleIdx="18" presStyleCnt="23" custLinFactNeighborX="-930" custLinFactNeighborY="11978">
        <dgm:presLayoutVars>
          <dgm:bulletEnabled val="1"/>
        </dgm:presLayoutVars>
      </dgm:prSet>
      <dgm:spPr/>
    </dgm:pt>
    <dgm:pt modelId="{71960ECF-50BC-49E3-AABB-F5C0F2B0EABF}" type="pres">
      <dgm:prSet presAssocID="{C6E3AB78-D65D-4C04-AB51-8D2C4C63CF8D}" presName="aSpace" presStyleCnt="0"/>
      <dgm:spPr/>
    </dgm:pt>
    <dgm:pt modelId="{ED22ABC3-7D04-49FE-9727-42B1489CCDE9}" type="pres">
      <dgm:prSet presAssocID="{65A9E244-B14D-4AEF-B00C-4E546CB2E730}" presName="compNode" presStyleCnt="0"/>
      <dgm:spPr/>
    </dgm:pt>
    <dgm:pt modelId="{C2B833C2-FCA2-4996-AD5E-BE669D2142C2}" type="pres">
      <dgm:prSet presAssocID="{65A9E244-B14D-4AEF-B00C-4E546CB2E730}" presName="aNode" presStyleLbl="bgShp" presStyleIdx="2" presStyleCnt="3"/>
      <dgm:spPr/>
    </dgm:pt>
    <dgm:pt modelId="{C04C108B-0041-4A30-9D20-4CF222D6DC2F}" type="pres">
      <dgm:prSet presAssocID="{65A9E244-B14D-4AEF-B00C-4E546CB2E730}" presName="textNode" presStyleLbl="bgShp" presStyleIdx="2" presStyleCnt="3"/>
      <dgm:spPr/>
    </dgm:pt>
    <dgm:pt modelId="{9BCEF613-3A4B-43DD-A3DC-EE1A3C1797FF}" type="pres">
      <dgm:prSet presAssocID="{65A9E244-B14D-4AEF-B00C-4E546CB2E730}" presName="compChildNode" presStyleCnt="0"/>
      <dgm:spPr/>
    </dgm:pt>
    <dgm:pt modelId="{888011A4-D025-493B-9111-4DD3F92412C6}" type="pres">
      <dgm:prSet presAssocID="{65A9E244-B14D-4AEF-B00C-4E546CB2E730}" presName="theInnerList" presStyleCnt="0"/>
      <dgm:spPr/>
    </dgm:pt>
    <dgm:pt modelId="{ED05780F-53E0-42E4-B774-7F816C2E9CAE}" type="pres">
      <dgm:prSet presAssocID="{AEA70333-6664-434B-A8A0-EB69F4F8CE64}" presName="childNode" presStyleLbl="node1" presStyleIdx="19" presStyleCnt="23">
        <dgm:presLayoutVars>
          <dgm:bulletEnabled val="1"/>
        </dgm:presLayoutVars>
      </dgm:prSet>
      <dgm:spPr/>
    </dgm:pt>
    <dgm:pt modelId="{7262B0F0-7ACF-446A-B478-14DFCE232E43}" type="pres">
      <dgm:prSet presAssocID="{AEA70333-6664-434B-A8A0-EB69F4F8CE64}" presName="aSpace2" presStyleCnt="0"/>
      <dgm:spPr/>
    </dgm:pt>
    <dgm:pt modelId="{1EBA28D1-29D4-4A2D-BAB1-06223FE38C23}" type="pres">
      <dgm:prSet presAssocID="{1436A208-006B-45C5-B7C3-9E29D2CDEF48}" presName="childNode" presStyleLbl="node1" presStyleIdx="20" presStyleCnt="23">
        <dgm:presLayoutVars>
          <dgm:bulletEnabled val="1"/>
        </dgm:presLayoutVars>
      </dgm:prSet>
      <dgm:spPr/>
    </dgm:pt>
    <dgm:pt modelId="{92BA2B9E-0B0B-4AC5-9CDF-02741926EB08}" type="pres">
      <dgm:prSet presAssocID="{1436A208-006B-45C5-B7C3-9E29D2CDEF48}" presName="aSpace2" presStyleCnt="0"/>
      <dgm:spPr/>
    </dgm:pt>
    <dgm:pt modelId="{6BD20177-26D3-4A14-A164-2CF744ABD00C}" type="pres">
      <dgm:prSet presAssocID="{67156677-1A6E-4262-A14D-AEEFAA69027E}" presName="childNode" presStyleLbl="node1" presStyleIdx="21" presStyleCnt="23">
        <dgm:presLayoutVars>
          <dgm:bulletEnabled val="1"/>
        </dgm:presLayoutVars>
      </dgm:prSet>
      <dgm:spPr/>
    </dgm:pt>
    <dgm:pt modelId="{5B0EF8E7-032E-438B-A16C-39F9C1EF0FF0}" type="pres">
      <dgm:prSet presAssocID="{67156677-1A6E-4262-A14D-AEEFAA69027E}" presName="aSpace2" presStyleCnt="0"/>
      <dgm:spPr/>
    </dgm:pt>
    <dgm:pt modelId="{3570A53F-5DF7-4658-B993-ABCAF80D8115}" type="pres">
      <dgm:prSet presAssocID="{87C95E25-E972-4E64-AA6E-D9DC49CF7BFD}" presName="childNode" presStyleLbl="node1" presStyleIdx="22" presStyleCnt="23">
        <dgm:presLayoutVars>
          <dgm:bulletEnabled val="1"/>
        </dgm:presLayoutVars>
      </dgm:prSet>
      <dgm:spPr/>
    </dgm:pt>
  </dgm:ptLst>
  <dgm:cxnLst>
    <dgm:cxn modelId="{78238803-063D-4E7C-B7E3-B10FCF6D70EA}" type="presOf" srcId="{F597F501-18F2-4386-9BE4-95B065CE59BE}" destId="{A962676B-0780-49A6-A865-2E55B47FD7B4}" srcOrd="0" destOrd="0" presId="urn:microsoft.com/office/officeart/2005/8/layout/lProcess2"/>
    <dgm:cxn modelId="{91DDDB06-89E0-40C0-B50B-AD7CC695BDEF}" srcId="{E6B3B7DC-15DD-49C8-BED5-C5A35BC55652}" destId="{FF4EEE6D-A218-4673-9A19-2954D17ACA1B}" srcOrd="3" destOrd="0" parTransId="{F36018E5-9F9C-4ED3-8DDE-09DBB303456C}" sibTransId="{A61E4032-67D6-4D80-9667-A2F975AC2810}"/>
    <dgm:cxn modelId="{46E2BA07-5D94-4ACA-AA02-7B7EC41F3382}" srcId="{65A9E244-B14D-4AEF-B00C-4E546CB2E730}" destId="{87C95E25-E972-4E64-AA6E-D9DC49CF7BFD}" srcOrd="3" destOrd="0" parTransId="{868EDEC5-A813-4EEA-A19D-879BE754640A}" sibTransId="{D101EEF4-8DEC-491A-A65C-62410E13A70C}"/>
    <dgm:cxn modelId="{B3B39911-AC4F-4DFF-9641-7ADE85492F56}" type="presOf" srcId="{26CCA18D-6503-4D45-B936-3F50AE72BA0D}" destId="{BD279EDC-1412-4D24-AC7E-50096F854BCD}" srcOrd="0" destOrd="0" presId="urn:microsoft.com/office/officeart/2005/8/layout/lProcess2"/>
    <dgm:cxn modelId="{33F58413-172B-4C84-A6FB-D6D03A25953C}" srcId="{65A9E244-B14D-4AEF-B00C-4E546CB2E730}" destId="{AEA70333-6664-434B-A8A0-EB69F4F8CE64}" srcOrd="0" destOrd="0" parTransId="{2DBB0A25-3620-4555-924D-BE11A11A2079}" sibTransId="{966D346A-6BCE-4460-89B1-6EB728DC36CC}"/>
    <dgm:cxn modelId="{03E6C213-D419-4EB5-914F-776FCDDEE0AA}" srcId="{88220773-C707-4F5B-8D2A-DF27C979F649}" destId="{C6E3AB78-D65D-4C04-AB51-8D2C4C63CF8D}" srcOrd="1" destOrd="0" parTransId="{00F0C9F8-2029-4B3F-9D73-1EE81D389869}" sibTransId="{E7DD6503-90CF-4600-BD02-51867F738339}"/>
    <dgm:cxn modelId="{FF167724-086A-4E80-9B43-209D7F0556ED}" srcId="{E6B3B7DC-15DD-49C8-BED5-C5A35BC55652}" destId="{7EE046D4-5D4C-47E0-BCE5-F14BFCA2AE14}" srcOrd="2" destOrd="0" parTransId="{2FC573A7-1D31-4BF8-AEA0-E8AB3155A23F}" sibTransId="{AEC5035A-9298-4A2C-9021-4F9D142EC231}"/>
    <dgm:cxn modelId="{85532F31-132D-47A7-9042-EF405A94C995}" srcId="{C6E3AB78-D65D-4C04-AB51-8D2C4C63CF8D}" destId="{06FBDA74-AFD8-403A-9B42-CDF4D3724932}" srcOrd="5" destOrd="0" parTransId="{9FE7DBF5-5677-48F3-9172-D1C9AEF0B3B2}" sibTransId="{D851E387-4C19-4F97-933E-DF0564779F8D}"/>
    <dgm:cxn modelId="{DEC5F632-A296-42BF-9F20-39F5506B7CE7}" type="presOf" srcId="{67156677-1A6E-4262-A14D-AEEFAA69027E}" destId="{6BD20177-26D3-4A14-A164-2CF744ABD00C}" srcOrd="0" destOrd="0" presId="urn:microsoft.com/office/officeart/2005/8/layout/lProcess2"/>
    <dgm:cxn modelId="{986D053C-A099-41CA-8F8E-7D0E51A97DC1}" type="presOf" srcId="{D1F4D32A-90AE-48E7-978A-A780438B596A}" destId="{B057C9F2-4DA9-40E8-B5C5-F6917F663A2D}" srcOrd="0" destOrd="0" presId="urn:microsoft.com/office/officeart/2005/8/layout/lProcess2"/>
    <dgm:cxn modelId="{6695DD40-8EF4-44DC-A7C5-CE58CE7CE0AE}" type="presOf" srcId="{06FBDA74-AFD8-403A-9B42-CDF4D3724932}" destId="{20E84340-5DEC-45A8-BE07-51E7690A27B2}" srcOrd="0" destOrd="0" presId="urn:microsoft.com/office/officeart/2005/8/layout/lProcess2"/>
    <dgm:cxn modelId="{EF44E25B-B1C0-4BE0-ADD0-57D5D60B3BC7}" srcId="{E6B3B7DC-15DD-49C8-BED5-C5A35BC55652}" destId="{F597F501-18F2-4386-9BE4-95B065CE59BE}" srcOrd="8" destOrd="0" parTransId="{A16126DD-911E-4307-991F-73EB20A91674}" sibTransId="{82EF81A9-14E6-4B49-A694-17FF24B7D850}"/>
    <dgm:cxn modelId="{9FF80B5D-5F7B-4EC8-8F07-DDA9E84863FF}" type="presOf" srcId="{58424D76-B5BE-4AC9-BA71-5E9484F5BD03}" destId="{1B870816-E02A-47EB-A3A7-FD8D6B02A5D2}" srcOrd="0" destOrd="0" presId="urn:microsoft.com/office/officeart/2005/8/layout/lProcess2"/>
    <dgm:cxn modelId="{D5655C5E-6241-4A55-810D-CE6C2A3AC66A}" srcId="{E6B3B7DC-15DD-49C8-BED5-C5A35BC55652}" destId="{598E74B4-6679-4272-AD2C-66C28F5FCD7F}" srcOrd="6" destOrd="0" parTransId="{EAF00B96-4BAD-4649-80C8-38A6E4359872}" sibTransId="{2F32AC3F-0D24-42D6-B4CB-88C4856B2489}"/>
    <dgm:cxn modelId="{1872BE41-FC40-4F42-BC09-C6E33550E42B}" srcId="{C6E3AB78-D65D-4C04-AB51-8D2C4C63CF8D}" destId="{4C7503C1-DF16-401D-BC7E-73553419D1A7}" srcOrd="6" destOrd="0" parTransId="{6818E406-4F2D-4896-8846-5FA5A384B658}" sibTransId="{5C1D5437-0E3A-4EC7-99B5-133ACFBC3747}"/>
    <dgm:cxn modelId="{3A747562-754B-47EC-A8CB-70C105783EBF}" srcId="{E6B3B7DC-15DD-49C8-BED5-C5A35BC55652}" destId="{C4D55257-0E70-484D-996E-95FC2EE5CD06}" srcOrd="7" destOrd="0" parTransId="{37770AC9-880E-455C-AED7-3D3E06583B04}" sibTransId="{12C89B22-8E6C-4BAF-B465-5D31ED4A9D88}"/>
    <dgm:cxn modelId="{FBD13364-29B5-4D41-8B68-46E93D143CF4}" srcId="{C6E3AB78-D65D-4C04-AB51-8D2C4C63CF8D}" destId="{2415F6AC-AE53-4D6A-8AA8-C252660623F2}" srcOrd="2" destOrd="0" parTransId="{8C77C945-0A36-4DC8-B2A9-852E5FBBBA64}" sibTransId="{980E7A80-F1D7-43B4-84B9-A73E108A83B1}"/>
    <dgm:cxn modelId="{C2D3D746-8224-48A8-BD8F-3763704C752C}" type="presOf" srcId="{ED8CEECE-F5D7-49A9-9FF5-C560303D2DD2}" destId="{B570E1E4-F2D9-48CF-9436-592BE0676981}" srcOrd="0" destOrd="0" presId="urn:microsoft.com/office/officeart/2005/8/layout/lProcess2"/>
    <dgm:cxn modelId="{6122FB66-8A52-493D-B6AE-2E2E715358D7}" type="presOf" srcId="{598E74B4-6679-4272-AD2C-66C28F5FCD7F}" destId="{33934426-504E-42C7-BD76-32C78BD4C263}" srcOrd="0" destOrd="0" presId="urn:microsoft.com/office/officeart/2005/8/layout/lProcess2"/>
    <dgm:cxn modelId="{80C1826D-9CEB-4A64-8300-605978D8C5F2}" srcId="{E6B3B7DC-15DD-49C8-BED5-C5A35BC55652}" destId="{EDFAB1CE-E16A-444D-AA6B-66657E386BF1}" srcOrd="5" destOrd="0" parTransId="{33E18049-C36B-4DD3-95C0-C37BCA5D48E7}" sibTransId="{EFD64F08-5E85-48C3-848C-B7D01F2C133F}"/>
    <dgm:cxn modelId="{5C590971-CF61-41E3-829C-0E2DC63DB3A0}" srcId="{C6E3AB78-D65D-4C04-AB51-8D2C4C63CF8D}" destId="{22EA9A8A-ADBE-4A92-8AD2-96D798EA2E7A}" srcOrd="8" destOrd="0" parTransId="{B073C779-266A-4D00-9FFD-27E200C76B68}" sibTransId="{22FD4CDD-520C-45C8-9FCD-28F16B3ED408}"/>
    <dgm:cxn modelId="{C68C5E73-96CC-4535-AFF2-B74847E937DF}" type="presOf" srcId="{FF4EEE6D-A218-4673-9A19-2954D17ACA1B}" destId="{F8163EA0-64D6-42FD-B9D7-882545553927}" srcOrd="0" destOrd="0" presId="urn:microsoft.com/office/officeart/2005/8/layout/lProcess2"/>
    <dgm:cxn modelId="{8BD3D177-3CFA-45FA-8DFD-617EB36CEFD7}" type="presOf" srcId="{E82C91D8-B45E-4923-9B83-A28D5A87190F}" destId="{9B75A6E7-82DA-4544-9749-97454236D135}" srcOrd="0" destOrd="0" presId="urn:microsoft.com/office/officeart/2005/8/layout/lProcess2"/>
    <dgm:cxn modelId="{7F6A2A58-B90D-4BE8-86DB-FEC91BE3D6EB}" srcId="{88220773-C707-4F5B-8D2A-DF27C979F649}" destId="{E6B3B7DC-15DD-49C8-BED5-C5A35BC55652}" srcOrd="0" destOrd="0" parTransId="{E3AAD198-0343-4FA3-B632-6B545B59BA02}" sibTransId="{DE6DDB1A-EF7F-4735-B1B6-01450FB4EA08}"/>
    <dgm:cxn modelId="{7775887E-D997-4375-A034-D9E265A9700A}" type="presOf" srcId="{E6B3B7DC-15DD-49C8-BED5-C5A35BC55652}" destId="{08E3A1AB-BDCE-46D0-BE81-43C9B9758900}" srcOrd="0" destOrd="0" presId="urn:microsoft.com/office/officeart/2005/8/layout/lProcess2"/>
    <dgm:cxn modelId="{044A8C82-880E-442A-A311-1500B6747762}" type="presOf" srcId="{1436A208-006B-45C5-B7C3-9E29D2CDEF48}" destId="{1EBA28D1-29D4-4A2D-BAB1-06223FE38C23}" srcOrd="0" destOrd="0" presId="urn:microsoft.com/office/officeart/2005/8/layout/lProcess2"/>
    <dgm:cxn modelId="{0E39BA82-D4BC-4AF8-9A49-4CC0E61B4981}" srcId="{65A9E244-B14D-4AEF-B00C-4E546CB2E730}" destId="{67156677-1A6E-4262-A14D-AEEFAA69027E}" srcOrd="2" destOrd="0" parTransId="{07308D60-291B-470E-AC40-E3DE2445BA42}" sibTransId="{C3ADC323-663E-422C-B7D8-7C34AAF5288D}"/>
    <dgm:cxn modelId="{F615CC8B-BE92-4A7C-961E-F51C3662D631}" srcId="{E6B3B7DC-15DD-49C8-BED5-C5A35BC55652}" destId="{D1F4D32A-90AE-48E7-978A-A780438B596A}" srcOrd="1" destOrd="0" parTransId="{EB3965C8-C7CC-4166-AA1B-BB9B96E1751B}" sibTransId="{84944EA5-8515-4B70-99BC-E9A7985DAF19}"/>
    <dgm:cxn modelId="{63081E8E-01F0-494A-B2C1-164328CE0A0F}" srcId="{C6E3AB78-D65D-4C04-AB51-8D2C4C63CF8D}" destId="{26CCA18D-6503-4D45-B936-3F50AE72BA0D}" srcOrd="3" destOrd="0" parTransId="{8E148A3C-9FCD-42A4-B3C3-3920B690D745}" sibTransId="{0E0C6F4D-B181-4ABF-BE86-F86C15290F0F}"/>
    <dgm:cxn modelId="{F57BB490-0E6E-44AE-BE64-EA515B751145}" srcId="{E6B3B7DC-15DD-49C8-BED5-C5A35BC55652}" destId="{0AC8D237-14E7-422D-B9D7-7E70C814B2FB}" srcOrd="9" destOrd="0" parTransId="{2D76A1BF-918F-462C-B9F7-33FAF5B16D8E}" sibTransId="{93324C0D-C0C0-4522-8C91-A391A3047A84}"/>
    <dgm:cxn modelId="{CF23DA93-A727-4211-9972-3040BEC3991B}" type="presOf" srcId="{0AC8D237-14E7-422D-B9D7-7E70C814B2FB}" destId="{15EF25BE-D1F9-42C0-843E-A943D3E3F81F}" srcOrd="0" destOrd="0" presId="urn:microsoft.com/office/officeart/2005/8/layout/lProcess2"/>
    <dgm:cxn modelId="{588C5BA1-1CCB-4FFF-AC7F-C48B86BE4CA4}" srcId="{65A9E244-B14D-4AEF-B00C-4E546CB2E730}" destId="{1436A208-006B-45C5-B7C3-9E29D2CDEF48}" srcOrd="1" destOrd="0" parTransId="{821FA27F-F90D-470F-9E5B-EA9ABED08AA3}" sibTransId="{0B2ACC54-9108-47CF-90C0-E00DE9ED3ED0}"/>
    <dgm:cxn modelId="{E5FF4AA2-9CDB-45E7-B4FB-2027C6219A50}" type="presOf" srcId="{65A9E244-B14D-4AEF-B00C-4E546CB2E730}" destId="{C2B833C2-FCA2-4996-AD5E-BE669D2142C2}" srcOrd="0" destOrd="0" presId="urn:microsoft.com/office/officeart/2005/8/layout/lProcess2"/>
    <dgm:cxn modelId="{A65ED7A2-A15C-45E1-9682-23C11CF7AACA}" type="presOf" srcId="{7EE046D4-5D4C-47E0-BCE5-F14BFCA2AE14}" destId="{CD802DE8-946F-4F2B-9538-425E2134E483}" srcOrd="0" destOrd="0" presId="urn:microsoft.com/office/officeart/2005/8/layout/lProcess2"/>
    <dgm:cxn modelId="{9AA790A4-B419-44D1-B604-720F336D2A41}" type="presOf" srcId="{65A9E244-B14D-4AEF-B00C-4E546CB2E730}" destId="{C04C108B-0041-4A30-9D20-4CF222D6DC2F}" srcOrd="1" destOrd="0" presId="urn:microsoft.com/office/officeart/2005/8/layout/lProcess2"/>
    <dgm:cxn modelId="{7A0ABFA7-C785-4B79-915E-C1FC89DD53DF}" type="presOf" srcId="{22EA9A8A-ADBE-4A92-8AD2-96D798EA2E7A}" destId="{5F73B770-2C23-400C-B291-209C4B07491C}" srcOrd="0" destOrd="0" presId="urn:microsoft.com/office/officeart/2005/8/layout/lProcess2"/>
    <dgm:cxn modelId="{F461EFAC-9ADF-4F2E-A870-C5A5C6063CE2}" type="presOf" srcId="{DAAF6B9D-47CD-482A-A06A-5257592F9310}" destId="{C11935BB-3B7A-4DFC-BB7C-FAA099C0F507}" srcOrd="0" destOrd="0" presId="urn:microsoft.com/office/officeart/2005/8/layout/lProcess2"/>
    <dgm:cxn modelId="{27E8EBB1-CB56-424B-B376-FED0C5E3F9EA}" srcId="{C6E3AB78-D65D-4C04-AB51-8D2C4C63CF8D}" destId="{ED8CEECE-F5D7-49A9-9FF5-C560303D2DD2}" srcOrd="1" destOrd="0" parTransId="{1ACF21CF-AA9B-40D1-B6CF-A875D8BFADDF}" sibTransId="{74CB8B8A-D86A-4B38-81AF-D6A20ADC1517}"/>
    <dgm:cxn modelId="{FB1645B5-DE6B-404E-B09D-56D5FDDC753B}" type="presOf" srcId="{C6E3AB78-D65D-4C04-AB51-8D2C4C63CF8D}" destId="{1AF95265-3993-4406-9C10-189AC6769A3A}" srcOrd="1" destOrd="0" presId="urn:microsoft.com/office/officeart/2005/8/layout/lProcess2"/>
    <dgm:cxn modelId="{CEB56BC1-5041-4215-9258-E25ED72454B6}" srcId="{88220773-C707-4F5B-8D2A-DF27C979F649}" destId="{65A9E244-B14D-4AEF-B00C-4E546CB2E730}" srcOrd="2" destOrd="0" parTransId="{A4AA6EC1-3846-48AE-9B7B-2B1AA65456F9}" sibTransId="{1CE0E48E-848B-4C35-A319-22FF35D41714}"/>
    <dgm:cxn modelId="{0A5210C4-ACA7-4D77-99E9-B25313CD606B}" srcId="{C6E3AB78-D65D-4C04-AB51-8D2C4C63CF8D}" destId="{E82C91D8-B45E-4923-9B83-A28D5A87190F}" srcOrd="7" destOrd="0" parTransId="{46B0DF0D-F554-4F52-B324-482CFCD881BF}" sibTransId="{4C086DD6-DE25-4A84-8048-B4A3EB293CDD}"/>
    <dgm:cxn modelId="{26D0ABC6-D39D-4EB9-852B-01527BF50B48}" type="presOf" srcId="{4C7503C1-DF16-401D-BC7E-73553419D1A7}" destId="{9214CBBC-06FD-44A6-B4E9-F02371FFEB1E}" srcOrd="0" destOrd="0" presId="urn:microsoft.com/office/officeart/2005/8/layout/lProcess2"/>
    <dgm:cxn modelId="{C96222C7-F66A-4549-8346-223372C3EB42}" type="presOf" srcId="{87C95E25-E972-4E64-AA6E-D9DC49CF7BFD}" destId="{3570A53F-5DF7-4658-B993-ABCAF80D8115}" srcOrd="0" destOrd="0" presId="urn:microsoft.com/office/officeart/2005/8/layout/lProcess2"/>
    <dgm:cxn modelId="{8149E1CA-DAF7-4413-862B-69854E838155}" type="presOf" srcId="{AEA70333-6664-434B-A8A0-EB69F4F8CE64}" destId="{ED05780F-53E0-42E4-B774-7F816C2E9CAE}" srcOrd="0" destOrd="0" presId="urn:microsoft.com/office/officeart/2005/8/layout/lProcess2"/>
    <dgm:cxn modelId="{D9913DCB-22F6-42C0-9C6A-28AB5CBA9BFF}" type="presOf" srcId="{1FE5E341-B2AD-4C5E-8E03-7F1121A78653}" destId="{5E9BB07C-C05D-41A4-A02E-F99258AD69AB}" srcOrd="0" destOrd="0" presId="urn:microsoft.com/office/officeart/2005/8/layout/lProcess2"/>
    <dgm:cxn modelId="{50474ED3-D587-4829-8CCB-61A88E24008D}" type="presOf" srcId="{EDFAB1CE-E16A-444D-AA6B-66657E386BF1}" destId="{D0477F46-B0B2-4CB7-BD34-0130D4A10669}" srcOrd="0" destOrd="0" presId="urn:microsoft.com/office/officeart/2005/8/layout/lProcess2"/>
    <dgm:cxn modelId="{4977C7D6-A515-430A-892A-51A50776F55A}" type="presOf" srcId="{E6B3B7DC-15DD-49C8-BED5-C5A35BC55652}" destId="{EADEA1B7-31E3-4651-BE3E-F0CDF73E9015}" srcOrd="1" destOrd="0" presId="urn:microsoft.com/office/officeart/2005/8/layout/lProcess2"/>
    <dgm:cxn modelId="{2D13A7D8-DAC1-4544-B007-459B4726AAC9}" srcId="{E6B3B7DC-15DD-49C8-BED5-C5A35BC55652}" destId="{60D50039-E373-4882-A8BE-B44A805A1F48}" srcOrd="4" destOrd="0" parTransId="{3F1330E1-A89F-4398-B1E0-773320ACAB94}" sibTransId="{A3C5CE36-0A52-4D1A-978A-F92DD3B6AB33}"/>
    <dgm:cxn modelId="{2A925EDA-D6D7-4D22-92BB-ECE2D82CE053}" type="presOf" srcId="{60D50039-E373-4882-A8BE-B44A805A1F48}" destId="{F9112216-3CFB-4A0E-BB60-D36709403A6C}" srcOrd="0" destOrd="0" presId="urn:microsoft.com/office/officeart/2005/8/layout/lProcess2"/>
    <dgm:cxn modelId="{8D1A56DB-E8CD-4A2A-B2BD-EE0FE41FBEB0}" type="presOf" srcId="{C6E3AB78-D65D-4C04-AB51-8D2C4C63CF8D}" destId="{2C8C2F66-F428-4AD5-92D4-C226A3715E29}" srcOrd="0" destOrd="0" presId="urn:microsoft.com/office/officeart/2005/8/layout/lProcess2"/>
    <dgm:cxn modelId="{AD54CAE9-C716-4A45-9524-C52A22028042}" type="presOf" srcId="{2415F6AC-AE53-4D6A-8AA8-C252660623F2}" destId="{5C77D972-03C3-459B-9170-F6158A011991}" srcOrd="0" destOrd="0" presId="urn:microsoft.com/office/officeart/2005/8/layout/lProcess2"/>
    <dgm:cxn modelId="{DC46B6F2-B104-473D-B0B4-9371029FA0AC}" srcId="{C6E3AB78-D65D-4C04-AB51-8D2C4C63CF8D}" destId="{1FE5E341-B2AD-4C5E-8E03-7F1121A78653}" srcOrd="0" destOrd="0" parTransId="{8611A4B3-F537-4F29-8E7A-0841E81B910D}" sibTransId="{29B4CD0D-A74A-42D7-B9D7-1E96C9E74D94}"/>
    <dgm:cxn modelId="{0349C9F2-A7C3-4AB3-ACF9-3AA26EB6EAFE}" srcId="{E6B3B7DC-15DD-49C8-BED5-C5A35BC55652}" destId="{DAAF6B9D-47CD-482A-A06A-5257592F9310}" srcOrd="0" destOrd="0" parTransId="{2D73EBED-80D4-4D84-924E-325FDC316AA3}" sibTransId="{50D596F6-C90D-4605-9347-8C1AF36B4894}"/>
    <dgm:cxn modelId="{013087F5-A6AD-4394-BCBA-E55D24598B49}" type="presOf" srcId="{C4D55257-0E70-484D-996E-95FC2EE5CD06}" destId="{58CC9AA1-5AB0-4F3A-8D4E-E7E67153A829}" srcOrd="0" destOrd="0" presId="urn:microsoft.com/office/officeart/2005/8/layout/lProcess2"/>
    <dgm:cxn modelId="{91B27EFA-AECF-4B8A-B6B3-ED431D432774}" srcId="{C6E3AB78-D65D-4C04-AB51-8D2C4C63CF8D}" destId="{58424D76-B5BE-4AC9-BA71-5E9484F5BD03}" srcOrd="4" destOrd="0" parTransId="{AB8F4482-6256-4AAE-B146-E20FF4EEB278}" sibTransId="{B20B8173-AC9A-4B0E-829E-58422010A878}"/>
    <dgm:cxn modelId="{F57EAEFE-EDC0-4F07-A431-A474B09F53DB}" type="presOf" srcId="{88220773-C707-4F5B-8D2A-DF27C979F649}" destId="{E44BD720-FCEA-4D5D-8491-47DC80293FF8}" srcOrd="0" destOrd="0" presId="urn:microsoft.com/office/officeart/2005/8/layout/lProcess2"/>
    <dgm:cxn modelId="{02310995-94CA-4672-889B-4A789761FE6A}" type="presParOf" srcId="{E44BD720-FCEA-4D5D-8491-47DC80293FF8}" destId="{6F57DA8C-2466-4DD3-BA80-96E6925AE341}" srcOrd="0" destOrd="0" presId="urn:microsoft.com/office/officeart/2005/8/layout/lProcess2"/>
    <dgm:cxn modelId="{92729835-B319-4818-9884-CFAAA74BC2A8}" type="presParOf" srcId="{6F57DA8C-2466-4DD3-BA80-96E6925AE341}" destId="{08E3A1AB-BDCE-46D0-BE81-43C9B9758900}" srcOrd="0" destOrd="0" presId="urn:microsoft.com/office/officeart/2005/8/layout/lProcess2"/>
    <dgm:cxn modelId="{7AF0F744-65D9-4761-8A92-18F95E7754F4}" type="presParOf" srcId="{6F57DA8C-2466-4DD3-BA80-96E6925AE341}" destId="{EADEA1B7-31E3-4651-BE3E-F0CDF73E9015}" srcOrd="1" destOrd="0" presId="urn:microsoft.com/office/officeart/2005/8/layout/lProcess2"/>
    <dgm:cxn modelId="{1C04EE22-05F7-446C-A48A-44F783278A17}" type="presParOf" srcId="{6F57DA8C-2466-4DD3-BA80-96E6925AE341}" destId="{6D26F0B1-F75E-434D-92AC-C6B64F0B5F83}" srcOrd="2" destOrd="0" presId="urn:microsoft.com/office/officeart/2005/8/layout/lProcess2"/>
    <dgm:cxn modelId="{D7FF7AFA-9C2C-41CA-B7C9-6B644533708C}" type="presParOf" srcId="{6D26F0B1-F75E-434D-92AC-C6B64F0B5F83}" destId="{E884E5C7-2518-44E3-A255-E3E18C6AD6D0}" srcOrd="0" destOrd="0" presId="urn:microsoft.com/office/officeart/2005/8/layout/lProcess2"/>
    <dgm:cxn modelId="{F60C4FAB-5A88-4E27-A9AB-21934E40E3A0}" type="presParOf" srcId="{E884E5C7-2518-44E3-A255-E3E18C6AD6D0}" destId="{C11935BB-3B7A-4DFC-BB7C-FAA099C0F507}" srcOrd="0" destOrd="0" presId="urn:microsoft.com/office/officeart/2005/8/layout/lProcess2"/>
    <dgm:cxn modelId="{C7B85F7B-2731-4EF5-BB87-EE3A9AE24D5C}" type="presParOf" srcId="{E884E5C7-2518-44E3-A255-E3E18C6AD6D0}" destId="{A958C1E9-CA5B-4E1C-A97F-418224FCA137}" srcOrd="1" destOrd="0" presId="urn:microsoft.com/office/officeart/2005/8/layout/lProcess2"/>
    <dgm:cxn modelId="{07021278-8CFF-4B62-991F-692888B02E17}" type="presParOf" srcId="{E884E5C7-2518-44E3-A255-E3E18C6AD6D0}" destId="{B057C9F2-4DA9-40E8-B5C5-F6917F663A2D}" srcOrd="2" destOrd="0" presId="urn:microsoft.com/office/officeart/2005/8/layout/lProcess2"/>
    <dgm:cxn modelId="{4061C8E4-05CC-4715-925F-7AC583889A5E}" type="presParOf" srcId="{E884E5C7-2518-44E3-A255-E3E18C6AD6D0}" destId="{B72DF8D5-293B-4018-9CFF-172E51114A02}" srcOrd="3" destOrd="0" presId="urn:microsoft.com/office/officeart/2005/8/layout/lProcess2"/>
    <dgm:cxn modelId="{1639D67A-96A8-47E2-A801-5D0AE3864485}" type="presParOf" srcId="{E884E5C7-2518-44E3-A255-E3E18C6AD6D0}" destId="{CD802DE8-946F-4F2B-9538-425E2134E483}" srcOrd="4" destOrd="0" presId="urn:microsoft.com/office/officeart/2005/8/layout/lProcess2"/>
    <dgm:cxn modelId="{F290450E-88D0-427B-BFFE-C1AFD7A14E75}" type="presParOf" srcId="{E884E5C7-2518-44E3-A255-E3E18C6AD6D0}" destId="{E13122BD-284F-48F0-97C0-41F0DA404411}" srcOrd="5" destOrd="0" presId="urn:microsoft.com/office/officeart/2005/8/layout/lProcess2"/>
    <dgm:cxn modelId="{DC4117AC-206C-4FFA-978F-DBC74471C641}" type="presParOf" srcId="{E884E5C7-2518-44E3-A255-E3E18C6AD6D0}" destId="{F8163EA0-64D6-42FD-B9D7-882545553927}" srcOrd="6" destOrd="0" presId="urn:microsoft.com/office/officeart/2005/8/layout/lProcess2"/>
    <dgm:cxn modelId="{42019C1A-89BA-4072-A3BA-5177D39527BA}" type="presParOf" srcId="{E884E5C7-2518-44E3-A255-E3E18C6AD6D0}" destId="{9972C822-FFDE-4EEC-B234-B7FAE7E52B14}" srcOrd="7" destOrd="0" presId="urn:microsoft.com/office/officeart/2005/8/layout/lProcess2"/>
    <dgm:cxn modelId="{1D0D2295-C3B2-4525-A550-F6CB5EAC0F3E}" type="presParOf" srcId="{E884E5C7-2518-44E3-A255-E3E18C6AD6D0}" destId="{F9112216-3CFB-4A0E-BB60-D36709403A6C}" srcOrd="8" destOrd="0" presId="urn:microsoft.com/office/officeart/2005/8/layout/lProcess2"/>
    <dgm:cxn modelId="{3D79C3A3-32A6-4ABB-AB39-C9B98FD0F46D}" type="presParOf" srcId="{E884E5C7-2518-44E3-A255-E3E18C6AD6D0}" destId="{EC1DAECD-0B3F-49DC-B287-91C8546CB60D}" srcOrd="9" destOrd="0" presId="urn:microsoft.com/office/officeart/2005/8/layout/lProcess2"/>
    <dgm:cxn modelId="{BE1A3B58-C545-4DAA-894B-D78BDB0A675B}" type="presParOf" srcId="{E884E5C7-2518-44E3-A255-E3E18C6AD6D0}" destId="{D0477F46-B0B2-4CB7-BD34-0130D4A10669}" srcOrd="10" destOrd="0" presId="urn:microsoft.com/office/officeart/2005/8/layout/lProcess2"/>
    <dgm:cxn modelId="{0C5990B5-77F6-4BD3-A3D4-05CEEAEC4BF8}" type="presParOf" srcId="{E884E5C7-2518-44E3-A255-E3E18C6AD6D0}" destId="{C19ED3A4-A80F-4624-B2DD-897617EB4555}" srcOrd="11" destOrd="0" presId="urn:microsoft.com/office/officeart/2005/8/layout/lProcess2"/>
    <dgm:cxn modelId="{B698C0A3-9420-4672-A008-F1E3BE59AC17}" type="presParOf" srcId="{E884E5C7-2518-44E3-A255-E3E18C6AD6D0}" destId="{33934426-504E-42C7-BD76-32C78BD4C263}" srcOrd="12" destOrd="0" presId="urn:microsoft.com/office/officeart/2005/8/layout/lProcess2"/>
    <dgm:cxn modelId="{B3565FC9-513F-4F7D-8704-83FC6F237670}" type="presParOf" srcId="{E884E5C7-2518-44E3-A255-E3E18C6AD6D0}" destId="{F91A9867-F7D3-4109-850F-3CC63B5D051A}" srcOrd="13" destOrd="0" presId="urn:microsoft.com/office/officeart/2005/8/layout/lProcess2"/>
    <dgm:cxn modelId="{A7527EA0-D98A-4B80-B74C-4138041491CE}" type="presParOf" srcId="{E884E5C7-2518-44E3-A255-E3E18C6AD6D0}" destId="{58CC9AA1-5AB0-4F3A-8D4E-E7E67153A829}" srcOrd="14" destOrd="0" presId="urn:microsoft.com/office/officeart/2005/8/layout/lProcess2"/>
    <dgm:cxn modelId="{6AD3BDB2-7562-48A9-BD69-A232F88AEBBE}" type="presParOf" srcId="{E884E5C7-2518-44E3-A255-E3E18C6AD6D0}" destId="{9FF72FD2-A1DF-4DAF-BF16-74D1D75F0FF9}" srcOrd="15" destOrd="0" presId="urn:microsoft.com/office/officeart/2005/8/layout/lProcess2"/>
    <dgm:cxn modelId="{AF72C48B-CD42-4167-9293-335538C98D45}" type="presParOf" srcId="{E884E5C7-2518-44E3-A255-E3E18C6AD6D0}" destId="{A962676B-0780-49A6-A865-2E55B47FD7B4}" srcOrd="16" destOrd="0" presId="urn:microsoft.com/office/officeart/2005/8/layout/lProcess2"/>
    <dgm:cxn modelId="{E8465F93-6BBE-4DA2-9FB0-DFA2B1E638EC}" type="presParOf" srcId="{E884E5C7-2518-44E3-A255-E3E18C6AD6D0}" destId="{5CB76B8A-EE50-42D3-BBC2-8892620CB512}" srcOrd="17" destOrd="0" presId="urn:microsoft.com/office/officeart/2005/8/layout/lProcess2"/>
    <dgm:cxn modelId="{9CB889FE-5C7F-4CEE-A9CA-D04E9912F365}" type="presParOf" srcId="{E884E5C7-2518-44E3-A255-E3E18C6AD6D0}" destId="{15EF25BE-D1F9-42C0-843E-A943D3E3F81F}" srcOrd="18" destOrd="0" presId="urn:microsoft.com/office/officeart/2005/8/layout/lProcess2"/>
    <dgm:cxn modelId="{CCA4E849-2A57-498C-91B3-42568AEB4451}" type="presParOf" srcId="{E44BD720-FCEA-4D5D-8491-47DC80293FF8}" destId="{849D440E-3400-489E-AAE9-91A493D98517}" srcOrd="1" destOrd="0" presId="urn:microsoft.com/office/officeart/2005/8/layout/lProcess2"/>
    <dgm:cxn modelId="{685DF9C5-C612-4403-AB3D-4F7987955E33}" type="presParOf" srcId="{E44BD720-FCEA-4D5D-8491-47DC80293FF8}" destId="{7512CB14-F08E-4936-A3E8-FD153DFE77E1}" srcOrd="2" destOrd="0" presId="urn:microsoft.com/office/officeart/2005/8/layout/lProcess2"/>
    <dgm:cxn modelId="{34E13F7A-1734-4A99-9651-BE761500A45A}" type="presParOf" srcId="{7512CB14-F08E-4936-A3E8-FD153DFE77E1}" destId="{2C8C2F66-F428-4AD5-92D4-C226A3715E29}" srcOrd="0" destOrd="0" presId="urn:microsoft.com/office/officeart/2005/8/layout/lProcess2"/>
    <dgm:cxn modelId="{3FFA54AF-897C-430F-8CB2-72E63C4A01E4}" type="presParOf" srcId="{7512CB14-F08E-4936-A3E8-FD153DFE77E1}" destId="{1AF95265-3993-4406-9C10-189AC6769A3A}" srcOrd="1" destOrd="0" presId="urn:microsoft.com/office/officeart/2005/8/layout/lProcess2"/>
    <dgm:cxn modelId="{83FA27A4-1C60-4790-90AF-407AF8D650A8}" type="presParOf" srcId="{7512CB14-F08E-4936-A3E8-FD153DFE77E1}" destId="{61E83A8E-A457-4BD7-BBAA-A936A85A74CA}" srcOrd="2" destOrd="0" presId="urn:microsoft.com/office/officeart/2005/8/layout/lProcess2"/>
    <dgm:cxn modelId="{D60C74AB-CAA9-4F2A-BF3C-E58B9E806332}" type="presParOf" srcId="{61E83A8E-A457-4BD7-BBAA-A936A85A74CA}" destId="{63A22F29-62C9-4469-83CF-95FE3A9F3921}" srcOrd="0" destOrd="0" presId="urn:microsoft.com/office/officeart/2005/8/layout/lProcess2"/>
    <dgm:cxn modelId="{7AF518C2-5BE4-41CD-829B-7954B05429C3}" type="presParOf" srcId="{63A22F29-62C9-4469-83CF-95FE3A9F3921}" destId="{5E9BB07C-C05D-41A4-A02E-F99258AD69AB}" srcOrd="0" destOrd="0" presId="urn:microsoft.com/office/officeart/2005/8/layout/lProcess2"/>
    <dgm:cxn modelId="{C6CCDDE7-0B7F-4448-892F-0FFB93247381}" type="presParOf" srcId="{63A22F29-62C9-4469-83CF-95FE3A9F3921}" destId="{9ED108D8-B078-4768-A607-8518CDC3FDFD}" srcOrd="1" destOrd="0" presId="urn:microsoft.com/office/officeart/2005/8/layout/lProcess2"/>
    <dgm:cxn modelId="{C4E8B9AF-CE3B-4A7A-B4BF-63CDBCB0203C}" type="presParOf" srcId="{63A22F29-62C9-4469-83CF-95FE3A9F3921}" destId="{B570E1E4-F2D9-48CF-9436-592BE0676981}" srcOrd="2" destOrd="0" presId="urn:microsoft.com/office/officeart/2005/8/layout/lProcess2"/>
    <dgm:cxn modelId="{0F19A69A-A8CD-4A76-AED2-7B35B5690DB2}" type="presParOf" srcId="{63A22F29-62C9-4469-83CF-95FE3A9F3921}" destId="{32DFBD0D-1751-49DC-92E6-B44CED95890A}" srcOrd="3" destOrd="0" presId="urn:microsoft.com/office/officeart/2005/8/layout/lProcess2"/>
    <dgm:cxn modelId="{1E2E4AB1-84C9-492B-9CEB-27BF9E405F18}" type="presParOf" srcId="{63A22F29-62C9-4469-83CF-95FE3A9F3921}" destId="{5C77D972-03C3-459B-9170-F6158A011991}" srcOrd="4" destOrd="0" presId="urn:microsoft.com/office/officeart/2005/8/layout/lProcess2"/>
    <dgm:cxn modelId="{9E8E8090-F6F5-4BA6-9700-2259ACFB48D1}" type="presParOf" srcId="{63A22F29-62C9-4469-83CF-95FE3A9F3921}" destId="{24765904-50FA-45FE-B7FE-14B91D4BEE9B}" srcOrd="5" destOrd="0" presId="urn:microsoft.com/office/officeart/2005/8/layout/lProcess2"/>
    <dgm:cxn modelId="{8C950810-FD82-47E9-A154-FA761507D3AA}" type="presParOf" srcId="{63A22F29-62C9-4469-83CF-95FE3A9F3921}" destId="{BD279EDC-1412-4D24-AC7E-50096F854BCD}" srcOrd="6" destOrd="0" presId="urn:microsoft.com/office/officeart/2005/8/layout/lProcess2"/>
    <dgm:cxn modelId="{B29BEF47-A29D-4D78-B1DE-1471D407ED15}" type="presParOf" srcId="{63A22F29-62C9-4469-83CF-95FE3A9F3921}" destId="{31615C0A-24DD-469F-947E-30171C159E26}" srcOrd="7" destOrd="0" presId="urn:microsoft.com/office/officeart/2005/8/layout/lProcess2"/>
    <dgm:cxn modelId="{EFD17B13-2E50-471F-823F-10EF6A0602D5}" type="presParOf" srcId="{63A22F29-62C9-4469-83CF-95FE3A9F3921}" destId="{1B870816-E02A-47EB-A3A7-FD8D6B02A5D2}" srcOrd="8" destOrd="0" presId="urn:microsoft.com/office/officeart/2005/8/layout/lProcess2"/>
    <dgm:cxn modelId="{9150B3F6-F7A4-4A3D-8068-844423D5F6A6}" type="presParOf" srcId="{63A22F29-62C9-4469-83CF-95FE3A9F3921}" destId="{E664703B-A1DB-4E35-A08A-0F9516605EA8}" srcOrd="9" destOrd="0" presId="urn:microsoft.com/office/officeart/2005/8/layout/lProcess2"/>
    <dgm:cxn modelId="{C5D4450F-3562-4EB0-823A-A70C4080B5FD}" type="presParOf" srcId="{63A22F29-62C9-4469-83CF-95FE3A9F3921}" destId="{20E84340-5DEC-45A8-BE07-51E7690A27B2}" srcOrd="10" destOrd="0" presId="urn:microsoft.com/office/officeart/2005/8/layout/lProcess2"/>
    <dgm:cxn modelId="{001B27EB-86DA-410A-AF63-CA1B9056EF1B}" type="presParOf" srcId="{63A22F29-62C9-4469-83CF-95FE3A9F3921}" destId="{500E3FDE-A09E-4C1E-A8E7-AD8093705ADF}" srcOrd="11" destOrd="0" presId="urn:microsoft.com/office/officeart/2005/8/layout/lProcess2"/>
    <dgm:cxn modelId="{AA71A813-4CE0-4C26-A39F-07BE8840ED0E}" type="presParOf" srcId="{63A22F29-62C9-4469-83CF-95FE3A9F3921}" destId="{9214CBBC-06FD-44A6-B4E9-F02371FFEB1E}" srcOrd="12" destOrd="0" presId="urn:microsoft.com/office/officeart/2005/8/layout/lProcess2"/>
    <dgm:cxn modelId="{FF62D287-8520-4EE0-A701-808BFC70E3F0}" type="presParOf" srcId="{63A22F29-62C9-4469-83CF-95FE3A9F3921}" destId="{C30F3A74-C058-4E76-84E5-ED6A6E6895A5}" srcOrd="13" destOrd="0" presId="urn:microsoft.com/office/officeart/2005/8/layout/lProcess2"/>
    <dgm:cxn modelId="{A386E0EA-8B3E-44B8-AE2F-A66D3BAD3D02}" type="presParOf" srcId="{63A22F29-62C9-4469-83CF-95FE3A9F3921}" destId="{9B75A6E7-82DA-4544-9749-97454236D135}" srcOrd="14" destOrd="0" presId="urn:microsoft.com/office/officeart/2005/8/layout/lProcess2"/>
    <dgm:cxn modelId="{AEF992A6-3508-46DB-833D-8A43B705E5A8}" type="presParOf" srcId="{63A22F29-62C9-4469-83CF-95FE3A9F3921}" destId="{8CEC1948-5978-4A56-9BCF-881636E99376}" srcOrd="15" destOrd="0" presId="urn:microsoft.com/office/officeart/2005/8/layout/lProcess2"/>
    <dgm:cxn modelId="{3133F6B8-FFA3-4A7C-960F-22E81251241A}" type="presParOf" srcId="{63A22F29-62C9-4469-83CF-95FE3A9F3921}" destId="{5F73B770-2C23-400C-B291-209C4B07491C}" srcOrd="16" destOrd="0" presId="urn:microsoft.com/office/officeart/2005/8/layout/lProcess2"/>
    <dgm:cxn modelId="{095C3C0D-EA8D-4217-B4F4-C68E8A060F78}" type="presParOf" srcId="{E44BD720-FCEA-4D5D-8491-47DC80293FF8}" destId="{71960ECF-50BC-49E3-AABB-F5C0F2B0EABF}" srcOrd="3" destOrd="0" presId="urn:microsoft.com/office/officeart/2005/8/layout/lProcess2"/>
    <dgm:cxn modelId="{CA060383-A9CD-4225-BDEE-1AA10224130A}" type="presParOf" srcId="{E44BD720-FCEA-4D5D-8491-47DC80293FF8}" destId="{ED22ABC3-7D04-49FE-9727-42B1489CCDE9}" srcOrd="4" destOrd="0" presId="urn:microsoft.com/office/officeart/2005/8/layout/lProcess2"/>
    <dgm:cxn modelId="{C974FD52-90D8-4218-9717-95941189488B}" type="presParOf" srcId="{ED22ABC3-7D04-49FE-9727-42B1489CCDE9}" destId="{C2B833C2-FCA2-4996-AD5E-BE669D2142C2}" srcOrd="0" destOrd="0" presId="urn:microsoft.com/office/officeart/2005/8/layout/lProcess2"/>
    <dgm:cxn modelId="{A77C1598-B647-4E8D-9ECA-00BB7561543C}" type="presParOf" srcId="{ED22ABC3-7D04-49FE-9727-42B1489CCDE9}" destId="{C04C108B-0041-4A30-9D20-4CF222D6DC2F}" srcOrd="1" destOrd="0" presId="urn:microsoft.com/office/officeart/2005/8/layout/lProcess2"/>
    <dgm:cxn modelId="{30B2577F-82D9-4E8C-BEBB-EEB757025978}" type="presParOf" srcId="{ED22ABC3-7D04-49FE-9727-42B1489CCDE9}" destId="{9BCEF613-3A4B-43DD-A3DC-EE1A3C1797FF}" srcOrd="2" destOrd="0" presId="urn:microsoft.com/office/officeart/2005/8/layout/lProcess2"/>
    <dgm:cxn modelId="{F45C4DA9-6CB5-410E-8866-07FD53843024}" type="presParOf" srcId="{9BCEF613-3A4B-43DD-A3DC-EE1A3C1797FF}" destId="{888011A4-D025-493B-9111-4DD3F92412C6}" srcOrd="0" destOrd="0" presId="urn:microsoft.com/office/officeart/2005/8/layout/lProcess2"/>
    <dgm:cxn modelId="{2D39F9B8-F3B1-4421-94DA-085BC68E6987}" type="presParOf" srcId="{888011A4-D025-493B-9111-4DD3F92412C6}" destId="{ED05780F-53E0-42E4-B774-7F816C2E9CAE}" srcOrd="0" destOrd="0" presId="urn:microsoft.com/office/officeart/2005/8/layout/lProcess2"/>
    <dgm:cxn modelId="{FEEC5D6A-3318-455E-A5D2-E790245F1342}" type="presParOf" srcId="{888011A4-D025-493B-9111-4DD3F92412C6}" destId="{7262B0F0-7ACF-446A-B478-14DFCE232E43}" srcOrd="1" destOrd="0" presId="urn:microsoft.com/office/officeart/2005/8/layout/lProcess2"/>
    <dgm:cxn modelId="{F9F6F657-194C-4EF8-B748-F40FA0504B35}" type="presParOf" srcId="{888011A4-D025-493B-9111-4DD3F92412C6}" destId="{1EBA28D1-29D4-4A2D-BAB1-06223FE38C23}" srcOrd="2" destOrd="0" presId="urn:microsoft.com/office/officeart/2005/8/layout/lProcess2"/>
    <dgm:cxn modelId="{B4C196F9-616C-42CD-AF54-C739A3148C49}" type="presParOf" srcId="{888011A4-D025-493B-9111-4DD3F92412C6}" destId="{92BA2B9E-0B0B-4AC5-9CDF-02741926EB08}" srcOrd="3" destOrd="0" presId="urn:microsoft.com/office/officeart/2005/8/layout/lProcess2"/>
    <dgm:cxn modelId="{937CA70B-01D5-4530-99A6-DACE5DAF4F14}" type="presParOf" srcId="{888011A4-D025-493B-9111-4DD3F92412C6}" destId="{6BD20177-26D3-4A14-A164-2CF744ABD00C}" srcOrd="4" destOrd="0" presId="urn:microsoft.com/office/officeart/2005/8/layout/lProcess2"/>
    <dgm:cxn modelId="{8414F0CC-3BEC-4B2B-ABB1-2B4785C27358}" type="presParOf" srcId="{888011A4-D025-493B-9111-4DD3F92412C6}" destId="{5B0EF8E7-032E-438B-A16C-39F9C1EF0FF0}" srcOrd="5" destOrd="0" presId="urn:microsoft.com/office/officeart/2005/8/layout/lProcess2"/>
    <dgm:cxn modelId="{C26BBD42-9BB1-4049-A679-6B9C2FC4A0C9}" type="presParOf" srcId="{888011A4-D025-493B-9111-4DD3F92412C6}" destId="{3570A53F-5DF7-4658-B993-ABCAF80D8115}" srcOrd="6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8E3A1AB-BDCE-46D0-BE81-43C9B9758900}">
      <dsp:nvSpPr>
        <dsp:cNvPr id="0" name=""/>
        <dsp:cNvSpPr/>
      </dsp:nvSpPr>
      <dsp:spPr>
        <a:xfrm>
          <a:off x="1374" y="0"/>
          <a:ext cx="3574875" cy="5919703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4000" kern="1200"/>
            <a:t>Multidisciplinar</a:t>
          </a:r>
        </a:p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4000" kern="1200" dirty="0"/>
            <a:t>40-C24-0032</a:t>
          </a:r>
        </a:p>
      </dsp:txBody>
      <dsp:txXfrm>
        <a:off x="1374" y="0"/>
        <a:ext cx="3574875" cy="1775910"/>
      </dsp:txXfrm>
    </dsp:sp>
    <dsp:sp modelId="{C11935BB-3B7A-4DFC-BB7C-FAA099C0F507}">
      <dsp:nvSpPr>
        <dsp:cNvPr id="0" name=""/>
        <dsp:cNvSpPr/>
      </dsp:nvSpPr>
      <dsp:spPr>
        <a:xfrm>
          <a:off x="358862" y="1777428"/>
          <a:ext cx="2859900" cy="33771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kern="1200" dirty="0"/>
            <a:t>Logopedia</a:t>
          </a:r>
        </a:p>
      </dsp:txBody>
      <dsp:txXfrm>
        <a:off x="368753" y="1787319"/>
        <a:ext cx="2840118" cy="317934"/>
      </dsp:txXfrm>
    </dsp:sp>
    <dsp:sp modelId="{B057C9F2-4DA9-40E8-B5C5-F6917F663A2D}">
      <dsp:nvSpPr>
        <dsp:cNvPr id="0" name=""/>
        <dsp:cNvSpPr/>
      </dsp:nvSpPr>
      <dsp:spPr>
        <a:xfrm>
          <a:off x="358862" y="2167101"/>
          <a:ext cx="2859900" cy="33771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kern="1200" dirty="0"/>
            <a:t>Podología</a:t>
          </a:r>
        </a:p>
      </dsp:txBody>
      <dsp:txXfrm>
        <a:off x="368753" y="2176992"/>
        <a:ext cx="2840118" cy="317934"/>
      </dsp:txXfrm>
    </dsp:sp>
    <dsp:sp modelId="{CD802DE8-946F-4F2B-9538-425E2134E483}">
      <dsp:nvSpPr>
        <dsp:cNvPr id="0" name=""/>
        <dsp:cNvSpPr/>
      </dsp:nvSpPr>
      <dsp:spPr>
        <a:xfrm>
          <a:off x="358862" y="2556774"/>
          <a:ext cx="2859900" cy="33771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kern="1200" dirty="0"/>
            <a:t>Nutrición</a:t>
          </a:r>
        </a:p>
      </dsp:txBody>
      <dsp:txXfrm>
        <a:off x="368753" y="2566665"/>
        <a:ext cx="2840118" cy="317934"/>
      </dsp:txXfrm>
    </dsp:sp>
    <dsp:sp modelId="{F8163EA0-64D6-42FD-B9D7-882545553927}">
      <dsp:nvSpPr>
        <dsp:cNvPr id="0" name=""/>
        <dsp:cNvSpPr/>
      </dsp:nvSpPr>
      <dsp:spPr>
        <a:xfrm>
          <a:off x="358862" y="2946446"/>
          <a:ext cx="2859900" cy="33771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kern="1200" dirty="0"/>
            <a:t>Psicología</a:t>
          </a:r>
        </a:p>
      </dsp:txBody>
      <dsp:txXfrm>
        <a:off x="368753" y="2956337"/>
        <a:ext cx="2840118" cy="317934"/>
      </dsp:txXfrm>
    </dsp:sp>
    <dsp:sp modelId="{F9112216-3CFB-4A0E-BB60-D36709403A6C}">
      <dsp:nvSpPr>
        <dsp:cNvPr id="0" name=""/>
        <dsp:cNvSpPr/>
      </dsp:nvSpPr>
      <dsp:spPr>
        <a:xfrm>
          <a:off x="358862" y="3336119"/>
          <a:ext cx="2859900" cy="33771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kern="1200" dirty="0"/>
            <a:t>Medicina del trabajo</a:t>
          </a:r>
        </a:p>
      </dsp:txBody>
      <dsp:txXfrm>
        <a:off x="368753" y="3346010"/>
        <a:ext cx="2840118" cy="317934"/>
      </dsp:txXfrm>
    </dsp:sp>
    <dsp:sp modelId="{D0477F46-B0B2-4CB7-BD34-0130D4A10669}">
      <dsp:nvSpPr>
        <dsp:cNvPr id="0" name=""/>
        <dsp:cNvSpPr/>
      </dsp:nvSpPr>
      <dsp:spPr>
        <a:xfrm>
          <a:off x="358862" y="3725792"/>
          <a:ext cx="2859900" cy="33771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34290" rIns="4572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kern="1200" dirty="0"/>
            <a:t>Medicina general</a:t>
          </a:r>
        </a:p>
      </dsp:txBody>
      <dsp:txXfrm>
        <a:off x="368753" y="3735683"/>
        <a:ext cx="2840118" cy="317934"/>
      </dsp:txXfrm>
    </dsp:sp>
    <dsp:sp modelId="{33934426-504E-42C7-BD76-32C78BD4C263}">
      <dsp:nvSpPr>
        <dsp:cNvPr id="0" name=""/>
        <dsp:cNvSpPr/>
      </dsp:nvSpPr>
      <dsp:spPr>
        <a:xfrm>
          <a:off x="358862" y="4115465"/>
          <a:ext cx="2859900" cy="33771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34290" rIns="4572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kern="1200" dirty="0"/>
            <a:t>Fisioterapia</a:t>
          </a:r>
        </a:p>
      </dsp:txBody>
      <dsp:txXfrm>
        <a:off x="368753" y="4125356"/>
        <a:ext cx="2840118" cy="317934"/>
      </dsp:txXfrm>
    </dsp:sp>
    <dsp:sp modelId="{58CC9AA1-5AB0-4F3A-8D4E-E7E67153A829}">
      <dsp:nvSpPr>
        <dsp:cNvPr id="0" name=""/>
        <dsp:cNvSpPr/>
      </dsp:nvSpPr>
      <dsp:spPr>
        <a:xfrm>
          <a:off x="358862" y="4505138"/>
          <a:ext cx="2859900" cy="33771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kern="1200" dirty="0"/>
            <a:t>Entrenador personal </a:t>
          </a:r>
        </a:p>
      </dsp:txBody>
      <dsp:txXfrm>
        <a:off x="368753" y="4515029"/>
        <a:ext cx="2840118" cy="317934"/>
      </dsp:txXfrm>
    </dsp:sp>
    <dsp:sp modelId="{A962676B-0780-49A6-A865-2E55B47FD7B4}">
      <dsp:nvSpPr>
        <dsp:cNvPr id="0" name=""/>
        <dsp:cNvSpPr/>
      </dsp:nvSpPr>
      <dsp:spPr>
        <a:xfrm>
          <a:off x="358862" y="4894811"/>
          <a:ext cx="2859900" cy="33771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34290" rIns="4572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kern="1200" dirty="0"/>
            <a:t>Terapia ocupacional</a:t>
          </a:r>
        </a:p>
      </dsp:txBody>
      <dsp:txXfrm>
        <a:off x="368753" y="4904702"/>
        <a:ext cx="2840118" cy="317934"/>
      </dsp:txXfrm>
    </dsp:sp>
    <dsp:sp modelId="{15EF25BE-D1F9-42C0-843E-A943D3E3F81F}">
      <dsp:nvSpPr>
        <dsp:cNvPr id="0" name=""/>
        <dsp:cNvSpPr/>
      </dsp:nvSpPr>
      <dsp:spPr>
        <a:xfrm>
          <a:off x="358862" y="5284483"/>
          <a:ext cx="2859900" cy="33771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kern="1200" dirty="0"/>
            <a:t>Reconocimientos médicos: SG0014</a:t>
          </a:r>
        </a:p>
      </dsp:txBody>
      <dsp:txXfrm>
        <a:off x="368753" y="5294374"/>
        <a:ext cx="2840118" cy="317934"/>
      </dsp:txXfrm>
    </dsp:sp>
    <dsp:sp modelId="{2C8C2F66-F428-4AD5-92D4-C226A3715E29}">
      <dsp:nvSpPr>
        <dsp:cNvPr id="0" name=""/>
        <dsp:cNvSpPr/>
      </dsp:nvSpPr>
      <dsp:spPr>
        <a:xfrm>
          <a:off x="3844366" y="0"/>
          <a:ext cx="3574875" cy="5919703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4000" kern="1200"/>
            <a:t>Accesible</a:t>
          </a:r>
        </a:p>
      </dsp:txBody>
      <dsp:txXfrm>
        <a:off x="3844366" y="0"/>
        <a:ext cx="3574875" cy="1775910"/>
      </dsp:txXfrm>
    </dsp:sp>
    <dsp:sp modelId="{5E9BB07C-C05D-41A4-A02E-F99258AD69AB}">
      <dsp:nvSpPr>
        <dsp:cNvPr id="0" name=""/>
        <dsp:cNvSpPr/>
      </dsp:nvSpPr>
      <dsp:spPr>
        <a:xfrm>
          <a:off x="4201854" y="1777645"/>
          <a:ext cx="2859900" cy="37576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22860" rIns="30480" bIns="2286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200" kern="1200" dirty="0"/>
            <a:t>Acuerdo con seguros privados de salud</a:t>
          </a:r>
        </a:p>
      </dsp:txBody>
      <dsp:txXfrm>
        <a:off x="4212860" y="1788651"/>
        <a:ext cx="2837888" cy="353750"/>
      </dsp:txXfrm>
    </dsp:sp>
    <dsp:sp modelId="{B570E1E4-F2D9-48CF-9436-592BE0676981}">
      <dsp:nvSpPr>
        <dsp:cNvPr id="0" name=""/>
        <dsp:cNvSpPr/>
      </dsp:nvSpPr>
      <dsp:spPr>
        <a:xfrm>
          <a:off x="4201854" y="2211217"/>
          <a:ext cx="2859900" cy="37576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kern="1200" dirty="0"/>
            <a:t>Bonos interprofesionales</a:t>
          </a:r>
        </a:p>
      </dsp:txBody>
      <dsp:txXfrm>
        <a:off x="4212860" y="2222223"/>
        <a:ext cx="2837888" cy="353750"/>
      </dsp:txXfrm>
    </dsp:sp>
    <dsp:sp modelId="{5C77D972-03C3-459B-9170-F6158A011991}">
      <dsp:nvSpPr>
        <dsp:cNvPr id="0" name=""/>
        <dsp:cNvSpPr/>
      </dsp:nvSpPr>
      <dsp:spPr>
        <a:xfrm>
          <a:off x="4201854" y="2644789"/>
          <a:ext cx="2859900" cy="37576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20955" rIns="27940" bIns="2095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100" kern="1200" dirty="0"/>
            <a:t>Acreditado a nivel social para mejorar la autonomía personal: 400376</a:t>
          </a:r>
        </a:p>
      </dsp:txBody>
      <dsp:txXfrm>
        <a:off x="4212860" y="2655795"/>
        <a:ext cx="2837888" cy="353750"/>
      </dsp:txXfrm>
    </dsp:sp>
    <dsp:sp modelId="{BD279EDC-1412-4D24-AC7E-50096F854BCD}">
      <dsp:nvSpPr>
        <dsp:cNvPr id="0" name=""/>
        <dsp:cNvSpPr/>
      </dsp:nvSpPr>
      <dsp:spPr>
        <a:xfrm>
          <a:off x="4201854" y="3078361"/>
          <a:ext cx="2859900" cy="37576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kern="1200" dirty="0"/>
            <a:t>Servicio de atención temprana </a:t>
          </a:r>
        </a:p>
      </dsp:txBody>
      <dsp:txXfrm>
        <a:off x="4212860" y="3089367"/>
        <a:ext cx="2837888" cy="353750"/>
      </dsp:txXfrm>
    </dsp:sp>
    <dsp:sp modelId="{1B870816-E02A-47EB-A3A7-FD8D6B02A5D2}">
      <dsp:nvSpPr>
        <dsp:cNvPr id="0" name=""/>
        <dsp:cNvSpPr/>
      </dsp:nvSpPr>
      <dsp:spPr>
        <a:xfrm>
          <a:off x="4201854" y="3511933"/>
          <a:ext cx="2859900" cy="37576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20955" rIns="27940" bIns="2095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100" kern="1200" dirty="0"/>
            <a:t>Servicio de habilitación y terapia ocupacional</a:t>
          </a:r>
        </a:p>
      </dsp:txBody>
      <dsp:txXfrm>
        <a:off x="4212860" y="3522939"/>
        <a:ext cx="2837888" cy="353750"/>
      </dsp:txXfrm>
    </dsp:sp>
    <dsp:sp modelId="{20E84340-5DEC-45A8-BE07-51E7690A27B2}">
      <dsp:nvSpPr>
        <dsp:cNvPr id="0" name=""/>
        <dsp:cNvSpPr/>
      </dsp:nvSpPr>
      <dsp:spPr>
        <a:xfrm>
          <a:off x="4201854" y="3945505"/>
          <a:ext cx="2859900" cy="37576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kern="1200" dirty="0"/>
            <a:t>Servicio de estimulación cognitiva</a:t>
          </a:r>
        </a:p>
      </dsp:txBody>
      <dsp:txXfrm>
        <a:off x="4212860" y="3956511"/>
        <a:ext cx="2837888" cy="353750"/>
      </dsp:txXfrm>
    </dsp:sp>
    <dsp:sp modelId="{9214CBBC-06FD-44A6-B4E9-F02371FFEB1E}">
      <dsp:nvSpPr>
        <dsp:cNvPr id="0" name=""/>
        <dsp:cNvSpPr/>
      </dsp:nvSpPr>
      <dsp:spPr>
        <a:xfrm>
          <a:off x="4201854" y="4379077"/>
          <a:ext cx="2859900" cy="37576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20955" rIns="27940" bIns="2095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100" kern="1200" dirty="0"/>
            <a:t>Servicio de promoción, mantenimiento y recuperación de la autonomía funcional</a:t>
          </a:r>
        </a:p>
      </dsp:txBody>
      <dsp:txXfrm>
        <a:off x="4212860" y="4390083"/>
        <a:ext cx="2837888" cy="353750"/>
      </dsp:txXfrm>
    </dsp:sp>
    <dsp:sp modelId="{9B75A6E7-82DA-4544-9749-97454236D135}">
      <dsp:nvSpPr>
        <dsp:cNvPr id="0" name=""/>
        <dsp:cNvSpPr/>
      </dsp:nvSpPr>
      <dsp:spPr>
        <a:xfrm>
          <a:off x="4201854" y="4812649"/>
          <a:ext cx="2859900" cy="37576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19050" rIns="25400" bIns="190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000" kern="1200" dirty="0"/>
            <a:t>Servicio de habilitación psicosocial para personas con enfermedad mental o discapacidad intelectual </a:t>
          </a:r>
        </a:p>
      </dsp:txBody>
      <dsp:txXfrm>
        <a:off x="4212860" y="4823655"/>
        <a:ext cx="2837888" cy="353750"/>
      </dsp:txXfrm>
    </dsp:sp>
    <dsp:sp modelId="{5F73B770-2C23-400C-B291-209C4B07491C}">
      <dsp:nvSpPr>
        <dsp:cNvPr id="0" name=""/>
        <dsp:cNvSpPr/>
      </dsp:nvSpPr>
      <dsp:spPr>
        <a:xfrm>
          <a:off x="4175257" y="5253145"/>
          <a:ext cx="2859900" cy="37576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180" tIns="32385" rIns="43180" bIns="3238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700" kern="1200" dirty="0"/>
            <a:t>Servicios a domicilio u online</a:t>
          </a:r>
        </a:p>
      </dsp:txBody>
      <dsp:txXfrm>
        <a:off x="4186263" y="5264151"/>
        <a:ext cx="2837888" cy="353750"/>
      </dsp:txXfrm>
    </dsp:sp>
    <dsp:sp modelId="{C2B833C2-FCA2-4996-AD5E-BE669D2142C2}">
      <dsp:nvSpPr>
        <dsp:cNvPr id="0" name=""/>
        <dsp:cNvSpPr/>
      </dsp:nvSpPr>
      <dsp:spPr>
        <a:xfrm>
          <a:off x="7687358" y="0"/>
          <a:ext cx="3574875" cy="5919703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4000" kern="1200"/>
            <a:t>Proactivo</a:t>
          </a:r>
        </a:p>
      </dsp:txBody>
      <dsp:txXfrm>
        <a:off x="7687358" y="0"/>
        <a:ext cx="3574875" cy="1775910"/>
      </dsp:txXfrm>
    </dsp:sp>
    <dsp:sp modelId="{ED05780F-53E0-42E4-B774-7F816C2E9CAE}">
      <dsp:nvSpPr>
        <dsp:cNvPr id="0" name=""/>
        <dsp:cNvSpPr/>
      </dsp:nvSpPr>
      <dsp:spPr>
        <a:xfrm>
          <a:off x="8044845" y="1776055"/>
          <a:ext cx="2859900" cy="86237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180" tIns="32385" rIns="43180" bIns="3238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700" kern="1200" dirty="0"/>
            <a:t>Formaciones internas entre varios profesionales</a:t>
          </a:r>
        </a:p>
      </dsp:txBody>
      <dsp:txXfrm>
        <a:off x="8070103" y="1801313"/>
        <a:ext cx="2809384" cy="811858"/>
      </dsp:txXfrm>
    </dsp:sp>
    <dsp:sp modelId="{1EBA28D1-29D4-4A2D-BAB1-06223FE38C23}">
      <dsp:nvSpPr>
        <dsp:cNvPr id="0" name=""/>
        <dsp:cNvSpPr/>
      </dsp:nvSpPr>
      <dsp:spPr>
        <a:xfrm>
          <a:off x="8044845" y="2771103"/>
          <a:ext cx="2859900" cy="86237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180" tIns="32385" rIns="43180" bIns="3238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700" kern="1200" dirty="0"/>
            <a:t>Formaciones multidisciplinares y en colaboración con entidades de la zona</a:t>
          </a:r>
        </a:p>
      </dsp:txBody>
      <dsp:txXfrm>
        <a:off x="8070103" y="2796361"/>
        <a:ext cx="2809384" cy="811858"/>
      </dsp:txXfrm>
    </dsp:sp>
    <dsp:sp modelId="{6BD20177-26D3-4A14-A164-2CF744ABD00C}">
      <dsp:nvSpPr>
        <dsp:cNvPr id="0" name=""/>
        <dsp:cNvSpPr/>
      </dsp:nvSpPr>
      <dsp:spPr>
        <a:xfrm>
          <a:off x="8044845" y="3766150"/>
          <a:ext cx="2859900" cy="86237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180" tIns="32385" rIns="43180" bIns="3238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700" kern="1200" dirty="0"/>
            <a:t>Abierto a otras iniciativas e ideas al realizar reuniones de equipo</a:t>
          </a:r>
        </a:p>
      </dsp:txBody>
      <dsp:txXfrm>
        <a:off x="8070103" y="3791408"/>
        <a:ext cx="2809384" cy="811858"/>
      </dsp:txXfrm>
    </dsp:sp>
    <dsp:sp modelId="{3570A53F-5DF7-4658-B993-ABCAF80D8115}">
      <dsp:nvSpPr>
        <dsp:cNvPr id="0" name=""/>
        <dsp:cNvSpPr/>
      </dsp:nvSpPr>
      <dsp:spPr>
        <a:xfrm>
          <a:off x="8044845" y="4761198"/>
          <a:ext cx="2859900" cy="86237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180" tIns="32385" rIns="43180" bIns="3238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700" kern="1200"/>
            <a:t>Tutorizar y acoger a alumnos de prácticas</a:t>
          </a:r>
        </a:p>
      </dsp:txBody>
      <dsp:txXfrm>
        <a:off x="8070103" y="4786456"/>
        <a:ext cx="2809384" cy="81185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5A7982C-A867-9D4B-E1FA-CFE53C767E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F8B9A39A-197E-A402-CA28-FD01C930E5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5C057D0-4540-6520-1614-9C113818DC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E8C95-F7D8-44C2-9224-C14D4BEF4C11}" type="datetimeFigureOut">
              <a:rPr lang="es-ES" smtClean="0"/>
              <a:t>12/02/2024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EDAD90C-DA18-3A52-A0D3-A995BCC091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BE9491F-0520-5E3D-E3C9-01E8929812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3FEC9E-836E-47E4-9DCE-7FD662A0A37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078494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AB2C292-150F-93DB-73AA-1E805AC068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9C67A0F-81D0-3D21-3A30-7D3F0B109E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5C59EA7-A5FA-68EE-4B10-C4192B7B65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E8C95-F7D8-44C2-9224-C14D4BEF4C11}" type="datetimeFigureOut">
              <a:rPr lang="es-ES" smtClean="0"/>
              <a:t>12/02/2024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1F06358-B73B-4DEE-2817-5E947F6982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4D61C3C-E6EA-1544-B548-8CC911FF84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3FEC9E-836E-47E4-9DCE-7FD662A0A37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894131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F7CCFE82-FBF3-96FE-E424-7AC2EA9A584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07965B25-D682-07E6-1A39-3A6B731512B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AF1EDF7-EE54-CC66-CFA9-36C4F79D6E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E8C95-F7D8-44C2-9224-C14D4BEF4C11}" type="datetimeFigureOut">
              <a:rPr lang="es-ES" smtClean="0"/>
              <a:t>12/02/2024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F192280-5FA6-53A3-DF37-289645907F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5DFC931-8AF7-93EC-18C9-807755DCB5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3FEC9E-836E-47E4-9DCE-7FD662A0A37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214038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C5C27AB-2A10-3CF3-7E8C-4FF224F337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132F31D-C841-EE5E-FE55-EA14473546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25CDBA2-FE92-AE78-9DD9-BE9F7216A1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E8C95-F7D8-44C2-9224-C14D4BEF4C11}" type="datetimeFigureOut">
              <a:rPr lang="es-ES" smtClean="0"/>
              <a:t>12/02/2024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C82E6F6-B0DE-ADF1-C9BF-8439E1E09F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D3D68FE-A896-862E-B30A-C5A9244D46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3FEC9E-836E-47E4-9DCE-7FD662A0A37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7702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4416463-E69E-9409-B632-8865B3467B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D21CE05-91C6-C121-720F-79C3D4C4CE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5448E12-DA95-3058-B28D-149DA428A6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E8C95-F7D8-44C2-9224-C14D4BEF4C11}" type="datetimeFigureOut">
              <a:rPr lang="es-ES" smtClean="0"/>
              <a:t>12/02/2024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0B4AB5A-0317-315E-48C2-017C3B7025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0676F5F-B7AE-1E98-2A4D-315BA355AB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3FEC9E-836E-47E4-9DCE-7FD662A0A37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825754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19444FC-EA11-7E4F-7C63-602252E9BA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CFEE98F-2210-0117-10BC-B0ABDEB9A10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01110AFF-2B16-A263-5449-18DEAC3C62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BD49EB9F-BF28-0F06-3D95-8DF15DA61A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E8C95-F7D8-44C2-9224-C14D4BEF4C11}" type="datetimeFigureOut">
              <a:rPr lang="es-ES" smtClean="0"/>
              <a:t>12/02/2024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C0ABF1A3-C1E5-D25B-3D3C-5B43FD2CC4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80A6754A-ADA3-C6AD-C058-EA7BEDEEA8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3FEC9E-836E-47E4-9DCE-7FD662A0A37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054003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9D69388-F4D0-391B-0F39-AF467F8C4B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CCA42A66-211B-9628-9066-EEA8067ADE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5158BDB2-4D92-61F0-84C5-26C530E2A6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651B2D63-D635-8EDF-CCD5-627C6A71606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94FD620A-EDBC-550B-8004-64A0FCE4E27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265C5C90-A734-4292-A6B6-C14DBEAAEF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E8C95-F7D8-44C2-9224-C14D4BEF4C11}" type="datetimeFigureOut">
              <a:rPr lang="es-ES" smtClean="0"/>
              <a:t>12/02/2024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6A202314-C3D9-7CB2-835F-E8D16569C0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0A31A7FE-40B7-06F9-9C28-25CD976C40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3FEC9E-836E-47E4-9DCE-7FD662A0A37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360171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F3CC5E4-29B7-2AD5-81BB-C90302F004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032755B9-036E-5070-06F4-9458849018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E8C95-F7D8-44C2-9224-C14D4BEF4C11}" type="datetimeFigureOut">
              <a:rPr lang="es-ES" smtClean="0"/>
              <a:t>12/02/2024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D831A5F1-6138-623A-203B-C992BADB14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F13C346F-2407-4A84-ED1A-858C6132B2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3FEC9E-836E-47E4-9DCE-7FD662A0A37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866677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C1290E6C-AD21-2D81-94C2-B4343A5887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E8C95-F7D8-44C2-9224-C14D4BEF4C11}" type="datetimeFigureOut">
              <a:rPr lang="es-ES" smtClean="0"/>
              <a:t>12/02/2024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5C63A7CC-D6C0-B563-EDF6-1D63956E99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4BAFE36E-0260-F900-93E4-2AA136F7C4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3FEC9E-836E-47E4-9DCE-7FD662A0A37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472171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B9A50F8-FC33-A067-CD33-D48C6F7DB6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9D5C1E7-A517-E267-6AF4-F01F9FC49D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BCBA5DCD-C412-6493-730B-11D3512148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96EBB5FD-1608-97A5-78CE-29588FF7E9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E8C95-F7D8-44C2-9224-C14D4BEF4C11}" type="datetimeFigureOut">
              <a:rPr lang="es-ES" smtClean="0"/>
              <a:t>12/02/2024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97C11A5-A16A-6BB7-A061-7D6098D937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9307A572-E621-DC86-3A7B-CF16DB0D45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3FEC9E-836E-47E4-9DCE-7FD662A0A37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121045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FE8A54F-C238-5D7E-35AF-55CB03D6DA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7169F022-9356-D20C-5515-2DCF615A3D5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1F10FBA9-9C8E-B8F7-24F5-3728DA8CAA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4F098215-8218-DAD7-09B0-24F016D147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E8C95-F7D8-44C2-9224-C14D4BEF4C11}" type="datetimeFigureOut">
              <a:rPr lang="es-ES" smtClean="0"/>
              <a:t>12/02/2024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B1A96420-67B0-4555-BF51-A8D601815B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898D5826-6B23-499F-A8AA-CFCC40A48A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3FEC9E-836E-47E4-9DCE-7FD662A0A37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077922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5A0C6D31-FB25-F5BA-355F-3501CB08CE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6C9A4A6-B0EA-F425-E3EB-BAB6C2DBF0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4028F9F-97FF-02C4-3556-A8D4C125036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FE8C95-F7D8-44C2-9224-C14D4BEF4C11}" type="datetimeFigureOut">
              <a:rPr lang="es-ES" smtClean="0"/>
              <a:t>12/02/2024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6FE4797-973A-F825-8B77-F665B6FB19C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FF6C93D-B8DC-0AAB-3F8B-89ADFF6C4B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3FEC9E-836E-47E4-9DCE-7FD662A0A37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358889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2.png"/><Relationship Id="rId7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3.png"/><Relationship Id="rId9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.png"/><Relationship Id="rId7" Type="http://schemas.openxmlformats.org/officeDocument/2006/relationships/image" Target="../media/image2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11" Type="http://schemas.openxmlformats.org/officeDocument/2006/relationships/image" Target="../media/image21.png"/><Relationship Id="rId5" Type="http://schemas.openxmlformats.org/officeDocument/2006/relationships/image" Target="../media/image23.png"/><Relationship Id="rId10" Type="http://schemas.openxmlformats.org/officeDocument/2006/relationships/image" Target="../media/image28.jpeg"/><Relationship Id="rId4" Type="http://schemas.openxmlformats.org/officeDocument/2006/relationships/image" Target="../media/image3.png"/><Relationship Id="rId9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.png"/><Relationship Id="rId7" Type="http://schemas.openxmlformats.org/officeDocument/2006/relationships/image" Target="../media/image31.png"/><Relationship Id="rId12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5" Type="http://schemas.openxmlformats.org/officeDocument/2006/relationships/image" Target="../media/image29.png"/><Relationship Id="rId10" Type="http://schemas.openxmlformats.org/officeDocument/2006/relationships/image" Target="../media/image34.png"/><Relationship Id="rId4" Type="http://schemas.openxmlformats.org/officeDocument/2006/relationships/image" Target="../media/image3.png"/><Relationship Id="rId9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jpe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hyperlink" Target="http://www.saboreatusalud.com/" TargetMode="Externa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2.png"/><Relationship Id="rId7" Type="http://schemas.openxmlformats.org/officeDocument/2006/relationships/diagramQuickStyle" Target="../diagrams/quickStyle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image" Target="../media/image3.png"/><Relationship Id="rId9" Type="http://schemas.microsoft.com/office/2007/relationships/diagramDrawing" Target="../diagrams/drawing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emf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emf"/><Relationship Id="rId5" Type="http://schemas.openxmlformats.org/officeDocument/2006/relationships/image" Target="../media/image10.emf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emf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307A0DA9-E4BB-3C27-EB5C-DBBCDA6342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875342" y="179439"/>
            <a:ext cx="316658" cy="6499122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B20DB976-84E9-E8CE-1C5D-D9B28A12C2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9611000" y="-267893"/>
            <a:ext cx="1642139" cy="2340160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511C8AAF-E9C9-8590-CA5E-F7A055EDA8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424" y="5906882"/>
            <a:ext cx="11582918" cy="951118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740D39ED-A1E0-E14B-74AD-BE611783C5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57804" y="179439"/>
            <a:ext cx="7104185" cy="4617446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6C2EA995-5C4F-5D6C-7E7A-48BE5B48106C}"/>
              </a:ext>
            </a:extLst>
          </p:cNvPr>
          <p:cNvSpPr txBox="1"/>
          <p:nvPr/>
        </p:nvSpPr>
        <p:spPr>
          <a:xfrm>
            <a:off x="886120" y="5134744"/>
            <a:ext cx="101149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/>
              <a:t>Premio nacional VIVACES &amp; IVS a los proyectos con impacto social y ambiental en la categoría Salud y Bienestar </a:t>
            </a:r>
          </a:p>
        </p:txBody>
      </p:sp>
    </p:spTree>
    <p:extLst>
      <p:ext uri="{BB962C8B-B14F-4D97-AF65-F5344CB8AC3E}">
        <p14:creationId xmlns:p14="http://schemas.microsoft.com/office/powerpoint/2010/main" val="10696154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68E994-521D-A601-3810-450C0E6E51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DD43D541-9DD5-6555-6619-FC72BDC6E5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955892" y="906942"/>
            <a:ext cx="280219" cy="11621895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52CB3422-0660-3EF4-0DDE-CFAC909607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112446" y="-216028"/>
            <a:ext cx="1642139" cy="2340160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3A7FBA27-8D00-B0F6-EEE9-2293E64EBF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4029" y="5626661"/>
            <a:ext cx="11582918" cy="951118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06912B39-1D2E-7782-73BD-4EF2DCC63C8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68305" y="1704395"/>
            <a:ext cx="7764976" cy="4084674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7736F1DE-B63C-D1A6-40CB-0EB55EF9F65D}"/>
              </a:ext>
            </a:extLst>
          </p:cNvPr>
          <p:cNvSpPr txBox="1"/>
          <p:nvPr/>
        </p:nvSpPr>
        <p:spPr>
          <a:xfrm>
            <a:off x="5753493" y="591877"/>
            <a:ext cx="527272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b="1" dirty="0">
                <a:solidFill>
                  <a:schemeClr val="accent2"/>
                </a:solidFill>
              </a:rPr>
              <a:t>SALA DE PODOLOGIA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dirty="0" err="1"/>
              <a:t>Quiropodia</a:t>
            </a:r>
            <a:endParaRPr lang="es-E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dirty="0"/>
              <a:t>Estudio de la pisada y plantillas a medidas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1B95EE61-500B-BAFB-DE18-F53FB13D463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22383"/>
            <a:ext cx="4553146" cy="5218920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F40B8608-0D80-A397-48B9-8B16F088E9F0}"/>
              </a:ext>
            </a:extLst>
          </p:cNvPr>
          <p:cNvSpPr txBox="1"/>
          <p:nvPr/>
        </p:nvSpPr>
        <p:spPr>
          <a:xfrm>
            <a:off x="-402210" y="5309376"/>
            <a:ext cx="52727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b="1" dirty="0">
                <a:solidFill>
                  <a:schemeClr val="accent6"/>
                </a:solidFill>
              </a:rPr>
              <a:t>SALA DE NUTRICIÓN, PSICOLOGIA, ETC</a:t>
            </a:r>
            <a:endParaRPr lang="es-ES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54076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E414AC-F20E-E063-7247-168628FBB6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88B509FC-C600-2F79-6CF9-EDA0D5B8EE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875342" y="179439"/>
            <a:ext cx="316658" cy="6499122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ACC04394-C205-584E-27E7-E7C907B969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9611000" y="-267893"/>
            <a:ext cx="1642139" cy="2340160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FE01AEBD-3DEF-3939-A652-AA985388BE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424" y="5906882"/>
            <a:ext cx="11582918" cy="951118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EC8205DA-EABA-DC36-6A39-7EE5939175EF}"/>
              </a:ext>
            </a:extLst>
          </p:cNvPr>
          <p:cNvSpPr txBox="1"/>
          <p:nvPr/>
        </p:nvSpPr>
        <p:spPr>
          <a:xfrm>
            <a:off x="122548" y="179439"/>
            <a:ext cx="9332537" cy="63478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1900" dirty="0"/>
              <a:t>Acceso a </a:t>
            </a:r>
            <a:r>
              <a:rPr lang="es-ES" sz="1900" b="1" dirty="0">
                <a:solidFill>
                  <a:schemeClr val="accent4"/>
                </a:solidFill>
              </a:rPr>
              <a:t>cada uno de los profesionales de salud y sus diferentes servicios.</a:t>
            </a:r>
          </a:p>
          <a:p>
            <a:pPr lvl="1">
              <a:lnSpc>
                <a:spcPct val="150000"/>
              </a:lnSpc>
            </a:pPr>
            <a:r>
              <a:rPr lang="es-ES" sz="1900" dirty="0"/>
              <a:t>           -Ejemplo: El servicio de podología ofrece </a:t>
            </a:r>
            <a:r>
              <a:rPr lang="es-ES" sz="1900" dirty="0" err="1"/>
              <a:t>quiropodias</a:t>
            </a:r>
            <a:r>
              <a:rPr lang="es-ES" sz="1900" dirty="0"/>
              <a:t>, estudio de la pisada…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1900" b="1" dirty="0">
                <a:solidFill>
                  <a:schemeClr val="accent4"/>
                </a:solidFill>
              </a:rPr>
              <a:t>Servicios multidisciplinar</a:t>
            </a:r>
            <a:r>
              <a:rPr lang="es-ES" sz="1900" dirty="0">
                <a:solidFill>
                  <a:schemeClr val="accent4"/>
                </a:solidFill>
              </a:rPr>
              <a:t> </a:t>
            </a:r>
            <a:r>
              <a:rPr lang="es-ES" sz="1900" dirty="0"/>
              <a:t>entre varios profesionales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1900" b="1" dirty="0">
                <a:solidFill>
                  <a:schemeClr val="accent4"/>
                </a:solidFill>
              </a:rPr>
              <a:t>Servicios accesibles </a:t>
            </a:r>
            <a:r>
              <a:rPr lang="es-ES" sz="1900" dirty="0"/>
              <a:t>con los seguros de salud, teniendo acceso a cuadros médicos cercanos.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1900" b="1" dirty="0">
                <a:solidFill>
                  <a:schemeClr val="accent4"/>
                </a:solidFill>
              </a:rPr>
              <a:t>Despoblación rural</a:t>
            </a:r>
            <a:r>
              <a:rPr lang="es-ES" sz="1900" dirty="0"/>
              <a:t>,</a:t>
            </a:r>
            <a:r>
              <a:rPr lang="es-ES" sz="1900" b="1" dirty="0"/>
              <a:t> </a:t>
            </a:r>
            <a:r>
              <a:rPr lang="es-ES" sz="1900" dirty="0"/>
              <a:t>al fomentar el número de habitantes tanto con los profesionales como con los alumnos de prácticas.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1900" b="1" dirty="0">
                <a:solidFill>
                  <a:schemeClr val="accent4"/>
                </a:solidFill>
              </a:rPr>
              <a:t>Sin desplazamientos</a:t>
            </a:r>
            <a:r>
              <a:rPr lang="es-ES" sz="1900" dirty="0"/>
              <a:t>, al tener varios servicios cerca de su núcleo residencial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1900" dirty="0"/>
              <a:t>Fomentar el comercio y las empresas de la zona; así como las iniciativas y actividad en el medio rural.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1900" b="1" dirty="0">
                <a:solidFill>
                  <a:schemeClr val="accent4"/>
                </a:solidFill>
              </a:rPr>
              <a:t>Colaborar en equipo con otras empresas de la zona</a:t>
            </a:r>
            <a:r>
              <a:rPr lang="es-ES" sz="1900" dirty="0"/>
              <a:t>, enriqueciendo su trabajo (Casas rurales, asociaciones, ayuntamiento, empresas de ayuda a domicilio, clases particulares…)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1900" b="1" dirty="0">
                <a:solidFill>
                  <a:schemeClr val="accent4"/>
                </a:solidFill>
              </a:rPr>
              <a:t>Modernización del medio rural.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dirty="0"/>
          </a:p>
        </p:txBody>
      </p:sp>
      <p:sp>
        <p:nvSpPr>
          <p:cNvPr id="7" name="Google Shape;63;p14">
            <a:extLst>
              <a:ext uri="{FF2B5EF4-FFF2-40B4-BE49-F238E27FC236}">
                <a16:creationId xmlns:a16="http://schemas.microsoft.com/office/drawing/2014/main" id="{B3843DF8-BF07-4AFE-9F79-31EE50543A2A}"/>
              </a:ext>
            </a:extLst>
          </p:cNvPr>
          <p:cNvSpPr txBox="1"/>
          <p:nvPr/>
        </p:nvSpPr>
        <p:spPr>
          <a:xfrm>
            <a:off x="8978515" y="2543389"/>
            <a:ext cx="2896827" cy="20312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4000" b="1" dirty="0">
                <a:solidFill>
                  <a:srgbClr val="FFC000"/>
                </a:solidFill>
              </a:rPr>
              <a:t>Necesidades 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4000" b="1" dirty="0">
                <a:solidFill>
                  <a:srgbClr val="FFC000"/>
                </a:solidFill>
              </a:rPr>
              <a:t>del 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4000" b="1" dirty="0">
                <a:solidFill>
                  <a:srgbClr val="FFC000"/>
                </a:solidFill>
              </a:rPr>
              <a:t>medio rural</a:t>
            </a:r>
            <a:endParaRPr sz="4000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0171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852979-835D-A199-3E9E-4B0CFF4A4C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9EA3516D-1CF7-9623-624A-C2C847B3DF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875342" y="179439"/>
            <a:ext cx="316658" cy="6499122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602E776F-3CEC-8506-B2E7-6FB4AD4DE6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9611000" y="-267893"/>
            <a:ext cx="1642139" cy="2340160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1D923ABB-5E7C-6BC4-4F3D-1B2B40914A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424" y="5906882"/>
            <a:ext cx="11582918" cy="951118"/>
          </a:xfrm>
          <a:prstGeom prst="rect">
            <a:avLst/>
          </a:prstGeom>
        </p:spPr>
      </p:pic>
      <p:sp>
        <p:nvSpPr>
          <p:cNvPr id="6" name="Google Shape;63;p14">
            <a:extLst>
              <a:ext uri="{FF2B5EF4-FFF2-40B4-BE49-F238E27FC236}">
                <a16:creationId xmlns:a16="http://schemas.microsoft.com/office/drawing/2014/main" id="{37CB5A17-7454-BFFB-8F41-DAD6E22DC6AB}"/>
              </a:ext>
            </a:extLst>
          </p:cNvPr>
          <p:cNvSpPr txBox="1"/>
          <p:nvPr/>
        </p:nvSpPr>
        <p:spPr>
          <a:xfrm>
            <a:off x="9261989" y="2121090"/>
            <a:ext cx="2853482" cy="28622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900" b="1" dirty="0">
                <a:solidFill>
                  <a:srgbClr val="FFC000"/>
                </a:solidFill>
              </a:rPr>
              <a:t>¿Qué se 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900" b="1" dirty="0">
                <a:solidFill>
                  <a:srgbClr val="FFC000"/>
                </a:solidFill>
              </a:rPr>
              <a:t>consigue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900" b="1" dirty="0">
                <a:solidFill>
                  <a:srgbClr val="FFC000"/>
                </a:solidFill>
              </a:rPr>
              <a:t> con 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900" b="1" dirty="0">
                <a:solidFill>
                  <a:srgbClr val="FFC000"/>
                </a:solidFill>
              </a:rPr>
              <a:t>Saborea 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900" b="1" dirty="0">
                <a:solidFill>
                  <a:srgbClr val="FFC000"/>
                </a:solidFill>
              </a:rPr>
              <a:t>tu 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900" b="1" dirty="0">
                <a:solidFill>
                  <a:srgbClr val="FFC000"/>
                </a:solidFill>
              </a:rPr>
              <a:t>salud?</a:t>
            </a:r>
            <a:endParaRPr sz="2900" b="1" dirty="0">
              <a:solidFill>
                <a:srgbClr val="FFC000"/>
              </a:solidFill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0542EA53-7B5B-A37E-8F0E-CD095154F783}"/>
              </a:ext>
            </a:extLst>
          </p:cNvPr>
          <p:cNvSpPr txBox="1"/>
          <p:nvPr/>
        </p:nvSpPr>
        <p:spPr>
          <a:xfrm>
            <a:off x="108180" y="0"/>
            <a:ext cx="9224355" cy="63248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2000" dirty="0"/>
              <a:t>Dar un servicio multidisciplinar, accesible y </a:t>
            </a:r>
            <a:r>
              <a:rPr lang="es-ES" sz="2000" b="1" dirty="0">
                <a:solidFill>
                  <a:schemeClr val="accent4"/>
                </a:solidFill>
              </a:rPr>
              <a:t>proactivo a los ciudadanos del medio rural</a:t>
            </a:r>
            <a:r>
              <a:rPr lang="es-ES" sz="2000" dirty="0">
                <a:solidFill>
                  <a:schemeClr val="accent4"/>
                </a:solidFill>
              </a:rPr>
              <a:t>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2000" b="1" dirty="0">
                <a:solidFill>
                  <a:schemeClr val="accent4"/>
                </a:solidFill>
              </a:rPr>
              <a:t>Oportunidades laborales </a:t>
            </a:r>
            <a:r>
              <a:rPr lang="es-ES" sz="2000" dirty="0"/>
              <a:t>para diferentes perfiles de profesionales sanitarios y sociales como educadora social.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2000" dirty="0"/>
              <a:t>Atraer a jóvenes en el medio rural, al poder realizar las prácticas de sus estudios en el medio rural.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2000" dirty="0"/>
              <a:t>Evitar la despoblación al enriquecer el medio rural con diferentes servicios que le permite crecer y enriquecer otros.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2000" b="1" dirty="0">
                <a:solidFill>
                  <a:schemeClr val="accent4"/>
                </a:solidFill>
              </a:rPr>
              <a:t>Un medio rural dinámico y con actividades saludables </a:t>
            </a:r>
            <a:r>
              <a:rPr lang="es-ES" sz="2000" dirty="0"/>
              <a:t>en las que aprender a comer sano.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2000" b="1" dirty="0">
                <a:solidFill>
                  <a:schemeClr val="accent4"/>
                </a:solidFill>
              </a:rPr>
              <a:t>Fomentar el medio ambiente</a:t>
            </a:r>
            <a:r>
              <a:rPr lang="es-ES" sz="2000" dirty="0"/>
              <a:t>, al evitar el desplazamiento hacia otras poblaciones más alejadas al disponer de los servicios de salud cerca de casa.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2000" b="1" dirty="0">
                <a:solidFill>
                  <a:schemeClr val="accent4"/>
                </a:solidFill>
              </a:rPr>
              <a:t>Poder reservar las citas online</a:t>
            </a:r>
            <a:r>
              <a:rPr lang="es-ES" sz="2000" dirty="0">
                <a:solidFill>
                  <a:schemeClr val="accent4"/>
                </a:solidFill>
              </a:rPr>
              <a:t> </a:t>
            </a:r>
            <a:r>
              <a:rPr lang="es-ES" sz="2000" dirty="0"/>
              <a:t>a través de la página web.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5344419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471BE6-3837-B2FA-AF5C-E77A449B2A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2FB5648C-2587-5EDE-9AB3-2433EE5FDD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943601" y="-5658548"/>
            <a:ext cx="304799" cy="11621895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15670B70-FBD6-D1FC-A164-ACD7F637D8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9915799" y="118269"/>
            <a:ext cx="1642139" cy="2340160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BAEBC0DC-ED30-AC82-289E-D3AFA7AC1D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0386" y="5670883"/>
            <a:ext cx="11582918" cy="951118"/>
          </a:xfrm>
          <a:prstGeom prst="rect">
            <a:avLst/>
          </a:prstGeom>
        </p:spPr>
      </p:pic>
      <p:sp>
        <p:nvSpPr>
          <p:cNvPr id="7" name="Google Shape;63;p14">
            <a:extLst>
              <a:ext uri="{FF2B5EF4-FFF2-40B4-BE49-F238E27FC236}">
                <a16:creationId xmlns:a16="http://schemas.microsoft.com/office/drawing/2014/main" id="{BD554D5C-3CF7-8E44-19AF-8674A23E45F7}"/>
              </a:ext>
            </a:extLst>
          </p:cNvPr>
          <p:cNvSpPr txBox="1"/>
          <p:nvPr/>
        </p:nvSpPr>
        <p:spPr>
          <a:xfrm>
            <a:off x="9450993" y="2769657"/>
            <a:ext cx="2571749" cy="15234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900" b="1" dirty="0">
                <a:solidFill>
                  <a:schemeClr val="accent5">
                    <a:lumMod val="75000"/>
                  </a:schemeClr>
                </a:solidFill>
              </a:rPr>
              <a:t>Modelo 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900" b="1" dirty="0">
                <a:solidFill>
                  <a:schemeClr val="accent5">
                    <a:lumMod val="75000"/>
                  </a:schemeClr>
                </a:solidFill>
              </a:rPr>
              <a:t>de 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900" b="1" dirty="0">
                <a:solidFill>
                  <a:schemeClr val="accent5">
                    <a:lumMod val="75000"/>
                  </a:schemeClr>
                </a:solidFill>
              </a:rPr>
              <a:t>Negocio</a:t>
            </a:r>
            <a:endParaRPr sz="29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C6049082-A3B8-B638-3FB9-2E086689A064}"/>
              </a:ext>
            </a:extLst>
          </p:cNvPr>
          <p:cNvSpPr txBox="1"/>
          <p:nvPr/>
        </p:nvSpPr>
        <p:spPr>
          <a:xfrm>
            <a:off x="169259" y="467279"/>
            <a:ext cx="9568630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sz="2000" dirty="0"/>
              <a:t>Sandra </a:t>
            </a:r>
            <a:r>
              <a:rPr lang="es-ES" sz="2000" b="1" dirty="0">
                <a:solidFill>
                  <a:schemeClr val="accent5"/>
                </a:solidFill>
              </a:rPr>
              <a:t>valora las especialidades o servicios necesarios</a:t>
            </a:r>
            <a:r>
              <a:rPr lang="es-ES" sz="2000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 </a:t>
            </a:r>
            <a:r>
              <a:rPr lang="es-ES" sz="2000" dirty="0"/>
              <a:t>y contacta con los profesionales.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sz="2000" dirty="0"/>
              <a:t>Con el profesional se pactan los precios de los diferentes tratamientos dentro de la especialidad, </a:t>
            </a:r>
            <a:r>
              <a:rPr lang="es-ES" sz="2000" b="1" dirty="0">
                <a:solidFill>
                  <a:schemeClr val="accent5"/>
                </a:solidFill>
              </a:rPr>
              <a:t>siendo una parte activa del proyecto.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sz="2000" dirty="0"/>
              <a:t>Se decide en que </a:t>
            </a:r>
            <a:r>
              <a:rPr lang="es-ES" sz="2000" b="1" dirty="0">
                <a:solidFill>
                  <a:schemeClr val="accent5"/>
                </a:solidFill>
              </a:rPr>
              <a:t>iniciativas o charlas multidisciplinar </a:t>
            </a:r>
            <a:r>
              <a:rPr lang="es-ES" sz="2000" dirty="0"/>
              <a:t>va a formar el profesional; así como la estructura y contenido de la iniciativa.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sz="2000" dirty="0"/>
              <a:t>Se decide el acoger </a:t>
            </a:r>
            <a:r>
              <a:rPr lang="es-ES" sz="2000" dirty="0">
                <a:solidFill>
                  <a:schemeClr val="tx1"/>
                </a:solidFill>
              </a:rPr>
              <a:t>a</a:t>
            </a:r>
            <a:r>
              <a:rPr lang="es-ES" sz="2000" b="1" dirty="0"/>
              <a:t> </a:t>
            </a:r>
            <a:r>
              <a:rPr lang="es-ES" sz="2000" b="1" dirty="0">
                <a:solidFill>
                  <a:schemeClr val="accent5"/>
                </a:solidFill>
              </a:rPr>
              <a:t>alumnos de practicas </a:t>
            </a:r>
            <a:r>
              <a:rPr lang="es-ES" sz="2000" dirty="0"/>
              <a:t>y se contacta con universidades o centros formativos y se desarrolla convenio de practicas.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sz="2000" dirty="0"/>
              <a:t>Se trabaja en equipo para decidir </a:t>
            </a:r>
            <a:r>
              <a:rPr lang="es-ES" sz="2000" b="1" dirty="0">
                <a:solidFill>
                  <a:schemeClr val="accent5"/>
                </a:solidFill>
              </a:rPr>
              <a:t>bonos interprofesionales</a:t>
            </a:r>
            <a:r>
              <a:rPr lang="es-ES" sz="2000" dirty="0"/>
              <a:t>, se trabaja en equipo para desarrollar las iniciativas conjuntas.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sz="2000" b="1" dirty="0">
                <a:solidFill>
                  <a:schemeClr val="accent5"/>
                </a:solidFill>
              </a:rPr>
              <a:t>Se promociona el servicio </a:t>
            </a:r>
            <a:r>
              <a:rPr lang="es-ES" sz="2000" dirty="0"/>
              <a:t>por redes sociales, pagina web, </a:t>
            </a:r>
            <a:r>
              <a:rPr lang="es-ES" sz="2000" i="1" dirty="0"/>
              <a:t>objetivo bienestar</a:t>
            </a:r>
            <a:r>
              <a:rPr lang="es-ES" sz="2000" dirty="0"/>
              <a:t>, cartelería, eventos…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sz="2000" dirty="0"/>
              <a:t>Se gestionan las citas, recordatorio de cita y </a:t>
            </a:r>
            <a:r>
              <a:rPr lang="es-ES" sz="2000" b="1" dirty="0">
                <a:solidFill>
                  <a:schemeClr val="accent5"/>
                </a:solidFill>
              </a:rPr>
              <a:t>se potencian las reseñas del servicio.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sz="2000" dirty="0"/>
              <a:t>Se realizan iniciativas y </a:t>
            </a:r>
            <a:r>
              <a:rPr lang="es-ES" sz="2000" b="1" dirty="0">
                <a:solidFill>
                  <a:schemeClr val="accent5"/>
                </a:solidFill>
              </a:rPr>
              <a:t>sinergias con otras entidades </a:t>
            </a:r>
            <a:r>
              <a:rPr lang="es-ES" sz="2000" dirty="0"/>
              <a:t>para potenciar el servicio y un trato de calidad, al acoger a otras áreas.</a:t>
            </a:r>
          </a:p>
          <a:p>
            <a:endParaRPr lang="es-ES" sz="1600" dirty="0"/>
          </a:p>
          <a:p>
            <a:pPr algn="ctr"/>
            <a:r>
              <a:rPr lang="es-ES" sz="2000" b="1" i="1" dirty="0">
                <a:solidFill>
                  <a:schemeClr val="accent5">
                    <a:lumMod val="75000"/>
                  </a:schemeClr>
                </a:solidFill>
              </a:rPr>
              <a:t>La organización y proactividad de todo el equipo es crucial para que el proyecto perdure.</a:t>
            </a:r>
          </a:p>
        </p:txBody>
      </p:sp>
    </p:spTree>
    <p:extLst>
      <p:ext uri="{BB962C8B-B14F-4D97-AF65-F5344CB8AC3E}">
        <p14:creationId xmlns:p14="http://schemas.microsoft.com/office/powerpoint/2010/main" val="19575932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FF555B-82F5-FB27-CC58-FE548ABC4B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C99470CE-01AD-ED21-C91A-8DF022878C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943601" y="-5658548"/>
            <a:ext cx="304799" cy="11621895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ADA7B376-3629-B6F6-5570-5F443F1827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9915799" y="118269"/>
            <a:ext cx="1642139" cy="2340160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9C165E3C-AC68-EAE9-9BE6-548845B76D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0386" y="5670883"/>
            <a:ext cx="11582918" cy="951118"/>
          </a:xfrm>
          <a:prstGeom prst="rect">
            <a:avLst/>
          </a:prstGeom>
        </p:spPr>
      </p:pic>
      <p:sp>
        <p:nvSpPr>
          <p:cNvPr id="4" name="Google Shape;63;p14">
            <a:extLst>
              <a:ext uri="{FF2B5EF4-FFF2-40B4-BE49-F238E27FC236}">
                <a16:creationId xmlns:a16="http://schemas.microsoft.com/office/drawing/2014/main" id="{4DF50615-1390-5E9A-96CD-55F4E8F137B9}"/>
              </a:ext>
            </a:extLst>
          </p:cNvPr>
          <p:cNvSpPr txBox="1"/>
          <p:nvPr/>
        </p:nvSpPr>
        <p:spPr>
          <a:xfrm>
            <a:off x="9566788" y="2505706"/>
            <a:ext cx="2340161" cy="15234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900" b="1" dirty="0">
                <a:solidFill>
                  <a:schemeClr val="accent5">
                    <a:lumMod val="75000"/>
                  </a:schemeClr>
                </a:solidFill>
              </a:rPr>
              <a:t>Modelo 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900" b="1" dirty="0">
                <a:solidFill>
                  <a:schemeClr val="accent5">
                    <a:lumMod val="75000"/>
                  </a:schemeClr>
                </a:solidFill>
              </a:rPr>
              <a:t>de 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900" b="1" dirty="0">
                <a:solidFill>
                  <a:schemeClr val="accent5">
                    <a:lumMod val="75000"/>
                  </a:schemeClr>
                </a:solidFill>
              </a:rPr>
              <a:t>Negocio</a:t>
            </a:r>
            <a:endParaRPr sz="29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FFE6FDA1-A88C-F73E-F2E5-E2F4C7CB02D4}"/>
              </a:ext>
            </a:extLst>
          </p:cNvPr>
          <p:cNvSpPr txBox="1"/>
          <p:nvPr/>
        </p:nvSpPr>
        <p:spPr>
          <a:xfrm>
            <a:off x="285051" y="467279"/>
            <a:ext cx="9066339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2000" b="1" i="1" dirty="0">
                <a:solidFill>
                  <a:schemeClr val="accent5">
                    <a:lumMod val="75000"/>
                  </a:schemeClr>
                </a:solidFill>
              </a:rPr>
              <a:t>Para que sea un equipo proactivo:</a:t>
            </a:r>
          </a:p>
          <a:p>
            <a:endParaRPr lang="es-ES" sz="2000" b="1" i="1" dirty="0">
              <a:solidFill>
                <a:schemeClr val="accent5">
                  <a:lumMod val="75000"/>
                </a:schemeClr>
              </a:solidFill>
            </a:endParaRPr>
          </a:p>
          <a:p>
            <a:r>
              <a:rPr lang="es-ES" sz="2000" dirty="0"/>
              <a:t>         -Reuniones de equipo mensuales con su acta correspondiente.</a:t>
            </a:r>
          </a:p>
          <a:p>
            <a:r>
              <a:rPr lang="es-ES" sz="2000" dirty="0"/>
              <a:t>         -Contacto directo y constante con Sandra.</a:t>
            </a:r>
          </a:p>
          <a:p>
            <a:r>
              <a:rPr lang="es-ES" sz="2000" dirty="0"/>
              <a:t>Los profesionales tienen mucha capacidad de decisión y son una parte muy activa del proyecto)</a:t>
            </a:r>
          </a:p>
          <a:p>
            <a:endParaRPr lang="es-ES" sz="2000" b="1" i="1" dirty="0">
              <a:solidFill>
                <a:schemeClr val="accent5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2000" b="1" i="1" dirty="0">
                <a:solidFill>
                  <a:schemeClr val="accent5">
                    <a:lumMod val="75000"/>
                  </a:schemeClr>
                </a:solidFill>
              </a:rPr>
              <a:t>Para la organización del equipo: </a:t>
            </a:r>
          </a:p>
          <a:p>
            <a:endParaRPr lang="es-ES" sz="2000" b="1" i="1" dirty="0">
              <a:solidFill>
                <a:schemeClr val="accent5">
                  <a:lumMod val="75000"/>
                </a:schemeClr>
              </a:solidFill>
            </a:endParaRPr>
          </a:p>
          <a:p>
            <a:pPr lvl="1"/>
            <a:r>
              <a:rPr lang="es-ES" sz="2000" dirty="0"/>
              <a:t>          -Drive (acceso a archivos, tanto internos como de trabajo en equipo)</a:t>
            </a:r>
          </a:p>
          <a:p>
            <a:pPr lvl="1"/>
            <a:r>
              <a:rPr lang="es-ES" sz="2000" dirty="0"/>
              <a:t>          -</a:t>
            </a:r>
            <a:r>
              <a:rPr lang="es-ES" sz="2000" dirty="0" err="1"/>
              <a:t>Oddo</a:t>
            </a:r>
            <a:r>
              <a:rPr lang="es-ES" sz="2000" dirty="0"/>
              <a:t> (gestión de citas online y de la disponibilidad de la sala interna entre el equipo)</a:t>
            </a:r>
          </a:p>
          <a:p>
            <a:pPr lvl="1"/>
            <a:r>
              <a:rPr lang="es-ES" sz="2000" dirty="0"/>
              <a:t>          -Grupos de trabajo (generales y específicos)</a:t>
            </a:r>
          </a:p>
          <a:p>
            <a:pPr lvl="1"/>
            <a:endParaRPr lang="es-ES" sz="1100" dirty="0"/>
          </a:p>
          <a:p>
            <a:pPr lvl="1"/>
            <a:endParaRPr lang="es-ES" sz="2000" dirty="0"/>
          </a:p>
          <a:p>
            <a:pPr lvl="1" algn="ctr"/>
            <a:r>
              <a:rPr lang="es-ES" sz="2000" b="1" dirty="0">
                <a:solidFill>
                  <a:schemeClr val="accent5"/>
                </a:solidFill>
              </a:rPr>
              <a:t>Una ventaja es la exclusividad de la zona, ya que no están estos servicios al alcance de todo el medio rural.</a:t>
            </a:r>
          </a:p>
        </p:txBody>
      </p:sp>
    </p:spTree>
    <p:extLst>
      <p:ext uri="{BB962C8B-B14F-4D97-AF65-F5344CB8AC3E}">
        <p14:creationId xmlns:p14="http://schemas.microsoft.com/office/powerpoint/2010/main" val="28747208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1208EE-1F7C-6BFA-8BEE-0314203B8D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9194A071-8846-228D-5087-B7BB245766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955892" y="906942"/>
            <a:ext cx="280219" cy="11621895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12105C33-7C61-C07E-1885-91C50F4778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112446" y="-216028"/>
            <a:ext cx="1642139" cy="2340160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959B88DF-6B02-DC3E-150D-D82BC9376D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4029" y="5626661"/>
            <a:ext cx="11582918" cy="951118"/>
          </a:xfrm>
          <a:prstGeom prst="rect">
            <a:avLst/>
          </a:prstGeom>
        </p:spPr>
      </p:pic>
      <p:sp>
        <p:nvSpPr>
          <p:cNvPr id="3" name="Google Shape;63;p14">
            <a:extLst>
              <a:ext uri="{FF2B5EF4-FFF2-40B4-BE49-F238E27FC236}">
                <a16:creationId xmlns:a16="http://schemas.microsoft.com/office/drawing/2014/main" id="{FFF02204-7378-891A-0545-EC7BADA279F0}"/>
              </a:ext>
            </a:extLst>
          </p:cNvPr>
          <p:cNvSpPr txBox="1"/>
          <p:nvPr/>
        </p:nvSpPr>
        <p:spPr>
          <a:xfrm>
            <a:off x="-1319752" y="132982"/>
            <a:ext cx="6253113" cy="630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900" b="1" dirty="0">
                <a:solidFill>
                  <a:schemeClr val="accent6">
                    <a:lumMod val="75000"/>
                  </a:schemeClr>
                </a:solidFill>
              </a:rPr>
              <a:t>EQUIPO HUMANO</a:t>
            </a:r>
            <a:endParaRPr sz="29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00C5BA8D-E6F5-C7B7-2809-EEE360C985D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0979" y="1825654"/>
            <a:ext cx="2025968" cy="3325448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7F1A09ED-3D98-DC3A-3CE5-1D5B436F3EFC}"/>
              </a:ext>
            </a:extLst>
          </p:cNvPr>
          <p:cNvSpPr txBox="1"/>
          <p:nvPr/>
        </p:nvSpPr>
        <p:spPr>
          <a:xfrm>
            <a:off x="336631" y="1106244"/>
            <a:ext cx="9426804" cy="41780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2000" b="1" dirty="0">
                <a:solidFill>
                  <a:schemeClr val="accent6">
                    <a:lumMod val="50000"/>
                  </a:schemeClr>
                </a:solidFill>
              </a:rPr>
              <a:t>Sandra Gómez</a:t>
            </a:r>
            <a:r>
              <a:rPr lang="es-ES" sz="2000" dirty="0"/>
              <a:t>, 25 años. </a:t>
            </a:r>
          </a:p>
          <a:p>
            <a:endParaRPr lang="es-E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2000" dirty="0"/>
              <a:t>Coordinadora del equipo y del proyecto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2000" dirty="0"/>
              <a:t>He buscado al resto del equipo y he tramitado todos los permisos necesarios (sanidad, licencia de actividad, servicios sociales, DGT…).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2000" dirty="0"/>
              <a:t>A parte de ser Dietista-nutricionista en Saborea tu salud, es la que coordina las citas, iniciativas y redes sociales del centro.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700" dirty="0"/>
          </a:p>
          <a:p>
            <a:endParaRPr lang="es-ES" sz="800" dirty="0"/>
          </a:p>
          <a:p>
            <a:pPr algn="ctr"/>
            <a:r>
              <a:rPr lang="es-ES" sz="2000" i="1" dirty="0"/>
              <a:t>“He querido trasladar TODO lo que hago en mi actividad profesional al medio rural, como las charlas, alumnos de prácticas y la consulta clínica”</a:t>
            </a:r>
          </a:p>
          <a:p>
            <a:pPr algn="ctr"/>
            <a:endParaRPr lang="es-ES" sz="1050" i="1" dirty="0"/>
          </a:p>
          <a:p>
            <a:pPr algn="ctr"/>
            <a:r>
              <a:rPr lang="es-ES" sz="2000" i="1" dirty="0"/>
              <a:t>“Y sobre todo el trasmitir mi buen hacer, la sinceridad y el trato con el paciente, pudiendo formar un equipo donde mejore su salud de forma consciente y conociendo su proceso de salud”</a:t>
            </a:r>
          </a:p>
        </p:txBody>
      </p:sp>
    </p:spTree>
    <p:extLst>
      <p:ext uri="{BB962C8B-B14F-4D97-AF65-F5344CB8AC3E}">
        <p14:creationId xmlns:p14="http://schemas.microsoft.com/office/powerpoint/2010/main" val="23189045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E1AA40-6DA6-1AEA-92CF-EEDE3A7E5D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2AB7625B-F4C1-2CED-EEB6-0AB8DEEC24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955892" y="906942"/>
            <a:ext cx="280219" cy="11621895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7A08EED4-9EE9-22DD-96D2-34EC760997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112446" y="-216028"/>
            <a:ext cx="1642139" cy="2340160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F6BC2C1D-9A96-C87F-C567-3800CA6017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4029" y="5626661"/>
            <a:ext cx="11582918" cy="951118"/>
          </a:xfrm>
          <a:prstGeom prst="rect">
            <a:avLst/>
          </a:prstGeom>
        </p:spPr>
      </p:pic>
      <p:sp>
        <p:nvSpPr>
          <p:cNvPr id="3" name="Google Shape;63;p14">
            <a:extLst>
              <a:ext uri="{FF2B5EF4-FFF2-40B4-BE49-F238E27FC236}">
                <a16:creationId xmlns:a16="http://schemas.microsoft.com/office/drawing/2014/main" id="{FF4BD3C6-D4C2-0779-69E4-AEDAE793210A}"/>
              </a:ext>
            </a:extLst>
          </p:cNvPr>
          <p:cNvSpPr txBox="1"/>
          <p:nvPr/>
        </p:nvSpPr>
        <p:spPr>
          <a:xfrm>
            <a:off x="4930219" y="191713"/>
            <a:ext cx="6253113" cy="630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900" b="1" dirty="0">
                <a:solidFill>
                  <a:schemeClr val="accent6">
                    <a:lumMod val="75000"/>
                  </a:schemeClr>
                </a:solidFill>
              </a:rPr>
              <a:t>EQUIPO HUMANO</a:t>
            </a:r>
            <a:endParaRPr sz="29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5E9CC377-40FA-33A9-DE30-01A2663A413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053" y="152131"/>
            <a:ext cx="1658315" cy="2721976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C846E9E0-929F-27A2-26DC-856FFF2352AD}"/>
              </a:ext>
            </a:extLst>
          </p:cNvPr>
          <p:cNvSpPr txBox="1"/>
          <p:nvPr/>
        </p:nvSpPr>
        <p:spPr>
          <a:xfrm>
            <a:off x="130482" y="2907124"/>
            <a:ext cx="19544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/>
              <a:t>Sandra Gómez</a:t>
            </a:r>
          </a:p>
          <a:p>
            <a:pPr algn="ctr"/>
            <a:r>
              <a:rPr lang="es-ES" b="1" dirty="0">
                <a:solidFill>
                  <a:schemeClr val="accent6">
                    <a:lumMod val="50000"/>
                  </a:schemeClr>
                </a:solidFill>
              </a:rPr>
              <a:t>Dietista-nutricionista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AF7CAF99-C33F-AE42-A406-673D91E54B7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9827" y="1985518"/>
            <a:ext cx="2166425" cy="2588456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CCFB3451-E5A5-8CE7-10C8-17D893FFC6CB}"/>
              </a:ext>
            </a:extLst>
          </p:cNvPr>
          <p:cNvSpPr txBox="1"/>
          <p:nvPr/>
        </p:nvSpPr>
        <p:spPr>
          <a:xfrm>
            <a:off x="2693620" y="4695642"/>
            <a:ext cx="18475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/>
              <a:t>Soraya Gómez</a:t>
            </a:r>
          </a:p>
          <a:p>
            <a:pPr algn="ctr"/>
            <a:r>
              <a:rPr lang="es-ES" b="1" dirty="0">
                <a:solidFill>
                  <a:schemeClr val="accent6">
                    <a:lumMod val="50000"/>
                  </a:schemeClr>
                </a:solidFill>
              </a:rPr>
              <a:t>Esteticien</a:t>
            </a: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9A4B704F-9932-E708-33ED-8D737E204FF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4308" y="2418149"/>
            <a:ext cx="2031488" cy="2155825"/>
          </a:xfrm>
          <a:prstGeom prst="rect">
            <a:avLst/>
          </a:prstGeom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49010E13-0607-A87C-DB87-A2746C66A451}"/>
              </a:ext>
            </a:extLst>
          </p:cNvPr>
          <p:cNvSpPr txBox="1"/>
          <p:nvPr/>
        </p:nvSpPr>
        <p:spPr>
          <a:xfrm>
            <a:off x="5401290" y="4716291"/>
            <a:ext cx="20146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/>
              <a:t>Grupo GALI</a:t>
            </a:r>
          </a:p>
          <a:p>
            <a:pPr algn="ctr"/>
            <a:r>
              <a:rPr lang="es-ES" b="1" dirty="0">
                <a:solidFill>
                  <a:schemeClr val="accent6">
                    <a:lumMod val="50000"/>
                  </a:schemeClr>
                </a:solidFill>
              </a:rPr>
              <a:t>Medicina del trabajo</a:t>
            </a:r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B995934A-0A5D-AE5F-3BBD-3871F71C360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0389" y="2254343"/>
            <a:ext cx="2014627" cy="2483439"/>
          </a:xfrm>
          <a:prstGeom prst="rect">
            <a:avLst/>
          </a:prstGeom>
        </p:spPr>
      </p:pic>
      <p:sp>
        <p:nvSpPr>
          <p:cNvPr id="15" name="CuadroTexto 14">
            <a:extLst>
              <a:ext uri="{FF2B5EF4-FFF2-40B4-BE49-F238E27FC236}">
                <a16:creationId xmlns:a16="http://schemas.microsoft.com/office/drawing/2014/main" id="{E580C6DC-7F52-1E8E-C816-3AF0B8344C10}"/>
              </a:ext>
            </a:extLst>
          </p:cNvPr>
          <p:cNvSpPr txBox="1"/>
          <p:nvPr/>
        </p:nvSpPr>
        <p:spPr>
          <a:xfrm>
            <a:off x="8942504" y="4777846"/>
            <a:ext cx="201462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/>
              <a:t>Lola González</a:t>
            </a:r>
          </a:p>
          <a:p>
            <a:pPr algn="ctr"/>
            <a:r>
              <a:rPr lang="es-ES" b="1" dirty="0">
                <a:solidFill>
                  <a:schemeClr val="accent6">
                    <a:lumMod val="50000"/>
                  </a:schemeClr>
                </a:solidFill>
              </a:rPr>
              <a:t>Medicina de Familia</a:t>
            </a:r>
          </a:p>
        </p:txBody>
      </p:sp>
      <p:pic>
        <p:nvPicPr>
          <p:cNvPr id="18" name="Imagen 17">
            <a:extLst>
              <a:ext uri="{FF2B5EF4-FFF2-40B4-BE49-F238E27FC236}">
                <a16:creationId xmlns:a16="http://schemas.microsoft.com/office/drawing/2014/main" id="{6D189E67-F5B3-4793-65E9-3AC543DB014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1380" y="1482095"/>
            <a:ext cx="818611" cy="818611"/>
          </a:xfrm>
          <a:prstGeom prst="rect">
            <a:avLst/>
          </a:prstGeom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AC291FA1-4570-6575-6FCB-998EAD2B1B1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2066" y="1894101"/>
            <a:ext cx="720483" cy="720483"/>
          </a:xfrm>
          <a:prstGeom prst="rect">
            <a:avLst/>
          </a:prstGeom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174108AD-5973-972B-630D-53EA5852724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3127" y="1865497"/>
            <a:ext cx="720483" cy="720483"/>
          </a:xfrm>
          <a:prstGeom prst="rect">
            <a:avLst/>
          </a:prstGeom>
        </p:spPr>
      </p:pic>
      <p:pic>
        <p:nvPicPr>
          <p:cNvPr id="21" name="Imagen 20">
            <a:extLst>
              <a:ext uri="{FF2B5EF4-FFF2-40B4-BE49-F238E27FC236}">
                <a16:creationId xmlns:a16="http://schemas.microsoft.com/office/drawing/2014/main" id="{6DB810DC-B1AB-1036-479B-F7501ED3F96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727"/>
            <a:ext cx="605296" cy="605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77077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71417B-9BA3-2AD0-05AF-B1D92438DF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002C9909-078B-F544-03D5-9D37A137CE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955892" y="906942"/>
            <a:ext cx="280219" cy="11621895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D791EB12-2BF4-4774-4554-0CEC1F5BB6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112446" y="-216028"/>
            <a:ext cx="1642139" cy="2340160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E634A6C0-7869-C620-13B1-2B8B0BAAF2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4029" y="5626661"/>
            <a:ext cx="11582918" cy="951118"/>
          </a:xfrm>
          <a:prstGeom prst="rect">
            <a:avLst/>
          </a:prstGeom>
        </p:spPr>
      </p:pic>
      <p:sp>
        <p:nvSpPr>
          <p:cNvPr id="3" name="Google Shape;63;p14">
            <a:extLst>
              <a:ext uri="{FF2B5EF4-FFF2-40B4-BE49-F238E27FC236}">
                <a16:creationId xmlns:a16="http://schemas.microsoft.com/office/drawing/2014/main" id="{9537D8E3-03A6-BF91-548E-938EA9F245C7}"/>
              </a:ext>
            </a:extLst>
          </p:cNvPr>
          <p:cNvSpPr txBox="1"/>
          <p:nvPr/>
        </p:nvSpPr>
        <p:spPr>
          <a:xfrm>
            <a:off x="4930219" y="191713"/>
            <a:ext cx="6253113" cy="630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900" b="1" dirty="0">
                <a:solidFill>
                  <a:schemeClr val="accent6">
                    <a:lumMod val="75000"/>
                  </a:schemeClr>
                </a:solidFill>
              </a:rPr>
              <a:t>EQUIPO HUMANO</a:t>
            </a:r>
            <a:endParaRPr sz="29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6056FE15-13B1-1C45-71A2-04B9030F89F0}"/>
              </a:ext>
            </a:extLst>
          </p:cNvPr>
          <p:cNvSpPr txBox="1"/>
          <p:nvPr/>
        </p:nvSpPr>
        <p:spPr>
          <a:xfrm>
            <a:off x="611840" y="3853285"/>
            <a:ext cx="20146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/>
              <a:t>Ernesto Sanz</a:t>
            </a:r>
          </a:p>
          <a:p>
            <a:pPr algn="ctr"/>
            <a:r>
              <a:rPr lang="es-ES" b="1" dirty="0">
                <a:solidFill>
                  <a:schemeClr val="accent6">
                    <a:lumMod val="50000"/>
                  </a:schemeClr>
                </a:solidFill>
              </a:rPr>
              <a:t>Fisioterapeuta</a:t>
            </a:r>
          </a:p>
        </p:txBody>
      </p:sp>
      <p:pic>
        <p:nvPicPr>
          <p:cNvPr id="17" name="Imagen 16">
            <a:extLst>
              <a:ext uri="{FF2B5EF4-FFF2-40B4-BE49-F238E27FC236}">
                <a16:creationId xmlns:a16="http://schemas.microsoft.com/office/drawing/2014/main" id="{238DB1E8-5141-C7CA-E8CE-A6C47A1D46F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073" y="670488"/>
            <a:ext cx="2340160" cy="3031889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3EDA69C1-8FD5-6F67-F29C-8DE77114EABE}"/>
              </a:ext>
            </a:extLst>
          </p:cNvPr>
          <p:cNvSpPr txBox="1"/>
          <p:nvPr/>
        </p:nvSpPr>
        <p:spPr>
          <a:xfrm>
            <a:off x="3138646" y="4325094"/>
            <a:ext cx="26066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/>
              <a:t>Cesar Palacios</a:t>
            </a:r>
          </a:p>
          <a:p>
            <a:pPr algn="ctr"/>
            <a:r>
              <a:rPr lang="es-ES" b="1" dirty="0">
                <a:solidFill>
                  <a:schemeClr val="accent6">
                    <a:lumMod val="50000"/>
                  </a:schemeClr>
                </a:solidFill>
              </a:rPr>
              <a:t>Fisioterapeuta y entrenador personal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33790D65-13A7-EA8E-CA6C-4FD5FC5746E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0646" y="1241627"/>
            <a:ext cx="2264636" cy="2879752"/>
          </a:xfrm>
          <a:prstGeom prst="rect">
            <a:avLst/>
          </a:prstGeom>
        </p:spPr>
      </p:pic>
      <p:sp>
        <p:nvSpPr>
          <p:cNvPr id="18" name="CuadroTexto 17">
            <a:extLst>
              <a:ext uri="{FF2B5EF4-FFF2-40B4-BE49-F238E27FC236}">
                <a16:creationId xmlns:a16="http://schemas.microsoft.com/office/drawing/2014/main" id="{0CFDB84C-84EE-9779-BEF0-43FF8C2EA47E}"/>
              </a:ext>
            </a:extLst>
          </p:cNvPr>
          <p:cNvSpPr txBox="1"/>
          <p:nvPr/>
        </p:nvSpPr>
        <p:spPr>
          <a:xfrm>
            <a:off x="6513837" y="4791211"/>
            <a:ext cx="20146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/>
              <a:t>Carmen Rubio</a:t>
            </a:r>
          </a:p>
          <a:p>
            <a:pPr algn="ctr"/>
            <a:r>
              <a:rPr lang="es-ES" b="1" dirty="0" err="1">
                <a:solidFill>
                  <a:schemeClr val="accent6">
                    <a:lumMod val="50000"/>
                  </a:schemeClr>
                </a:solidFill>
              </a:rPr>
              <a:t>Psicologa</a:t>
            </a:r>
            <a:endParaRPr lang="es-ES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19" name="Imagen 18">
            <a:extLst>
              <a:ext uri="{FF2B5EF4-FFF2-40B4-BE49-F238E27FC236}">
                <a16:creationId xmlns:a16="http://schemas.microsoft.com/office/drawing/2014/main" id="{C5EE8CB1-1CAA-2F3A-5FFF-D58BF9C4D1A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9379" y="2263358"/>
            <a:ext cx="1823541" cy="2331284"/>
          </a:xfrm>
          <a:prstGeom prst="rect">
            <a:avLst/>
          </a:prstGeom>
        </p:spPr>
      </p:pic>
      <p:pic>
        <p:nvPicPr>
          <p:cNvPr id="23" name="Imagen 22">
            <a:extLst>
              <a:ext uri="{FF2B5EF4-FFF2-40B4-BE49-F238E27FC236}">
                <a16:creationId xmlns:a16="http://schemas.microsoft.com/office/drawing/2014/main" id="{72DC8360-F914-0904-8980-4B51B1C46C9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618" y="237265"/>
            <a:ext cx="698075" cy="698075"/>
          </a:xfrm>
          <a:prstGeom prst="rect">
            <a:avLst/>
          </a:prstGeom>
        </p:spPr>
      </p:pic>
      <p:pic>
        <p:nvPicPr>
          <p:cNvPr id="24" name="Imagen 23">
            <a:extLst>
              <a:ext uri="{FF2B5EF4-FFF2-40B4-BE49-F238E27FC236}">
                <a16:creationId xmlns:a16="http://schemas.microsoft.com/office/drawing/2014/main" id="{A5FBB402-10A1-F80C-D106-397415A24D2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608" y="856384"/>
            <a:ext cx="698075" cy="698075"/>
          </a:xfrm>
          <a:prstGeom prst="rect">
            <a:avLst/>
          </a:prstGeom>
        </p:spPr>
      </p:pic>
      <p:pic>
        <p:nvPicPr>
          <p:cNvPr id="25" name="Imagen 24">
            <a:extLst>
              <a:ext uri="{FF2B5EF4-FFF2-40B4-BE49-F238E27FC236}">
                <a16:creationId xmlns:a16="http://schemas.microsoft.com/office/drawing/2014/main" id="{B5E18A63-C9E7-3E31-4C97-5F7E7BC665F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086" y="1857681"/>
            <a:ext cx="657502" cy="657502"/>
          </a:xfrm>
          <a:prstGeom prst="rect">
            <a:avLst/>
          </a:prstGeom>
        </p:spPr>
      </p:pic>
      <p:pic>
        <p:nvPicPr>
          <p:cNvPr id="26" name="Imagen 25">
            <a:extLst>
              <a:ext uri="{FF2B5EF4-FFF2-40B4-BE49-F238E27FC236}">
                <a16:creationId xmlns:a16="http://schemas.microsoft.com/office/drawing/2014/main" id="{A6B6438C-8E8A-A89A-0884-A7168472A6A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3832" y="2159902"/>
            <a:ext cx="1885696" cy="2514262"/>
          </a:xfrm>
          <a:prstGeom prst="rect">
            <a:avLst/>
          </a:prstGeom>
        </p:spPr>
      </p:pic>
      <p:sp>
        <p:nvSpPr>
          <p:cNvPr id="27" name="CuadroTexto 26">
            <a:extLst>
              <a:ext uri="{FF2B5EF4-FFF2-40B4-BE49-F238E27FC236}">
                <a16:creationId xmlns:a16="http://schemas.microsoft.com/office/drawing/2014/main" id="{43D512E5-970B-717C-470C-01DE560BE23E}"/>
              </a:ext>
            </a:extLst>
          </p:cNvPr>
          <p:cNvSpPr txBox="1"/>
          <p:nvPr/>
        </p:nvSpPr>
        <p:spPr>
          <a:xfrm>
            <a:off x="9573832" y="4674164"/>
            <a:ext cx="201462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/>
              <a:t>Irene Noa</a:t>
            </a:r>
          </a:p>
          <a:p>
            <a:pPr algn="ctr"/>
            <a:r>
              <a:rPr lang="es-ES" b="1" dirty="0">
                <a:solidFill>
                  <a:schemeClr val="accent6">
                    <a:lumMod val="50000"/>
                  </a:schemeClr>
                </a:solidFill>
              </a:rPr>
              <a:t>Medicina de Familia</a:t>
            </a:r>
          </a:p>
        </p:txBody>
      </p:sp>
      <p:pic>
        <p:nvPicPr>
          <p:cNvPr id="28" name="Imagen 27">
            <a:extLst>
              <a:ext uri="{FF2B5EF4-FFF2-40B4-BE49-F238E27FC236}">
                <a16:creationId xmlns:a16="http://schemas.microsoft.com/office/drawing/2014/main" id="{6E5C2D98-DB13-9B74-3AE9-1EDCB36DFBB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3590" y="1823594"/>
            <a:ext cx="720483" cy="720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497916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D710A1-AD65-027C-A3FA-FE022281B6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437D1ED5-F6A1-B043-F264-4241D34A67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955892" y="906942"/>
            <a:ext cx="280219" cy="11621895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23AE5159-7BA3-9D25-12EE-A77CA6804D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112446" y="-216028"/>
            <a:ext cx="1642139" cy="2340160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F1C8E662-9D17-8C5B-75F2-BEC961A1CC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4029" y="5626661"/>
            <a:ext cx="11582918" cy="951118"/>
          </a:xfrm>
          <a:prstGeom prst="rect">
            <a:avLst/>
          </a:prstGeom>
        </p:spPr>
      </p:pic>
      <p:sp>
        <p:nvSpPr>
          <p:cNvPr id="3" name="Google Shape;63;p14">
            <a:extLst>
              <a:ext uri="{FF2B5EF4-FFF2-40B4-BE49-F238E27FC236}">
                <a16:creationId xmlns:a16="http://schemas.microsoft.com/office/drawing/2014/main" id="{2827CA3A-6ECF-3C4E-611A-C7E87989437B}"/>
              </a:ext>
            </a:extLst>
          </p:cNvPr>
          <p:cNvSpPr txBox="1"/>
          <p:nvPr/>
        </p:nvSpPr>
        <p:spPr>
          <a:xfrm>
            <a:off x="4930219" y="191713"/>
            <a:ext cx="6253113" cy="630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900" b="1" dirty="0">
                <a:solidFill>
                  <a:schemeClr val="accent6">
                    <a:lumMod val="75000"/>
                  </a:schemeClr>
                </a:solidFill>
              </a:rPr>
              <a:t>EQUIPO HUMANO</a:t>
            </a:r>
            <a:endParaRPr sz="29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C1290DA2-C6D7-F482-96C8-DE72E90994D6}"/>
              </a:ext>
            </a:extLst>
          </p:cNvPr>
          <p:cNvSpPr txBox="1"/>
          <p:nvPr/>
        </p:nvSpPr>
        <p:spPr>
          <a:xfrm>
            <a:off x="366496" y="3328329"/>
            <a:ext cx="20146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 err="1"/>
              <a:t>Stefania</a:t>
            </a:r>
            <a:endParaRPr lang="es-ES" dirty="0"/>
          </a:p>
          <a:p>
            <a:pPr algn="ctr"/>
            <a:r>
              <a:rPr lang="es-ES" b="1" dirty="0">
                <a:solidFill>
                  <a:schemeClr val="accent6">
                    <a:lumMod val="50000"/>
                  </a:schemeClr>
                </a:solidFill>
              </a:rPr>
              <a:t>Enfermera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E75D639F-37E8-61AF-6522-DE44E72A191B}"/>
              </a:ext>
            </a:extLst>
          </p:cNvPr>
          <p:cNvSpPr txBox="1"/>
          <p:nvPr/>
        </p:nvSpPr>
        <p:spPr>
          <a:xfrm>
            <a:off x="3066355" y="4312451"/>
            <a:ext cx="20146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/>
              <a:t>Paula </a:t>
            </a:r>
            <a:r>
              <a:rPr lang="es-ES" dirty="0" err="1"/>
              <a:t>Montalvillo</a:t>
            </a:r>
            <a:endParaRPr lang="es-ES" dirty="0"/>
          </a:p>
          <a:p>
            <a:pPr algn="ctr"/>
            <a:r>
              <a:rPr lang="es-ES" b="1" dirty="0">
                <a:solidFill>
                  <a:schemeClr val="accent6">
                    <a:lumMod val="50000"/>
                  </a:schemeClr>
                </a:solidFill>
              </a:rPr>
              <a:t>Logopeda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3034B34E-F9B8-E9DC-C520-6EBAF5DD6B24}"/>
              </a:ext>
            </a:extLst>
          </p:cNvPr>
          <p:cNvSpPr txBox="1"/>
          <p:nvPr/>
        </p:nvSpPr>
        <p:spPr>
          <a:xfrm>
            <a:off x="6200199" y="4717225"/>
            <a:ext cx="201462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/>
              <a:t>Raquel Masegosa</a:t>
            </a:r>
          </a:p>
          <a:p>
            <a:pPr algn="ctr"/>
            <a:r>
              <a:rPr lang="es-ES" b="1" dirty="0">
                <a:solidFill>
                  <a:schemeClr val="accent6">
                    <a:lumMod val="50000"/>
                  </a:schemeClr>
                </a:solidFill>
              </a:rPr>
              <a:t>Terapeuta ocupacional</a:t>
            </a: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7C1E442B-6144-D9A1-D256-A3FAFFF373B9}"/>
              </a:ext>
            </a:extLst>
          </p:cNvPr>
          <p:cNvSpPr txBox="1"/>
          <p:nvPr/>
        </p:nvSpPr>
        <p:spPr>
          <a:xfrm>
            <a:off x="9316744" y="4725188"/>
            <a:ext cx="20146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/>
              <a:t>Roberto Agüero</a:t>
            </a:r>
          </a:p>
          <a:p>
            <a:pPr algn="ctr"/>
            <a:r>
              <a:rPr lang="es-ES" b="1" dirty="0">
                <a:solidFill>
                  <a:schemeClr val="accent6">
                    <a:lumMod val="50000"/>
                  </a:schemeClr>
                </a:solidFill>
              </a:rPr>
              <a:t>Podólogo</a:t>
            </a:r>
          </a:p>
        </p:txBody>
      </p:sp>
      <p:pic>
        <p:nvPicPr>
          <p:cNvPr id="21" name="Imagen 20">
            <a:extLst>
              <a:ext uri="{FF2B5EF4-FFF2-40B4-BE49-F238E27FC236}">
                <a16:creationId xmlns:a16="http://schemas.microsoft.com/office/drawing/2014/main" id="{864D9F8A-BBC5-3190-C592-A314367BF3C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3640" y="2030264"/>
            <a:ext cx="2220834" cy="2478081"/>
          </a:xfrm>
          <a:prstGeom prst="rect">
            <a:avLst/>
          </a:prstGeom>
        </p:spPr>
      </p:pic>
      <p:pic>
        <p:nvPicPr>
          <p:cNvPr id="22" name="Imagen 21">
            <a:extLst>
              <a:ext uri="{FF2B5EF4-FFF2-40B4-BE49-F238E27FC236}">
                <a16:creationId xmlns:a16="http://schemas.microsoft.com/office/drawing/2014/main" id="{84ACE3E5-14A8-B0CC-C8CE-08225F947DF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581" y="740949"/>
            <a:ext cx="1823541" cy="2373133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FDD8E632-074A-04C6-BB2D-7AE3D767C78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6355" y="1131862"/>
            <a:ext cx="2032547" cy="2947374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2A5A4964-779C-BFB0-CDBB-F0B60FF6312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3639" y="846645"/>
            <a:ext cx="704004" cy="704004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B81F8083-EF2E-B4B2-A709-3BFE65B9AC5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334" y="97985"/>
            <a:ext cx="818367" cy="818367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A62645E7-1516-D99D-E64B-5790CBFF888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0178" y="1773742"/>
            <a:ext cx="767951" cy="767951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EBC08C27-0BE0-7212-F971-143133A2009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colorTemperature colorTemp="72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3024" y="2075798"/>
            <a:ext cx="2214780" cy="2518812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CEF276DC-B232-2175-8707-C1B1210B502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3095" y="1543703"/>
            <a:ext cx="818367" cy="818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568325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55B14E-4D48-B99C-C239-8FAC2ADA2E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143DDD1D-3A3D-6157-4626-3EB2DC803C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875342" y="179439"/>
            <a:ext cx="316658" cy="6499122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AD056C5F-4243-52D8-E797-BD72500EF3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9611000" y="-267893"/>
            <a:ext cx="1642139" cy="2340160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680374CB-F60A-4342-F5DF-1ECDE0A2A8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424" y="5906882"/>
            <a:ext cx="11582918" cy="951118"/>
          </a:xfrm>
          <a:prstGeom prst="rect">
            <a:avLst/>
          </a:prstGeom>
        </p:spPr>
      </p:pic>
      <p:sp>
        <p:nvSpPr>
          <p:cNvPr id="2" name="Google Shape;63;p14">
            <a:extLst>
              <a:ext uri="{FF2B5EF4-FFF2-40B4-BE49-F238E27FC236}">
                <a16:creationId xmlns:a16="http://schemas.microsoft.com/office/drawing/2014/main" id="{2167F124-AFA8-4661-B3A5-CF8EB285089F}"/>
              </a:ext>
            </a:extLst>
          </p:cNvPr>
          <p:cNvSpPr txBox="1"/>
          <p:nvPr/>
        </p:nvSpPr>
        <p:spPr>
          <a:xfrm>
            <a:off x="955358" y="81117"/>
            <a:ext cx="7778432" cy="10771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900" b="1" dirty="0">
                <a:solidFill>
                  <a:srgbClr val="7030A0"/>
                </a:solidFill>
              </a:rPr>
              <a:t>POTENCIAL MERCADO Y ENTIDADES DE COLABORACIÓN</a:t>
            </a:r>
            <a:endParaRPr sz="2900" b="1" dirty="0">
              <a:solidFill>
                <a:srgbClr val="7030A0"/>
              </a:solidFill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A816C90B-E4C0-C737-C021-68B1C408793A}"/>
              </a:ext>
            </a:extLst>
          </p:cNvPr>
          <p:cNvSpPr txBox="1"/>
          <p:nvPr/>
        </p:nvSpPr>
        <p:spPr>
          <a:xfrm>
            <a:off x="430101" y="1200037"/>
            <a:ext cx="88318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i="1" u="sng" dirty="0"/>
              <a:t>El ámbito de actuación es muy variado</a:t>
            </a:r>
            <a:r>
              <a:rPr lang="es-ES" dirty="0"/>
              <a:t>, al contar con diferentes profesionales y por tanto también el potencial mercado que es: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A930CF34-0267-4624-E85B-D95C32882799}"/>
              </a:ext>
            </a:extLst>
          </p:cNvPr>
          <p:cNvSpPr txBox="1"/>
          <p:nvPr/>
        </p:nvSpPr>
        <p:spPr>
          <a:xfrm>
            <a:off x="430102" y="1837584"/>
            <a:ext cx="8009572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/>
              <a:t>Particulares.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/>
              <a:t>Asociaciones de enfermedades.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/>
              <a:t>Colegios y guarderías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/>
              <a:t>Residencias de ancianos.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/>
              <a:t>Empresas de las zona de diferentes sectores.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/>
              <a:t>Casas rurales.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/>
              <a:t>Clubs deportivos.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/>
              <a:t>Universidades o centros formativos.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/>
              <a:t>Gracias al servicio de psicotécnico: oposiciones, conductores, permisos de armas, perros peligrosos, grúas torres: </a:t>
            </a:r>
          </a:p>
          <a:p>
            <a:pPr lvl="1"/>
            <a:r>
              <a:rPr lang="es-ES" dirty="0"/>
              <a:t>             -Autoescuelas</a:t>
            </a:r>
          </a:p>
          <a:p>
            <a:pPr lvl="1"/>
            <a:r>
              <a:rPr lang="es-ES" dirty="0"/>
              <a:t>             -Academia de oposiciones</a:t>
            </a:r>
          </a:p>
          <a:p>
            <a:pPr lvl="1"/>
            <a:r>
              <a:rPr lang="es-ES" dirty="0"/>
              <a:t>             -Cazadores</a:t>
            </a:r>
          </a:p>
          <a:p>
            <a:pPr lvl="1"/>
            <a:r>
              <a:rPr lang="es-ES" dirty="0"/>
              <a:t>             -Clínicas veterinarias</a:t>
            </a:r>
          </a:p>
          <a:p>
            <a:pPr lvl="1"/>
            <a:r>
              <a:rPr lang="es-ES" dirty="0"/>
              <a:t>             -Empresas de la construcción </a:t>
            </a:r>
          </a:p>
        </p:txBody>
      </p:sp>
    </p:spTree>
    <p:extLst>
      <p:ext uri="{BB962C8B-B14F-4D97-AF65-F5344CB8AC3E}">
        <p14:creationId xmlns:p14="http://schemas.microsoft.com/office/powerpoint/2010/main" val="23064832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B1999C78-61B6-F3C5-D2C3-038BE1BD50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179439"/>
            <a:ext cx="316658" cy="6499122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07EC5D5F-A69A-9B78-68D5-AAE8CABCB1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9886303" y="-169571"/>
            <a:ext cx="1642139" cy="2340160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2FEDE1C2-4044-FB90-800C-0D90376DB5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7520" y="5727443"/>
            <a:ext cx="11582918" cy="951118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64B1D597-D79A-43E6-D003-D493F88D23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2837" y="2279171"/>
            <a:ext cx="5142416" cy="3377861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9B6DD698-7C14-DF39-AC46-BE6FE1BB3A9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13106" y="2243965"/>
            <a:ext cx="4750788" cy="3448272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20092518-6045-E6A2-A25D-C3244174D674}"/>
              </a:ext>
            </a:extLst>
          </p:cNvPr>
          <p:cNvSpPr txBox="1"/>
          <p:nvPr/>
        </p:nvSpPr>
        <p:spPr>
          <a:xfrm>
            <a:off x="279314" y="455595"/>
            <a:ext cx="9461877" cy="18235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>
                <a:solidFill>
                  <a:schemeClr val="accent1"/>
                </a:solidFill>
              </a:rPr>
              <a:t>¿QUIÉN NO TIENE UN PUEBLO AL QUE IR EL FIN DE SEMANA? </a:t>
            </a:r>
          </a:p>
          <a:p>
            <a:pPr algn="ctr"/>
            <a:endParaRPr lang="es-ES" sz="1050" b="1" dirty="0">
              <a:solidFill>
                <a:schemeClr val="accent1"/>
              </a:solidFill>
            </a:endParaRPr>
          </a:p>
          <a:p>
            <a:pPr algn="ctr"/>
            <a:r>
              <a:rPr lang="es-ES" sz="2800" b="1" dirty="0">
                <a:solidFill>
                  <a:schemeClr val="accent1"/>
                </a:solidFill>
              </a:rPr>
              <a:t>A DESCONECTAR Y A DISFRUTAR DE LA FAMILIA, ¿PERO Y UN PUEBLO AL QUE IRSE A VIVIR?</a:t>
            </a:r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63605428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6E9697-B14F-2EDF-F7EE-77564DF7F3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271B33E9-CB1F-1AEF-9815-C2CC0E1FE1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179439"/>
            <a:ext cx="316658" cy="6499122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5B19714E-50B4-DEC2-02A5-ECAF24518F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9886303" y="-169571"/>
            <a:ext cx="1642139" cy="2340160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26ED5EDB-4A99-72E2-FE69-B07F786844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7520" y="5727443"/>
            <a:ext cx="11582918" cy="951118"/>
          </a:xfrm>
          <a:prstGeom prst="rect">
            <a:avLst/>
          </a:prstGeom>
        </p:spPr>
      </p:pic>
      <p:sp>
        <p:nvSpPr>
          <p:cNvPr id="4" name="Google Shape;63;p14">
            <a:extLst>
              <a:ext uri="{FF2B5EF4-FFF2-40B4-BE49-F238E27FC236}">
                <a16:creationId xmlns:a16="http://schemas.microsoft.com/office/drawing/2014/main" id="{2A092677-1E65-61DC-1978-EA6FAF25A9F9}"/>
              </a:ext>
            </a:extLst>
          </p:cNvPr>
          <p:cNvSpPr txBox="1"/>
          <p:nvPr/>
        </p:nvSpPr>
        <p:spPr>
          <a:xfrm>
            <a:off x="8145522" y="2828143"/>
            <a:ext cx="5123700" cy="7386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3600" b="1" dirty="0">
                <a:solidFill>
                  <a:srgbClr val="7030A0"/>
                </a:solidFill>
              </a:rPr>
              <a:t>RETOS</a:t>
            </a:r>
            <a:endParaRPr sz="3600" b="1" dirty="0">
              <a:solidFill>
                <a:srgbClr val="7030A0"/>
              </a:solidFill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2442C030-3F84-F36F-6553-EFC24D93B085}"/>
              </a:ext>
            </a:extLst>
          </p:cNvPr>
          <p:cNvSpPr txBox="1"/>
          <p:nvPr/>
        </p:nvSpPr>
        <p:spPr>
          <a:xfrm>
            <a:off x="738503" y="622931"/>
            <a:ext cx="9169068" cy="54322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2000" dirty="0">
                <a:solidFill>
                  <a:schemeClr val="tx1"/>
                </a:solidFill>
              </a:rPr>
              <a:t>Seguir creciendo: </a:t>
            </a:r>
          </a:p>
          <a:p>
            <a:endParaRPr lang="es-ES" sz="900" dirty="0">
              <a:solidFill>
                <a:schemeClr val="tx1"/>
              </a:solidFill>
            </a:endParaRPr>
          </a:p>
          <a:p>
            <a:r>
              <a:rPr lang="es-ES" sz="2000" dirty="0"/>
              <a:t>          -Llegar a más pacientes para poder atenderla con un trato multidisciplinar.</a:t>
            </a:r>
          </a:p>
          <a:p>
            <a:r>
              <a:rPr lang="es-ES" sz="2000" dirty="0"/>
              <a:t>          -Disponer de más servicios </a:t>
            </a:r>
            <a:r>
              <a:rPr lang="es-ES" sz="2000" i="1" dirty="0"/>
              <a:t>(Actualmente Análisis clínicos y Medicina estética).</a:t>
            </a:r>
          </a:p>
          <a:p>
            <a:r>
              <a:rPr lang="es-ES" sz="2000" dirty="0"/>
              <a:t>          -Disponer de más disponibilidad horaria de los profesionales.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s-ES" sz="2000" dirty="0"/>
              <a:t>Potenciar las redes sociales y la pagina web, </a:t>
            </a:r>
            <a:r>
              <a:rPr lang="es-ES" sz="2000" i="1" u="sng" dirty="0"/>
              <a:t>mayor posicionamiento digital.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s-ES" sz="2000" dirty="0"/>
              <a:t>Potenciar la atención de los </a:t>
            </a:r>
            <a:r>
              <a:rPr lang="es-ES" sz="2000" i="1" u="sng" dirty="0"/>
              <a:t>servicios en la modalidad online y a domicilio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s-ES" sz="2000" dirty="0"/>
              <a:t>Realizar </a:t>
            </a:r>
            <a:r>
              <a:rPr lang="es-ES" sz="2000" i="1" u="sng" dirty="0"/>
              <a:t>iniciativas formativas de forma constante </a:t>
            </a:r>
            <a:r>
              <a:rPr lang="es-ES" sz="2000" dirty="0"/>
              <a:t>tanto del centro como con otros empresas de la zona.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s-ES" sz="2000" dirty="0"/>
              <a:t>Establecer acuerdos de colaboración con </a:t>
            </a:r>
            <a:r>
              <a:rPr lang="es-ES" sz="2000" i="1" u="sng" dirty="0"/>
              <a:t>diferentes universidades.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s-ES" sz="2000" dirty="0"/>
              <a:t>Establecer acuerdos de colaboración con </a:t>
            </a:r>
            <a:r>
              <a:rPr lang="es-ES" sz="2000" i="1" u="sng" dirty="0"/>
              <a:t>diferentes seguros de salud.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7397417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11B886-FD77-25B1-C080-5FDB255DFC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0E598746-D84A-5E35-6AD0-09B90C1751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179439"/>
            <a:ext cx="316658" cy="6499122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B9F74614-B958-D162-2D30-6F499B8EB8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9886303" y="-169571"/>
            <a:ext cx="1642139" cy="2340160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1D4C9278-70A7-CA13-EDB5-2E3155370E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7520" y="5727443"/>
            <a:ext cx="11582918" cy="951118"/>
          </a:xfrm>
          <a:prstGeom prst="rect">
            <a:avLst/>
          </a:prstGeom>
        </p:spPr>
      </p:pic>
      <p:sp>
        <p:nvSpPr>
          <p:cNvPr id="6" name="Google Shape;63;p14">
            <a:extLst>
              <a:ext uri="{FF2B5EF4-FFF2-40B4-BE49-F238E27FC236}">
                <a16:creationId xmlns:a16="http://schemas.microsoft.com/office/drawing/2014/main" id="{FE6F1022-AD86-C43C-CCD3-0DC77F07D4AE}"/>
              </a:ext>
            </a:extLst>
          </p:cNvPr>
          <p:cNvSpPr txBox="1"/>
          <p:nvPr/>
        </p:nvSpPr>
        <p:spPr>
          <a:xfrm>
            <a:off x="8997809" y="2276398"/>
            <a:ext cx="3419125" cy="19697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900" b="1" dirty="0">
                <a:solidFill>
                  <a:srgbClr val="7030A0"/>
                </a:solidFill>
              </a:rPr>
              <a:t>¿Qué necesita 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900" b="1" dirty="0">
                <a:solidFill>
                  <a:srgbClr val="7030A0"/>
                </a:solidFill>
              </a:rPr>
              <a:t>SABOREA 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900" b="1" dirty="0">
                <a:solidFill>
                  <a:srgbClr val="7030A0"/>
                </a:solidFill>
              </a:rPr>
              <a:t>TU 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900" b="1" dirty="0">
                <a:solidFill>
                  <a:srgbClr val="7030A0"/>
                </a:solidFill>
              </a:rPr>
              <a:t>SALUD?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D6148073-3738-412B-AAB1-D43E04D62EA7}"/>
              </a:ext>
            </a:extLst>
          </p:cNvPr>
          <p:cNvSpPr txBox="1"/>
          <p:nvPr/>
        </p:nvSpPr>
        <p:spPr>
          <a:xfrm>
            <a:off x="581301" y="491279"/>
            <a:ext cx="9580793" cy="557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2400" dirty="0"/>
              <a:t>Trasmitir la filosofía de trabajo y cual es nuestra misión para </a:t>
            </a:r>
            <a:r>
              <a:rPr lang="es-ES" sz="2400" b="1" dirty="0"/>
              <a:t>diferenciarnos.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2400" b="1" dirty="0"/>
              <a:t>Contactos </a:t>
            </a:r>
            <a:r>
              <a:rPr lang="es-ES" sz="2400" dirty="0"/>
              <a:t>tanto de la zona como de los diferentes ámbitos del proyecto.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2400" b="1" dirty="0"/>
              <a:t>Conocer a otros proyectos </a:t>
            </a:r>
            <a:r>
              <a:rPr lang="es-ES" sz="2400" dirty="0"/>
              <a:t>y enriquecernos al trabajar en equipo.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2400" dirty="0"/>
              <a:t>Invertir </a:t>
            </a:r>
            <a:r>
              <a:rPr lang="es-ES" sz="2400" b="1" dirty="0"/>
              <a:t>en posicionamiento o acciones de visibilidad</a:t>
            </a:r>
            <a:r>
              <a:rPr lang="es-ES" sz="2400" dirty="0"/>
              <a:t>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2400" b="1" dirty="0"/>
              <a:t>Constancia en las redes sociales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2400" dirty="0"/>
              <a:t>Ideas y</a:t>
            </a:r>
            <a:r>
              <a:rPr lang="es-ES" sz="2400" b="1" dirty="0"/>
              <a:t> asesoramiento </a:t>
            </a:r>
            <a:r>
              <a:rPr lang="es-ES" sz="2400" dirty="0"/>
              <a:t>sobre: </a:t>
            </a:r>
          </a:p>
          <a:p>
            <a:pPr lvl="1"/>
            <a:r>
              <a:rPr lang="es-ES" sz="2400" dirty="0"/>
              <a:t>             - Nuevos campos a trabajar y como desarrollarlo.</a:t>
            </a:r>
          </a:p>
          <a:p>
            <a:pPr lvl="1"/>
            <a:r>
              <a:rPr lang="es-ES" sz="2400" dirty="0"/>
              <a:t>             - Nuevas formas de gestionar el trabajo o organización interna.</a:t>
            </a:r>
          </a:p>
          <a:p>
            <a:pPr lvl="1"/>
            <a:r>
              <a:rPr lang="es-ES" sz="2000" dirty="0"/>
              <a:t>            </a:t>
            </a:r>
          </a:p>
          <a:p>
            <a:endParaRPr lang="es-E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00640188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0B945599-693C-A245-D44F-880BC2A4EA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955892" y="906942"/>
            <a:ext cx="280219" cy="11621895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80B999E5-0D4E-ABED-61F6-C1792ED530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112446" y="-216028"/>
            <a:ext cx="1642139" cy="2340160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C725FF41-BA26-C439-8AD5-D3624F09CA0B}"/>
              </a:ext>
            </a:extLst>
          </p:cNvPr>
          <p:cNvSpPr txBox="1"/>
          <p:nvPr/>
        </p:nvSpPr>
        <p:spPr>
          <a:xfrm>
            <a:off x="285053" y="570962"/>
            <a:ext cx="11017685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200" b="1" dirty="0">
                <a:solidFill>
                  <a:schemeClr val="accent6">
                    <a:lumMod val="75000"/>
                  </a:schemeClr>
                </a:solidFill>
              </a:rPr>
              <a:t>FACILIDADES: </a:t>
            </a:r>
          </a:p>
          <a:p>
            <a:endParaRPr lang="es-ES" sz="11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b="1" dirty="0"/>
              <a:t>Disponer del local </a:t>
            </a:r>
            <a:r>
              <a:rPr lang="es-ES" dirty="0"/>
              <a:t>PERO sin que estuviera adaptado</a:t>
            </a:r>
          </a:p>
          <a:p>
            <a:endParaRPr lang="es-ES" sz="9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b="1" dirty="0"/>
              <a:t>Ver como trabajan otras clínicas </a:t>
            </a:r>
            <a:r>
              <a:rPr lang="es-ES" dirty="0"/>
              <a:t>o centros en los que voy, PERO no están en el medio rural</a:t>
            </a:r>
          </a:p>
          <a:p>
            <a:endParaRPr lang="es-ES" sz="9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/>
              <a:t>Ciertas administraciones (HONORSE, CEAS) o agrupaciones (Eres la repera) o </a:t>
            </a:r>
            <a:r>
              <a:rPr lang="es-ES" b="1" dirty="0"/>
              <a:t>personas cercanas que te ayudan </a:t>
            </a:r>
            <a:r>
              <a:rPr lang="es-ES" dirty="0"/>
              <a:t>(a parte de familiares):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ES" dirty="0"/>
              <a:t>Laura San Felipe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ES" dirty="0"/>
              <a:t>Mayra (logopeda de Cuellar)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ES" dirty="0"/>
              <a:t>Reyes (difusión en medios de comunicación)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FB597A75-E4CA-78DE-9836-0E86582AD5F7}"/>
              </a:ext>
            </a:extLst>
          </p:cNvPr>
          <p:cNvSpPr txBox="1"/>
          <p:nvPr/>
        </p:nvSpPr>
        <p:spPr>
          <a:xfrm>
            <a:off x="484585" y="3735953"/>
            <a:ext cx="11422364" cy="26622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200" b="1" dirty="0">
                <a:solidFill>
                  <a:schemeClr val="accent6">
                    <a:lumMod val="75000"/>
                  </a:schemeClr>
                </a:solidFill>
              </a:rPr>
              <a:t>DIFICULTADES: </a:t>
            </a:r>
          </a:p>
          <a:p>
            <a:endParaRPr lang="es-E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b="1" dirty="0"/>
              <a:t>Tramites infinitos </a:t>
            </a:r>
            <a:r>
              <a:rPr lang="es-ES" dirty="0"/>
              <a:t>(Sanidad, servicios sociales, universidades, DGT y seguros de salud….)</a:t>
            </a:r>
          </a:p>
          <a:p>
            <a:endParaRPr lang="es-ES" sz="9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b="1" dirty="0"/>
              <a:t>Encontrar a profesionales </a:t>
            </a:r>
            <a:r>
              <a:rPr lang="es-ES" dirty="0"/>
              <a:t>con los que colaborar que se comprometan en TODO lo que abarca el proyecto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9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b="1" dirty="0"/>
              <a:t>Darte a conocer y que conozcan por completo el proyecto.</a:t>
            </a:r>
          </a:p>
          <a:p>
            <a:endParaRPr lang="es-ES" sz="9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/>
              <a:t>Alcanzar </a:t>
            </a:r>
            <a:r>
              <a:rPr lang="es-ES" b="1" dirty="0"/>
              <a:t>al número de personas suficientes cómo para que los profesionales se mantengan y </a:t>
            </a:r>
            <a:r>
              <a:rPr lang="es-ES" dirty="0"/>
              <a:t>PODER RENTABILIZAR TODO EL ESFUERZO.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6A569AF4-0C75-8708-801D-BCFD02C61EA1}"/>
              </a:ext>
            </a:extLst>
          </p:cNvPr>
          <p:cNvSpPr txBox="1"/>
          <p:nvPr/>
        </p:nvSpPr>
        <p:spPr>
          <a:xfrm>
            <a:off x="285053" y="307721"/>
            <a:ext cx="37496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NO TODO ES COLOR DE ROSA… PERO TAMPOCO ES NEGRO</a:t>
            </a:r>
          </a:p>
        </p:txBody>
      </p:sp>
    </p:spTree>
    <p:extLst>
      <p:ext uri="{BB962C8B-B14F-4D97-AF65-F5344CB8AC3E}">
        <p14:creationId xmlns:p14="http://schemas.microsoft.com/office/powerpoint/2010/main" val="309784671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0B945599-693C-A245-D44F-880BC2A4EA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955892" y="906942"/>
            <a:ext cx="280219" cy="11621895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80B999E5-0D4E-ABED-61F6-C1792ED530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112446" y="-216028"/>
            <a:ext cx="1642139" cy="2340160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C7C5BF3F-C75E-73A9-A34B-747CDA5395B0}"/>
              </a:ext>
            </a:extLst>
          </p:cNvPr>
          <p:cNvSpPr txBox="1"/>
          <p:nvPr/>
        </p:nvSpPr>
        <p:spPr>
          <a:xfrm>
            <a:off x="464163" y="954052"/>
            <a:ext cx="9679079" cy="5093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200" b="1" dirty="0">
                <a:solidFill>
                  <a:schemeClr val="accent6">
                    <a:lumMod val="75000"/>
                  </a:schemeClr>
                </a:solidFill>
              </a:rPr>
              <a:t>CONSEJOS VENDO PERO… PARA MI NO TENGO: </a:t>
            </a:r>
          </a:p>
          <a:p>
            <a:endParaRPr lang="es-ES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b="1" dirty="0"/>
              <a:t>Diferenciarte </a:t>
            </a:r>
            <a:r>
              <a:rPr lang="es-ES" dirty="0"/>
              <a:t>al tener claro el mensaje y tu objetivo</a:t>
            </a:r>
            <a:r>
              <a:rPr lang="es-ES" dirty="0">
                <a:sym typeface="Wingdings" panose="05000000000000000000" pitchFamily="2" charset="2"/>
              </a:rPr>
              <a:t> teniendo claro el que VAS A APORTAR.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ES" sz="120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b="1" dirty="0"/>
              <a:t>Saber desconectar</a:t>
            </a:r>
            <a:r>
              <a:rPr lang="es-ES" dirty="0"/>
              <a:t>, alejarte de los “asuntos por resolver” y poder visualizar los logros que has conseguido.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ES" sz="120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b="1" dirty="0"/>
              <a:t>Tener contactos y no tener miedo a llamar o a proponer ideas</a:t>
            </a:r>
            <a:r>
              <a:rPr lang="es-ES" dirty="0"/>
              <a:t>, estar en activo y en diferentes ramas, para que te permita seguir creciendo.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ES" sz="120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b="1" dirty="0"/>
              <a:t>Creer en tu proyecto y seguir avanzando en él</a:t>
            </a:r>
            <a:r>
              <a:rPr lang="es-ES" dirty="0"/>
              <a:t>, aunque sea por un día más, ya que las cosas se ven de otro color.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ES" sz="120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b="1" dirty="0"/>
              <a:t>Seguir formándote continuamente al estar en una era digital</a:t>
            </a:r>
            <a:r>
              <a:rPr lang="es-ES" dirty="0"/>
              <a:t>, así como rodearte de otros emprendedores.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ES" sz="120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b="1" dirty="0"/>
              <a:t>Organizar y planificar todo, de cada una de las partes del proyecto </a:t>
            </a:r>
            <a:r>
              <a:rPr lang="es-ES" dirty="0"/>
              <a:t>e ir avanzando, ya que parece un camino largo desde que tienes la idea hasta que se realiza.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03028323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5B1F2D-6771-EB22-73F1-DAFBFA86FE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EA0FA058-23D7-A017-F178-E38E36748A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943601" y="-5658548"/>
            <a:ext cx="304799" cy="11621895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4C20A5D6-D4AD-8A87-C439-F80942EC77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9915799" y="118269"/>
            <a:ext cx="1642139" cy="2340160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7CA26978-6760-57A7-1B66-CE2D0DEF08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0386" y="5670883"/>
            <a:ext cx="11582918" cy="951118"/>
          </a:xfrm>
          <a:prstGeom prst="rect">
            <a:avLst/>
          </a:prstGeom>
        </p:spPr>
      </p:pic>
      <p:sp>
        <p:nvSpPr>
          <p:cNvPr id="7" name="Google Shape;63;p14">
            <a:extLst>
              <a:ext uri="{FF2B5EF4-FFF2-40B4-BE49-F238E27FC236}">
                <a16:creationId xmlns:a16="http://schemas.microsoft.com/office/drawing/2014/main" id="{F600F6AC-AE71-539A-E876-AA7D430F47C3}"/>
              </a:ext>
            </a:extLst>
          </p:cNvPr>
          <p:cNvSpPr txBox="1"/>
          <p:nvPr/>
        </p:nvSpPr>
        <p:spPr>
          <a:xfrm>
            <a:off x="8957044" y="2005913"/>
            <a:ext cx="3303270" cy="3693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4800" b="1" dirty="0">
                <a:solidFill>
                  <a:schemeClr val="accent5"/>
                </a:solidFill>
              </a:rPr>
              <a:t>GRACIAS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s-ES" sz="1600" b="1" dirty="0">
              <a:solidFill>
                <a:schemeClr val="accent5">
                  <a:lumMod val="75000"/>
                </a:schemeClr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900" b="1" dirty="0">
                <a:solidFill>
                  <a:schemeClr val="accent5">
                    <a:lumMod val="75000"/>
                  </a:schemeClr>
                </a:solidFill>
              </a:rPr>
              <a:t>¡Espero que </a:t>
            </a:r>
            <a:r>
              <a:rPr lang="es-ES" sz="29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podamos 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9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ayudar al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9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900" b="1" i="1" u="sng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medio rural </a:t>
            </a:r>
            <a:r>
              <a:rPr lang="es-ES" sz="48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JUNTOS</a:t>
            </a:r>
            <a:r>
              <a:rPr lang="es-ES" sz="2900" b="1" dirty="0">
                <a:solidFill>
                  <a:schemeClr val="accent5">
                    <a:lumMod val="75000"/>
                  </a:schemeClr>
                </a:solidFill>
              </a:rPr>
              <a:t>!</a:t>
            </a:r>
            <a:endParaRPr sz="29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1518971B-9EBD-D339-0391-F0197C2129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5999"/>
            <a:ext cx="9144054" cy="5434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45036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41BB2BE2-E2B9-DBB5-2845-2C1C818229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943601" y="-5658548"/>
            <a:ext cx="304799" cy="11621895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4BAA5062-4156-5DF9-C677-7B37A2B96A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9915799" y="118269"/>
            <a:ext cx="1642139" cy="2340160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0A2DBD81-AEB8-BBAC-E3CF-1E5960A334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0386" y="5670883"/>
            <a:ext cx="11582918" cy="951118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89015E92-3C94-70F0-FB68-A636C04BEC15}"/>
              </a:ext>
            </a:extLst>
          </p:cNvPr>
          <p:cNvSpPr txBox="1"/>
          <p:nvPr/>
        </p:nvSpPr>
        <p:spPr>
          <a:xfrm>
            <a:off x="285051" y="389706"/>
            <a:ext cx="9490545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1500" dirty="0"/>
              <a:t>Sandra Gómez es </a:t>
            </a:r>
            <a:r>
              <a:rPr lang="es-ES" sz="1500" b="1" dirty="0"/>
              <a:t>una joven emprendedora del medio rural segoviano</a:t>
            </a:r>
            <a:r>
              <a:rPr lang="es-ES" sz="1500" dirty="0"/>
              <a:t>, graduada en nutrición humana y dietética, </a:t>
            </a:r>
            <a:r>
              <a:rPr lang="es-ES" sz="1500" b="1" dirty="0"/>
              <a:t>por la universidad de Valladolid (CYL00273)</a:t>
            </a:r>
            <a:r>
              <a:rPr lang="es-ES" sz="1500" dirty="0"/>
              <a:t>, la cual se ha especializado con el máster en nutrición clínica y dietética aplicada de </a:t>
            </a:r>
            <a:r>
              <a:rPr lang="es-ES" sz="1500" dirty="0" err="1"/>
              <a:t>Aleris</a:t>
            </a:r>
            <a:r>
              <a:rPr lang="es-ES" sz="1500" dirty="0"/>
              <a:t>, educación alimentaria, nutrición deportiva, patología digestiva…</a:t>
            </a:r>
          </a:p>
          <a:p>
            <a:pPr algn="just"/>
            <a:endParaRPr lang="es-ES" sz="1500" dirty="0"/>
          </a:p>
          <a:p>
            <a:pPr algn="just"/>
            <a:r>
              <a:rPr lang="es-ES" sz="1500" dirty="0"/>
              <a:t>En relación a su experiencia, tiene experiencia tanto en el </a:t>
            </a:r>
            <a:r>
              <a:rPr lang="es-ES" sz="1500" b="1" dirty="0"/>
              <a:t>ámbito clínico </a:t>
            </a:r>
            <a:r>
              <a:rPr lang="es-ES" sz="1500" dirty="0"/>
              <a:t>(en consulta online y presencial); así como </a:t>
            </a:r>
            <a:r>
              <a:rPr lang="es-ES" sz="1500" b="1" dirty="0"/>
              <a:t>en charlas</a:t>
            </a:r>
            <a:r>
              <a:rPr lang="es-ES" sz="1500" dirty="0"/>
              <a:t>, y en el </a:t>
            </a:r>
            <a:r>
              <a:rPr lang="es-ES" sz="1500" b="1" dirty="0"/>
              <a:t>ámbito académico </a:t>
            </a:r>
            <a:r>
              <a:rPr lang="es-ES" sz="1500" dirty="0"/>
              <a:t>al tutorizar alumnos de prácticas como TFG, y ser profesor asociado en el grado de nutrición humana y dietética por la universidad de Valladolid. </a:t>
            </a:r>
          </a:p>
          <a:p>
            <a:pPr algn="just"/>
            <a:endParaRPr lang="es-ES" sz="1500" dirty="0"/>
          </a:p>
          <a:p>
            <a:pPr algn="just"/>
            <a:r>
              <a:rPr lang="es-ES" sz="1500" dirty="0"/>
              <a:t>Actualmente </a:t>
            </a:r>
            <a:r>
              <a:rPr lang="es-ES" sz="1500" b="1" dirty="0"/>
              <a:t>ha creado y coordina un proyecto en el medio rural que se llama SABOREA TU SALUD</a:t>
            </a:r>
            <a:r>
              <a:rPr lang="es-ES" sz="1500" dirty="0"/>
              <a:t>, consiste en un centro polivalente con número de registro sanitario 40-C24-0032, y que prima por el trato multidisciplinar en el medio rural al contar con las diferentes especialidades (nutrición, psicología, logopedia, podología, fisioterapia, entrenamiento personal online, estética, medicina general, medicina del trabajo y terapia ocupacional)</a:t>
            </a:r>
          </a:p>
          <a:p>
            <a:pPr algn="just"/>
            <a:endParaRPr lang="es-ES" sz="1500" dirty="0"/>
          </a:p>
          <a:p>
            <a:pPr algn="just"/>
            <a:r>
              <a:rPr lang="es-ES" sz="1500" dirty="0"/>
              <a:t>Este centro tiene como objetivo promover la salud en el medio rural, tanto en consulta como en </a:t>
            </a:r>
            <a:r>
              <a:rPr lang="es-ES" sz="1500" b="1" dirty="0"/>
              <a:t>charlas</a:t>
            </a:r>
            <a:r>
              <a:rPr lang="es-ES" sz="1500" dirty="0"/>
              <a:t>, así como poder </a:t>
            </a:r>
            <a:r>
              <a:rPr lang="es-ES" sz="1500" b="1" dirty="0"/>
              <a:t>acoger alumnos de prácticas </a:t>
            </a:r>
            <a:r>
              <a:rPr lang="es-ES" sz="1500" dirty="0"/>
              <a:t>de diferentes universidades y titulaciones; por otro lado también tiene una parte social al estar en trámites de la acreditación  social para la ley de la dependencia, y trabajar en equipo con educadores sociales.</a:t>
            </a:r>
          </a:p>
          <a:p>
            <a:pPr algn="just"/>
            <a:endParaRPr lang="es-ES" sz="1500" dirty="0"/>
          </a:p>
          <a:p>
            <a:pPr algn="just"/>
            <a:r>
              <a:rPr lang="es-ES" sz="1500" dirty="0"/>
              <a:t>Si quieres saber más sobre el proyecto puedes echar un vistazo a la pagina web: </a:t>
            </a:r>
            <a:r>
              <a:rPr lang="es-ES" sz="1500" dirty="0"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www.saboreatusalud.com</a:t>
            </a:r>
            <a:r>
              <a:rPr lang="es-ES" sz="1500" dirty="0"/>
              <a:t> y a redes sociales: </a:t>
            </a:r>
          </a:p>
          <a:p>
            <a:pPr algn="just"/>
            <a:endParaRPr lang="es-ES" sz="1500" dirty="0"/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s-ES" sz="1500" dirty="0"/>
              <a:t>Instagram: @centrosaboreatusalud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s-ES" sz="1500" dirty="0"/>
              <a:t>Facebook: @saboreatusalud</a:t>
            </a:r>
          </a:p>
          <a:p>
            <a:endParaRPr lang="es-ES" sz="1000" dirty="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C64679A1-D2F4-4CA0-22C7-DB2D418BA65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88092" y="2036189"/>
            <a:ext cx="2051685" cy="3549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64999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4777C3-57A5-E6DD-7887-78035D4F60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D576C41C-3CF7-54BA-90A4-B184EB5E8F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943601" y="-5658548"/>
            <a:ext cx="304799" cy="11621895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AB38BA15-97AD-C6F7-F0FA-576AB89628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9915799" y="118269"/>
            <a:ext cx="1642139" cy="2340160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C9AFF072-D54F-4EB1-4110-A4F854CE56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0386" y="5670883"/>
            <a:ext cx="11582918" cy="951118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3E518DE1-D0DC-D2FA-D2D8-7548F9681F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88092" y="2036189"/>
            <a:ext cx="2051685" cy="3549787"/>
          </a:xfrm>
          <a:prstGeom prst="rect">
            <a:avLst/>
          </a:prstGeom>
        </p:spPr>
      </p:pic>
      <p:sp>
        <p:nvSpPr>
          <p:cNvPr id="7" name="Cuadro de texto 2">
            <a:extLst>
              <a:ext uri="{FF2B5EF4-FFF2-40B4-BE49-F238E27FC236}">
                <a16:creationId xmlns:a16="http://schemas.microsoft.com/office/drawing/2014/main" id="{A0313279-5C1A-0BDC-EAEC-AA9BABF4CD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5051" y="474614"/>
            <a:ext cx="9281737" cy="5196269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s-MX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Termine la carrera en 2019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s-MX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Jul-mayo 2019: Formación complementaria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s-MX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Mayo 2019 </a:t>
            </a:r>
            <a:r>
              <a:rPr lang="es-MX" sz="1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es-MX" sz="12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Covid</a:t>
            </a:r>
            <a:r>
              <a:rPr lang="es-MX" sz="1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): </a:t>
            </a:r>
            <a:r>
              <a:rPr lang="es-MX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Proyecto online Aliméntate Mujer + Practicas en industria alimentaria (</a:t>
            </a:r>
            <a:r>
              <a:rPr lang="es-MX" sz="1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Santiveri</a:t>
            </a:r>
            <a:r>
              <a:rPr lang="es-MX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).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s-MX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Oct</a:t>
            </a:r>
            <a:r>
              <a:rPr lang="es-MX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2020-jun 2021: Master en nutrición clínica y dietética aplicada (Academia ALERIS)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s-MX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Abril de 2021: </a:t>
            </a:r>
            <a:r>
              <a:rPr lang="es-MX" sz="1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Autónoma</a:t>
            </a:r>
          </a:p>
          <a:p>
            <a:pPr marL="742950" lvl="1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s-MX" sz="105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Nutrición clínica: En Cuellar: Lucia Sancho Nutrición, En Segovia: Herbolario tu salud es natural, GALI,  SERMO, Pablo </a:t>
            </a:r>
            <a:r>
              <a:rPr lang="es-MX" sz="105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Zumaquero</a:t>
            </a:r>
            <a:r>
              <a:rPr lang="es-MX" sz="105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En Valladolid: </a:t>
            </a:r>
            <a:r>
              <a:rPr lang="es-MX" sz="105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Fisiovie</a:t>
            </a:r>
            <a:r>
              <a:rPr lang="es-MX" sz="105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Clínica Activa</a:t>
            </a:r>
          </a:p>
          <a:p>
            <a:pPr marL="742950" lvl="1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s-MX" sz="105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Charlas (FECOSE Saludable, </a:t>
            </a:r>
            <a:r>
              <a:rPr lang="es-MX" sz="105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entrevecinos</a:t>
            </a:r>
            <a:r>
              <a:rPr lang="es-MX" sz="105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ADIVA)</a:t>
            </a:r>
          </a:p>
          <a:p>
            <a:pPr marL="742950" lvl="1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s-MX" sz="105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Tutorizar a alumnos de prácticas de UEMC, UVA, Isabel I, ITEP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s-MX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Diciembre 2021: </a:t>
            </a:r>
            <a:r>
              <a:rPr lang="es-MX" sz="1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Inicio de la IDEA </a:t>
            </a:r>
            <a:r>
              <a:rPr lang="es-MX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 Saborea tu salud (profesionales + charlas + alumnos de prácticas)</a:t>
            </a:r>
          </a:p>
          <a:p>
            <a:pPr marL="742950" lvl="1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s-MX" sz="105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Logotipo, nombre, imagen de marca</a:t>
            </a:r>
          </a:p>
          <a:p>
            <a:pPr marL="742950" lvl="1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s-MX" sz="105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Obra y proyecto del arquitecto.</a:t>
            </a:r>
          </a:p>
          <a:p>
            <a:pPr marL="742950" lvl="1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s-MX" sz="105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Tramites sanitarios, sociosanitario y municipales.</a:t>
            </a:r>
          </a:p>
          <a:p>
            <a:pPr marL="742950" lvl="1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s-MX" sz="105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Búsqueda de subvención, PLAN LEADER</a:t>
            </a:r>
          </a:p>
          <a:p>
            <a:pPr marL="742950" lvl="1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s-MX" sz="105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Búsqueda de profesionales</a:t>
            </a:r>
          </a:p>
          <a:p>
            <a:pPr marL="742950" lvl="1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s-MX" sz="105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Concretar tarifas y metodología de trabajo</a:t>
            </a:r>
          </a:p>
          <a:p>
            <a:pPr marL="742950" lvl="1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s-MX" sz="105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Concretar iniciativas y bonos interprofesionales</a:t>
            </a:r>
          </a:p>
          <a:p>
            <a:pPr marL="742950" lvl="1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s-MX" sz="105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Redes sociales, Google, programa interno, pagina web…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s-MX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Septiembre 2022: INICIO DE SABOREA TU SALUD</a:t>
            </a:r>
            <a:r>
              <a:rPr lang="es-MX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 Inauguración 15 de octubre 2022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s-MX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es-ES" sz="1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02216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EA7F8E-D056-EC59-DD8D-FC2E998C0F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67D624A5-B845-E698-8BFE-9C1A593395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875342" y="179439"/>
            <a:ext cx="316658" cy="6499122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9C3488A3-DB4E-2EE2-4DEC-BA17CB1B6A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9611000" y="-267893"/>
            <a:ext cx="1642139" cy="2340160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B5A7B518-1A34-8087-716C-00537112AE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424" y="5906882"/>
            <a:ext cx="11582918" cy="951118"/>
          </a:xfrm>
          <a:prstGeom prst="rect">
            <a:avLst/>
          </a:prstGeom>
        </p:spPr>
      </p:pic>
      <p:graphicFrame>
        <p:nvGraphicFramePr>
          <p:cNvPr id="6" name="Diagrama 5">
            <a:extLst>
              <a:ext uri="{FF2B5EF4-FFF2-40B4-BE49-F238E27FC236}">
                <a16:creationId xmlns:a16="http://schemas.microsoft.com/office/drawing/2014/main" id="{1C87D5BA-506A-8D69-EC91-6D6054C9565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40221679"/>
              </p:ext>
            </p:extLst>
          </p:nvPr>
        </p:nvGraphicFramePr>
        <p:xfrm>
          <a:off x="338541" y="81117"/>
          <a:ext cx="11263609" cy="591970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1053311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D91D7A-97C4-5002-A9A2-6529C07A04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E6C94EA6-FE53-B025-ACD5-4C0661F1FA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179439"/>
            <a:ext cx="316658" cy="6499122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379B74FD-ACB3-1C46-0330-54D0E66090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9886303" y="-169571"/>
            <a:ext cx="1642139" cy="2340160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E8876552-F8EA-EA14-D6B9-48AACE98A1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7520" y="5727443"/>
            <a:ext cx="11582918" cy="951118"/>
          </a:xfrm>
          <a:prstGeom prst="rect">
            <a:avLst/>
          </a:prstGeom>
        </p:spPr>
      </p:pic>
      <p:sp>
        <p:nvSpPr>
          <p:cNvPr id="8" name="Google Shape;63;p14">
            <a:extLst>
              <a:ext uri="{FF2B5EF4-FFF2-40B4-BE49-F238E27FC236}">
                <a16:creationId xmlns:a16="http://schemas.microsoft.com/office/drawing/2014/main" id="{45345AB8-C3D2-4567-8950-1BCD19174420}"/>
              </a:ext>
            </a:extLst>
          </p:cNvPr>
          <p:cNvSpPr txBox="1"/>
          <p:nvPr/>
        </p:nvSpPr>
        <p:spPr>
          <a:xfrm>
            <a:off x="9615340" y="1895117"/>
            <a:ext cx="2427259" cy="3262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4000" b="1" dirty="0">
                <a:solidFill>
                  <a:schemeClr val="accent1">
                    <a:lumMod val="75000"/>
                  </a:schemeClr>
                </a:solidFill>
              </a:rPr>
              <a:t>¿Dónde?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40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4000" b="1" dirty="0">
                <a:solidFill>
                  <a:schemeClr val="accent1">
                    <a:lumMod val="75000"/>
                  </a:schemeClr>
                </a:solidFill>
              </a:rPr>
              <a:t>¿Cómo?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s-ES" sz="4000" b="1" dirty="0">
              <a:solidFill>
                <a:schemeClr val="accent1">
                  <a:lumMod val="75000"/>
                </a:schemeClr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4000" b="1" dirty="0">
                <a:solidFill>
                  <a:schemeClr val="accent1">
                    <a:lumMod val="75000"/>
                  </a:schemeClr>
                </a:solidFill>
              </a:rPr>
              <a:t>¿Cuándo?</a:t>
            </a:r>
            <a:endParaRPr sz="4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554B167E-33CC-F60F-63DD-0A46DFD79C6E}"/>
              </a:ext>
            </a:extLst>
          </p:cNvPr>
          <p:cNvSpPr txBox="1"/>
          <p:nvPr/>
        </p:nvSpPr>
        <p:spPr>
          <a:xfrm>
            <a:off x="339178" y="356742"/>
            <a:ext cx="9276162" cy="53707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sz="2000" b="1" dirty="0">
                <a:solidFill>
                  <a:schemeClr val="accent1"/>
                </a:solidFill>
              </a:rPr>
              <a:t>¿Dónde? </a:t>
            </a:r>
            <a:r>
              <a:rPr lang="es-ES" sz="2000" dirty="0"/>
              <a:t>En el medio rural segoviano: Plaza España 2, </a:t>
            </a:r>
            <a:r>
              <a:rPr lang="es-ES" b="1" dirty="0" err="1"/>
              <a:t>Fuenterrebollo</a:t>
            </a:r>
            <a:r>
              <a:rPr lang="es-ES" sz="2000" dirty="0"/>
              <a:t> (Segovia), a domicilio y online</a:t>
            </a:r>
          </a:p>
          <a:p>
            <a:pPr algn="just"/>
            <a:endParaRPr lang="es-ES" sz="90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sz="2000" b="1" dirty="0">
                <a:solidFill>
                  <a:schemeClr val="accent1"/>
                </a:solidFill>
              </a:rPr>
              <a:t>¿Cómo? </a:t>
            </a:r>
            <a:r>
              <a:rPr lang="es-ES" sz="2000" dirty="0"/>
              <a:t>Con un equipo de profesionales que trabajan en equipo y que tienen por bandera cuidar al medio rural, los cuales tienen un centro polivalente donde trabajar y compartir los avances de los pacientes, además de en las reuniones mensuales de equipo; compartiendo nuevas iniciativas.</a:t>
            </a:r>
          </a:p>
          <a:p>
            <a:pPr algn="just"/>
            <a:endParaRPr lang="es-ES" sz="90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sz="2000" b="1" dirty="0">
                <a:solidFill>
                  <a:schemeClr val="accent1"/>
                </a:solidFill>
              </a:rPr>
              <a:t>¿Cuándo? </a:t>
            </a:r>
            <a:r>
              <a:rPr lang="es-ES" sz="2000" dirty="0"/>
              <a:t>En septiembre de 2022, y desde entonces se van incorporando nuevas especialidades y servicios, dotando al medio rural de todo lo que necesita.</a:t>
            </a:r>
          </a:p>
          <a:p>
            <a:pPr algn="just"/>
            <a:endParaRPr lang="es-ES" sz="90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sz="2000" b="1" dirty="0">
                <a:solidFill>
                  <a:schemeClr val="accent1"/>
                </a:solidFill>
              </a:rPr>
              <a:t>¿Para quién? </a:t>
            </a:r>
            <a:r>
              <a:rPr lang="es-ES" sz="2000" dirty="0"/>
              <a:t>Se ayuda a: </a:t>
            </a:r>
          </a:p>
          <a:p>
            <a:pPr algn="just"/>
            <a:r>
              <a:rPr lang="es-ES" sz="2000" dirty="0"/>
              <a:t>                -Profesionales sanitarios y sociales al tener trabajo en el medio rural</a:t>
            </a:r>
          </a:p>
          <a:p>
            <a:pPr algn="just"/>
            <a:r>
              <a:rPr lang="es-ES" sz="2000" dirty="0"/>
              <a:t>                -Habitantes del medio rural con diferentes características clínicas.</a:t>
            </a:r>
          </a:p>
          <a:p>
            <a:pPr algn="just"/>
            <a:r>
              <a:rPr lang="es-ES" sz="2000" dirty="0"/>
              <a:t>                -Futuros profesionales, con las prácticas curriculares a través del campus rural</a:t>
            </a:r>
          </a:p>
          <a:p>
            <a:pPr marL="285750" lvl="1" indent="-285750" algn="just">
              <a:buFont typeface="Arial" panose="020B0604020202020204" pitchFamily="34" charset="0"/>
              <a:buChar char="•"/>
            </a:pPr>
            <a:r>
              <a:rPr lang="es-ES" sz="2000" b="1" dirty="0">
                <a:solidFill>
                  <a:schemeClr val="accent1"/>
                </a:solidFill>
              </a:rPr>
              <a:t>¿A dónde se llega?</a:t>
            </a:r>
          </a:p>
          <a:p>
            <a:pPr lvl="2" algn="just"/>
            <a:r>
              <a:rPr lang="es-ES" sz="2000" dirty="0"/>
              <a:t>                -Al medio rural segoviano, ya sea en el centro o a domicilio</a:t>
            </a:r>
          </a:p>
          <a:p>
            <a:pPr lvl="2" algn="just"/>
            <a:r>
              <a:rPr lang="es-ES" sz="2000" dirty="0"/>
              <a:t>                -Online: España y países de hispanohablantes</a:t>
            </a:r>
          </a:p>
          <a:p>
            <a:pPr marL="285750" lvl="1" indent="-285750" algn="just">
              <a:buFont typeface="Arial" panose="020B0604020202020204" pitchFamily="34" charset="0"/>
              <a:buChar char="•"/>
            </a:pP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4685857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0B945599-693C-A245-D44F-880BC2A4EA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955892" y="906942"/>
            <a:ext cx="280219" cy="11621895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80B999E5-0D4E-ABED-61F6-C1792ED530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112446" y="-216028"/>
            <a:ext cx="1642139" cy="2340160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D1BFE861-0A74-1DF4-4ED9-5BFE72FACF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4029" y="5626661"/>
            <a:ext cx="11582918" cy="951118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BE9497AE-B806-856E-6B2A-ADB961B61E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35052" y="1486418"/>
            <a:ext cx="8656948" cy="4157221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3C364982-E5C4-2D10-1C9D-EEE423BE4A1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32982"/>
            <a:ext cx="5373956" cy="4157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27664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B76626-D734-3A09-6706-9848893FE1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AF5331AD-4451-EF0F-1E32-4EE6AFDCB9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955892" y="906942"/>
            <a:ext cx="280219" cy="11621895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408E53B7-3328-667D-4005-9DDC7A2E23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112446" y="-216028"/>
            <a:ext cx="1642139" cy="2340160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84012EEB-538F-BAE3-DAD7-2F9AF0C8A3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4029" y="5626661"/>
            <a:ext cx="11582918" cy="951118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E2495E55-7DAE-CAF7-5B46-B59B5327C5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376" y="11208"/>
            <a:ext cx="6381524" cy="3029431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B0F53EAE-1353-B788-7AB9-2E8DFEE52F4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09591" y="2170749"/>
            <a:ext cx="5982409" cy="3574749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76A87AC0-F9F6-8C15-87FE-86BE9769C850}"/>
              </a:ext>
            </a:extLst>
          </p:cNvPr>
          <p:cNvSpPr txBox="1"/>
          <p:nvPr/>
        </p:nvSpPr>
        <p:spPr>
          <a:xfrm>
            <a:off x="394520" y="3226004"/>
            <a:ext cx="5530018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>
                <a:solidFill>
                  <a:schemeClr val="accent6"/>
                </a:solidFill>
              </a:rPr>
              <a:t>SALA DE INTEGRACIÓN SENSORIAL</a:t>
            </a:r>
          </a:p>
          <a:p>
            <a:endParaRPr lang="es-ES" dirty="0"/>
          </a:p>
          <a:p>
            <a:pPr algn="just"/>
            <a:r>
              <a:rPr lang="es-ES" dirty="0">
                <a:solidFill>
                  <a:srgbClr val="000000"/>
                </a:solidFill>
                <a:latin typeface="Calibri" panose="020F0502020204030204" pitchFamily="34" charset="0"/>
              </a:rPr>
              <a:t>S</a:t>
            </a:r>
            <a:r>
              <a:rPr lang="es-ES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e trata de un espacio visual, auditivo, táctil, olfativo, gustativo, vestibular y propioceptivo flexible, que no sigue unos patrones estandarizados, ya que se va adaptando según los materiales disponibles, los recursos del centro, y de acuerdo a las necesidades de cada niño y de cada usuario. </a:t>
            </a:r>
            <a:endParaRPr lang="es-ES" dirty="0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1DA8134B-2248-B898-5F52-D5DBD3C52278}"/>
              </a:ext>
            </a:extLst>
          </p:cNvPr>
          <p:cNvSpPr txBox="1"/>
          <p:nvPr/>
        </p:nvSpPr>
        <p:spPr>
          <a:xfrm>
            <a:off x="7080423" y="253239"/>
            <a:ext cx="2770587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b="1" dirty="0">
                <a:solidFill>
                  <a:schemeClr val="accent1"/>
                </a:solidFill>
              </a:rPr>
              <a:t>SALA DE FISIOTERAPIA</a:t>
            </a:r>
          </a:p>
          <a:p>
            <a:endParaRPr lang="es-ES" sz="1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/>
              <a:t>Ondas de choque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/>
              <a:t>Infrarrojos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/>
              <a:t>Electroestimulación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/>
              <a:t>Presoterapia</a:t>
            </a:r>
          </a:p>
        </p:txBody>
      </p:sp>
    </p:spTree>
    <p:extLst>
      <p:ext uri="{BB962C8B-B14F-4D97-AF65-F5344CB8AC3E}">
        <p14:creationId xmlns:p14="http://schemas.microsoft.com/office/powerpoint/2010/main" val="4122077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73DD38-FC13-CE0C-96B5-36CD0766CD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C7E45333-5A7A-29A5-0334-170BAB166B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955892" y="906942"/>
            <a:ext cx="280219" cy="11621895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662AA7E2-B4A4-0DFB-5625-1CAFFA44FE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112446" y="-216028"/>
            <a:ext cx="1642139" cy="2340160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3CF46A0E-1D89-772E-038A-2DD0EDFF0C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4029" y="5626661"/>
            <a:ext cx="11582918" cy="951118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C3229FD3-794D-44EE-4B6D-A6FB16EA4F5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2865748" cy="4477732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0209FE91-2009-68ED-2166-60C2DECED1D3}"/>
              </a:ext>
            </a:extLst>
          </p:cNvPr>
          <p:cNvSpPr txBox="1"/>
          <p:nvPr/>
        </p:nvSpPr>
        <p:spPr>
          <a:xfrm>
            <a:off x="3169742" y="132982"/>
            <a:ext cx="3979726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b="1" dirty="0">
                <a:solidFill>
                  <a:schemeClr val="accent2"/>
                </a:solidFill>
              </a:rPr>
              <a:t>GIMNASIO</a:t>
            </a:r>
          </a:p>
          <a:p>
            <a:endParaRPr lang="es-ES" sz="12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dirty="0"/>
              <a:t>Readaptación de lesiones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dirty="0"/>
              <a:t>Mejora del rendimiento deportivo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dirty="0"/>
              <a:t>Mejora de la composición corporal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s-ES" sz="1200" dirty="0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3914189D-2CB8-EE56-0F94-492DEB8417DD}"/>
              </a:ext>
            </a:extLst>
          </p:cNvPr>
          <p:cNvSpPr txBox="1"/>
          <p:nvPr/>
        </p:nvSpPr>
        <p:spPr>
          <a:xfrm>
            <a:off x="8025352" y="2726240"/>
            <a:ext cx="4166648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b="1" dirty="0">
                <a:solidFill>
                  <a:schemeClr val="accent4"/>
                </a:solidFill>
              </a:rPr>
              <a:t>SALA DE RECONOCIMIENTO MÉDICOS</a:t>
            </a:r>
          </a:p>
          <a:p>
            <a:endParaRPr lang="es-ES" sz="12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dirty="0"/>
              <a:t>Reconocimientos de conductores: SG0014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dirty="0"/>
              <a:t>Licencias de armas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dirty="0"/>
              <a:t>Seguridad Privada</a:t>
            </a: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E28A4B07-7B87-5E54-B9F2-B1187A3A2C3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65748" y="1996830"/>
            <a:ext cx="5159604" cy="3530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3661690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232</TotalTime>
  <Words>2296</Words>
  <Application>Microsoft Office PowerPoint</Application>
  <PresentationFormat>Panorámica</PresentationFormat>
  <Paragraphs>273</Paragraphs>
  <Slides>24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24</vt:i4>
      </vt:variant>
    </vt:vector>
  </HeadingPairs>
  <TitlesOfParts>
    <vt:vector size="29" baseType="lpstr">
      <vt:lpstr>Arial</vt:lpstr>
      <vt:lpstr>Calibri</vt:lpstr>
      <vt:lpstr>Calibri Light</vt:lpstr>
      <vt:lpstr>Wingdings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sandra gomez gonzalez</dc:creator>
  <cp:lastModifiedBy>sandra gomez gonzalez</cp:lastModifiedBy>
  <cp:revision>8</cp:revision>
  <dcterms:created xsi:type="dcterms:W3CDTF">2022-09-16T11:22:22Z</dcterms:created>
  <dcterms:modified xsi:type="dcterms:W3CDTF">2024-02-12T13:03:40Z</dcterms:modified>
</cp:coreProperties>
</file>