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1" r:id="rId3"/>
    <p:sldId id="282" r:id="rId4"/>
    <p:sldId id="283" r:id="rId5"/>
    <p:sldId id="284" r:id="rId6"/>
    <p:sldId id="278" r:id="rId7"/>
    <p:sldId id="280" r:id="rId8"/>
    <p:sldId id="257" r:id="rId9"/>
    <p:sldId id="259" r:id="rId10"/>
    <p:sldId id="276" r:id="rId11"/>
    <p:sldId id="277" r:id="rId12"/>
    <p:sldId id="260" r:id="rId13"/>
    <p:sldId id="261" r:id="rId14"/>
    <p:sldId id="262" r:id="rId15"/>
    <p:sldId id="279" r:id="rId16"/>
    <p:sldId id="263" r:id="rId17"/>
    <p:sldId id="287" r:id="rId18"/>
    <p:sldId id="265" r:id="rId19"/>
    <p:sldId id="266" r:id="rId20"/>
    <p:sldId id="267" r:id="rId21"/>
    <p:sldId id="268" r:id="rId22"/>
    <p:sldId id="285" r:id="rId23"/>
    <p:sldId id="258" r:id="rId24"/>
    <p:sldId id="269" r:id="rId25"/>
    <p:sldId id="271" r:id="rId26"/>
    <p:sldId id="270" r:id="rId27"/>
    <p:sldId id="272" r:id="rId28"/>
    <p:sldId id="273" r:id="rId29"/>
    <p:sldId id="274" r:id="rId30"/>
    <p:sldId id="288"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3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grojo\Desktop\Certificaci&#243;n%20de%20semillas\NOTAS\JORNADA%20PATATA%201%20DE%20DICIEMBRE\Datos%20desde%20campa&#241;a%202008-20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grojo\Desktop\Certificaci&#243;n%20de%20semillas\NOTAS\JORNADA%20PATATA%201%20DE%20DICIEMBRE\Datos%20desde%20campa&#241;a%202008-200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Patata</a:t>
            </a:r>
            <a:r>
              <a:rPr lang="es-ES" baseline="0"/>
              <a:t> de siembra certificada</a:t>
            </a:r>
            <a:endParaRPr lang="es-E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prstMaterial="plastic">
              <a:bevelT w="25400" h="25400"/>
            </a:sp3d>
          </c:spPr>
          <c:invertIfNegative val="0"/>
          <c:dLbls>
            <c:delete val="1"/>
          </c:dLbls>
          <c:cat>
            <c:strRef>
              <c:f>Hoja1!$D$4:$S$4</c:f>
              <c:strCache>
                <c:ptCount val="16"/>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pt idx="14">
                  <c:v>2023-24</c:v>
                </c:pt>
                <c:pt idx="15">
                  <c:v>2024-25</c:v>
                </c:pt>
              </c:strCache>
            </c:strRef>
          </c:cat>
          <c:val>
            <c:numRef>
              <c:f>Hoja1!$D$5:$S$5</c:f>
              <c:numCache>
                <c:formatCode>#,##0.00</c:formatCode>
                <c:ptCount val="16"/>
                <c:pt idx="0">
                  <c:v>38584380</c:v>
                </c:pt>
                <c:pt idx="1">
                  <c:v>37259794</c:v>
                </c:pt>
                <c:pt idx="2">
                  <c:v>38919583</c:v>
                </c:pt>
                <c:pt idx="3">
                  <c:v>33943529.780000001</c:v>
                </c:pt>
                <c:pt idx="4">
                  <c:v>31695467</c:v>
                </c:pt>
                <c:pt idx="5">
                  <c:v>41076315</c:v>
                </c:pt>
                <c:pt idx="6">
                  <c:v>34014229</c:v>
                </c:pt>
                <c:pt idx="7">
                  <c:v>30450804</c:v>
                </c:pt>
                <c:pt idx="8">
                  <c:v>32499400</c:v>
                </c:pt>
                <c:pt idx="9">
                  <c:v>31723225</c:v>
                </c:pt>
                <c:pt idx="10">
                  <c:v>29811796</c:v>
                </c:pt>
                <c:pt idx="11">
                  <c:v>27431974</c:v>
                </c:pt>
                <c:pt idx="12">
                  <c:v>27438694</c:v>
                </c:pt>
                <c:pt idx="13">
                  <c:v>22606846</c:v>
                </c:pt>
                <c:pt idx="14">
                  <c:v>27065709</c:v>
                </c:pt>
                <c:pt idx="15">
                  <c:v>22719387</c:v>
                </c:pt>
              </c:numCache>
            </c:numRef>
          </c:val>
          <c:extLst>
            <c:ext xmlns:c16="http://schemas.microsoft.com/office/drawing/2014/chart" uri="{C3380CC4-5D6E-409C-BE32-E72D297353CC}">
              <c16:uniqueId val="{00000000-366D-42B1-AD93-C3CCDFA22992}"/>
            </c:ext>
          </c:extLst>
        </c:ser>
        <c:dLbls>
          <c:dLblPos val="inEnd"/>
          <c:showLegendKey val="0"/>
          <c:showVal val="1"/>
          <c:showCatName val="0"/>
          <c:showSerName val="0"/>
          <c:showPercent val="0"/>
          <c:showBubbleSize val="0"/>
        </c:dLbls>
        <c:gapWidth val="100"/>
        <c:overlap val="-24"/>
        <c:axId val="1373983712"/>
        <c:axId val="1373987072"/>
      </c:barChart>
      <c:catAx>
        <c:axId val="1373983712"/>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S"/>
                  <a:t>campaña</a:t>
                </a:r>
              </a:p>
            </c:rich>
          </c:tx>
          <c:layout>
            <c:manualLayout>
              <c:xMode val="edge"/>
              <c:yMode val="edge"/>
              <c:x val="0.44733202099737535"/>
              <c:y val="0.88895815106445031"/>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s-E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1373987072"/>
        <c:crosses val="autoZero"/>
        <c:auto val="1"/>
        <c:lblAlgn val="ctr"/>
        <c:lblOffset val="100"/>
        <c:noMultiLvlLbl val="0"/>
      </c:catAx>
      <c:valAx>
        <c:axId val="137398707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S"/>
                  <a:t>KG</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137398371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Superficie para Patata de siembra</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prstMaterial="plastic">
              <a:bevelT w="25400" h="25400"/>
            </a:sp3d>
          </c:spPr>
          <c:invertIfNegative val="0"/>
          <c:cat>
            <c:strRef>
              <c:f>Hoja1!$D$33:$P$33</c:f>
              <c:strCache>
                <c:ptCount val="13"/>
                <c:pt idx="0">
                  <c:v>2009-10</c:v>
                </c:pt>
                <c:pt idx="1">
                  <c:v>2010-11</c:v>
                </c:pt>
                <c:pt idx="2">
                  <c:v>2011-12</c:v>
                </c:pt>
                <c:pt idx="3">
                  <c:v>2014-15</c:v>
                </c:pt>
                <c:pt idx="4">
                  <c:v>2015-16</c:v>
                </c:pt>
                <c:pt idx="5">
                  <c:v>2016-17</c:v>
                </c:pt>
                <c:pt idx="6">
                  <c:v>2017-18</c:v>
                </c:pt>
                <c:pt idx="7">
                  <c:v>2018-19</c:v>
                </c:pt>
                <c:pt idx="8">
                  <c:v>2020-21</c:v>
                </c:pt>
                <c:pt idx="9">
                  <c:v>2021-22</c:v>
                </c:pt>
                <c:pt idx="10">
                  <c:v>2022-23</c:v>
                </c:pt>
                <c:pt idx="11">
                  <c:v>2023-24</c:v>
                </c:pt>
                <c:pt idx="12">
                  <c:v>2024-25</c:v>
                </c:pt>
              </c:strCache>
            </c:strRef>
          </c:cat>
          <c:val>
            <c:numRef>
              <c:f>Hoja1!$D$34:$P$34</c:f>
              <c:numCache>
                <c:formatCode>#,##0</c:formatCode>
                <c:ptCount val="13"/>
                <c:pt idx="0">
                  <c:v>2731.17</c:v>
                </c:pt>
                <c:pt idx="1">
                  <c:v>2685.23</c:v>
                </c:pt>
                <c:pt idx="2">
                  <c:v>2651.97</c:v>
                </c:pt>
                <c:pt idx="3">
                  <c:v>2293.66</c:v>
                </c:pt>
                <c:pt idx="4">
                  <c:v>2188.7199999999998</c:v>
                </c:pt>
                <c:pt idx="5">
                  <c:v>2198.14</c:v>
                </c:pt>
                <c:pt idx="6">
                  <c:v>2009.04</c:v>
                </c:pt>
                <c:pt idx="7">
                  <c:v>2148.23</c:v>
                </c:pt>
                <c:pt idx="8">
                  <c:v>2031.11</c:v>
                </c:pt>
                <c:pt idx="9">
                  <c:v>2005.91</c:v>
                </c:pt>
                <c:pt idx="10">
                  <c:v>1914.77</c:v>
                </c:pt>
                <c:pt idx="11">
                  <c:v>1828.21</c:v>
                </c:pt>
                <c:pt idx="12">
                  <c:v>1700.4</c:v>
                </c:pt>
              </c:numCache>
            </c:numRef>
          </c:val>
          <c:extLst>
            <c:ext xmlns:c16="http://schemas.microsoft.com/office/drawing/2014/chart" uri="{C3380CC4-5D6E-409C-BE32-E72D297353CC}">
              <c16:uniqueId val="{00000000-3699-43F4-9010-45A097E5B198}"/>
            </c:ext>
          </c:extLst>
        </c:ser>
        <c:dLbls>
          <c:showLegendKey val="0"/>
          <c:showVal val="0"/>
          <c:showCatName val="0"/>
          <c:showSerName val="0"/>
          <c:showPercent val="0"/>
          <c:showBubbleSize val="0"/>
        </c:dLbls>
        <c:gapWidth val="100"/>
        <c:overlap val="-24"/>
        <c:axId val="1374015872"/>
        <c:axId val="1374007712"/>
      </c:barChart>
      <c:catAx>
        <c:axId val="1374015872"/>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S"/>
                  <a:t>campaña</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s-E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1374007712"/>
        <c:crosses val="autoZero"/>
        <c:auto val="1"/>
        <c:lblAlgn val="ctr"/>
        <c:lblOffset val="100"/>
        <c:noMultiLvlLbl val="0"/>
      </c:catAx>
      <c:valAx>
        <c:axId val="13740077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S"/>
                  <a:t>hectáreas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13740158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77E44B8-18AC-42C5-B622-08C97FB350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2250CA-16A8-4769-A278-08FF9E7C66C1}">
      <dgm:prSet custT="1"/>
      <dgm:spPr/>
      <dgm:t>
        <a:bodyPr/>
        <a:lstStyle/>
        <a:p>
          <a:r>
            <a:rPr lang="es-ES" sz="1600" dirty="0"/>
            <a:t>Reglas y normas CE.</a:t>
          </a:r>
          <a:endParaRPr lang="en-US" sz="1600" dirty="0"/>
        </a:p>
      </dgm:t>
    </dgm:pt>
    <dgm:pt modelId="{67F19F4D-EA73-424B-AE19-D6F99F4702AB}" type="parTrans" cxnId="{E2481741-D051-4055-88BF-99544BDA5EB9}">
      <dgm:prSet/>
      <dgm:spPr/>
      <dgm:t>
        <a:bodyPr/>
        <a:lstStyle/>
        <a:p>
          <a:endParaRPr lang="en-US"/>
        </a:p>
      </dgm:t>
    </dgm:pt>
    <dgm:pt modelId="{516923A8-8563-411F-A42D-616A2CFAB4A2}" type="sibTrans" cxnId="{E2481741-D051-4055-88BF-99544BDA5EB9}">
      <dgm:prSet/>
      <dgm:spPr/>
      <dgm:t>
        <a:bodyPr/>
        <a:lstStyle/>
        <a:p>
          <a:endParaRPr lang="en-US"/>
        </a:p>
      </dgm:t>
    </dgm:pt>
    <dgm:pt modelId="{A38B0986-5D1F-4C35-B4CB-F11AADD29B6A}">
      <dgm:prSet custT="1"/>
      <dgm:spPr/>
      <dgm:t>
        <a:bodyPr/>
        <a:lstStyle/>
        <a:p>
          <a:r>
            <a:rPr lang="es-ES" sz="1600" dirty="0"/>
            <a:t>Servicio oficial de certificación-España.</a:t>
          </a:r>
          <a:endParaRPr lang="en-US" sz="1600" dirty="0"/>
        </a:p>
      </dgm:t>
    </dgm:pt>
    <dgm:pt modelId="{1204DC99-F3CF-441A-896B-68C8063158E5}" type="parTrans" cxnId="{EB251031-B845-4160-897F-866DC2C46F11}">
      <dgm:prSet/>
      <dgm:spPr/>
      <dgm:t>
        <a:bodyPr/>
        <a:lstStyle/>
        <a:p>
          <a:endParaRPr lang="en-US"/>
        </a:p>
      </dgm:t>
    </dgm:pt>
    <dgm:pt modelId="{AEB1114D-EDA1-44F7-ADA0-50E02F959020}" type="sibTrans" cxnId="{EB251031-B845-4160-897F-866DC2C46F11}">
      <dgm:prSet/>
      <dgm:spPr/>
      <dgm:t>
        <a:bodyPr/>
        <a:lstStyle/>
        <a:p>
          <a:endParaRPr lang="en-US"/>
        </a:p>
      </dgm:t>
    </dgm:pt>
    <dgm:pt modelId="{45E6DB55-4B18-483D-A5FC-E7BBD315E187}">
      <dgm:prSet custT="1"/>
      <dgm:spPr/>
      <dgm:t>
        <a:bodyPr/>
        <a:lstStyle/>
        <a:p>
          <a:r>
            <a:rPr lang="es-ES" sz="1600" dirty="0"/>
            <a:t>Especie, indicada al menos en caracteres latinos.</a:t>
          </a:r>
          <a:endParaRPr lang="en-US" sz="1600" dirty="0"/>
        </a:p>
      </dgm:t>
    </dgm:pt>
    <dgm:pt modelId="{739F2B3D-8001-433C-8568-5C34029BECA4}" type="parTrans" cxnId="{19B84BA1-65E2-44D9-8666-CAACDA17CBF0}">
      <dgm:prSet/>
      <dgm:spPr/>
      <dgm:t>
        <a:bodyPr/>
        <a:lstStyle/>
        <a:p>
          <a:endParaRPr lang="en-US"/>
        </a:p>
      </dgm:t>
    </dgm:pt>
    <dgm:pt modelId="{ED7F7D81-C979-4D6B-808A-0E1E5A19BDAC}" type="sibTrans" cxnId="{19B84BA1-65E2-44D9-8666-CAACDA17CBF0}">
      <dgm:prSet/>
      <dgm:spPr/>
      <dgm:t>
        <a:bodyPr/>
        <a:lstStyle/>
        <a:p>
          <a:endParaRPr lang="en-US"/>
        </a:p>
      </dgm:t>
    </dgm:pt>
    <dgm:pt modelId="{54D699A9-A644-41D7-A693-AF7B1ADA2FD9}">
      <dgm:prSet custT="1"/>
      <dgm:spPr/>
      <dgm:t>
        <a:bodyPr/>
        <a:lstStyle/>
        <a:p>
          <a:r>
            <a:rPr lang="es-ES" sz="1600" dirty="0"/>
            <a:t>Variedad. Denominación.</a:t>
          </a:r>
          <a:endParaRPr lang="en-US" sz="1600" dirty="0"/>
        </a:p>
      </dgm:t>
    </dgm:pt>
    <dgm:pt modelId="{5B82112B-ED2B-41D3-81C5-1A2C2B026927}" type="parTrans" cxnId="{F7084B68-9EB1-41DD-AC3C-EFBC441CF664}">
      <dgm:prSet/>
      <dgm:spPr/>
      <dgm:t>
        <a:bodyPr/>
        <a:lstStyle/>
        <a:p>
          <a:endParaRPr lang="en-US"/>
        </a:p>
      </dgm:t>
    </dgm:pt>
    <dgm:pt modelId="{002BD080-67FB-4BBB-B5F5-31F392B3179B}" type="sibTrans" cxnId="{F7084B68-9EB1-41DD-AC3C-EFBC441CF664}">
      <dgm:prSet/>
      <dgm:spPr/>
      <dgm:t>
        <a:bodyPr/>
        <a:lstStyle/>
        <a:p>
          <a:endParaRPr lang="en-US"/>
        </a:p>
      </dgm:t>
    </dgm:pt>
    <dgm:pt modelId="{2F133086-71DF-4C50-A286-796CEF9BD28B}">
      <dgm:prSet custT="1"/>
      <dgm:spPr/>
      <dgm:t>
        <a:bodyPr/>
        <a:lstStyle/>
        <a:p>
          <a:r>
            <a:rPr lang="es-ES" sz="1600"/>
            <a:t>Categoría y clase.</a:t>
          </a:r>
          <a:endParaRPr lang="en-US" sz="1600"/>
        </a:p>
      </dgm:t>
    </dgm:pt>
    <dgm:pt modelId="{D005D4DD-A873-4D0C-847E-A14385A01FF2}" type="parTrans" cxnId="{71E70F31-937E-4FD4-B5A3-31FA66D78A5E}">
      <dgm:prSet/>
      <dgm:spPr/>
      <dgm:t>
        <a:bodyPr/>
        <a:lstStyle/>
        <a:p>
          <a:endParaRPr lang="en-US"/>
        </a:p>
      </dgm:t>
    </dgm:pt>
    <dgm:pt modelId="{FC27D19F-E410-41C8-8EBB-231BE94A20ED}" type="sibTrans" cxnId="{71E70F31-937E-4FD4-B5A3-31FA66D78A5E}">
      <dgm:prSet/>
      <dgm:spPr/>
      <dgm:t>
        <a:bodyPr/>
        <a:lstStyle/>
        <a:p>
          <a:endParaRPr lang="en-US"/>
        </a:p>
      </dgm:t>
    </dgm:pt>
    <dgm:pt modelId="{307D3114-D51E-40F8-8CC4-9D3A9C40F904}">
      <dgm:prSet custT="1"/>
      <dgm:spPr/>
      <dgm:t>
        <a:bodyPr/>
        <a:lstStyle/>
        <a:p>
          <a:r>
            <a:rPr lang="es-ES" sz="1600" dirty="0"/>
            <a:t>Productor y zona de producción.</a:t>
          </a:r>
          <a:endParaRPr lang="en-US" sz="1600" dirty="0"/>
        </a:p>
      </dgm:t>
    </dgm:pt>
    <dgm:pt modelId="{AAA2D7DD-5C1E-472C-B2D6-3990B4B5BF2F}" type="parTrans" cxnId="{ADF15481-4B29-4120-AA11-A9E70FC886B0}">
      <dgm:prSet/>
      <dgm:spPr/>
      <dgm:t>
        <a:bodyPr/>
        <a:lstStyle/>
        <a:p>
          <a:endParaRPr lang="en-US"/>
        </a:p>
      </dgm:t>
    </dgm:pt>
    <dgm:pt modelId="{5EDE8384-41FC-45E2-8EE2-552F69D563DC}" type="sibTrans" cxnId="{ADF15481-4B29-4120-AA11-A9E70FC886B0}">
      <dgm:prSet/>
      <dgm:spPr/>
      <dgm:t>
        <a:bodyPr/>
        <a:lstStyle/>
        <a:p>
          <a:endParaRPr lang="en-US"/>
        </a:p>
      </dgm:t>
    </dgm:pt>
    <dgm:pt modelId="{A3F58348-7FC7-4D6D-B553-64234626E0F9}">
      <dgm:prSet custT="1"/>
      <dgm:spPr/>
      <dgm:t>
        <a:bodyPr/>
        <a:lstStyle/>
        <a:p>
          <a:r>
            <a:rPr lang="es-ES" sz="1600" dirty="0"/>
            <a:t>Peso neto.</a:t>
          </a:r>
          <a:endParaRPr lang="en-US" sz="1600" dirty="0"/>
        </a:p>
      </dgm:t>
    </dgm:pt>
    <dgm:pt modelId="{BBCC5AE9-7FBD-4E34-B8DF-0AF5A179D808}" type="parTrans" cxnId="{473DCA79-6AC6-4813-8F2F-F7952E110FA6}">
      <dgm:prSet/>
      <dgm:spPr/>
      <dgm:t>
        <a:bodyPr/>
        <a:lstStyle/>
        <a:p>
          <a:endParaRPr lang="en-US"/>
        </a:p>
      </dgm:t>
    </dgm:pt>
    <dgm:pt modelId="{93CD3154-3E21-4B69-A588-561F0EB35FB4}" type="sibTrans" cxnId="{473DCA79-6AC6-4813-8F2F-F7952E110FA6}">
      <dgm:prSet/>
      <dgm:spPr/>
      <dgm:t>
        <a:bodyPr/>
        <a:lstStyle/>
        <a:p>
          <a:endParaRPr lang="en-US"/>
        </a:p>
      </dgm:t>
    </dgm:pt>
    <dgm:pt modelId="{3A0BD4B8-B806-4248-B1E4-2ED70E00410D}">
      <dgm:prSet custT="1"/>
      <dgm:spPr/>
      <dgm:t>
        <a:bodyPr/>
        <a:lstStyle/>
        <a:p>
          <a:r>
            <a:rPr lang="es-ES" sz="1600"/>
            <a:t>Calibre.</a:t>
          </a:r>
          <a:endParaRPr lang="en-US" sz="1600"/>
        </a:p>
      </dgm:t>
    </dgm:pt>
    <dgm:pt modelId="{28F45A7D-5D60-49D0-848F-016BF9089016}" type="parTrans" cxnId="{A9CDCF7A-8828-4E33-AC2F-17AB6013A2CF}">
      <dgm:prSet/>
      <dgm:spPr/>
      <dgm:t>
        <a:bodyPr/>
        <a:lstStyle/>
        <a:p>
          <a:endParaRPr lang="en-US"/>
        </a:p>
      </dgm:t>
    </dgm:pt>
    <dgm:pt modelId="{3AFBE52F-8ACB-4340-9BD9-11DEB7DE355B}" type="sibTrans" cxnId="{A9CDCF7A-8828-4E33-AC2F-17AB6013A2CF}">
      <dgm:prSet/>
      <dgm:spPr/>
      <dgm:t>
        <a:bodyPr/>
        <a:lstStyle/>
        <a:p>
          <a:endParaRPr lang="en-US"/>
        </a:p>
      </dgm:t>
    </dgm:pt>
    <dgm:pt modelId="{703862D6-9EA9-4FAD-9BBF-93AA6882F4CD}">
      <dgm:prSet custT="1"/>
      <dgm:spPr/>
      <dgm:t>
        <a:bodyPr/>
        <a:lstStyle/>
        <a:p>
          <a:r>
            <a:rPr lang="es-ES" sz="1600" dirty="0"/>
            <a:t>Número de referencia del lote.</a:t>
          </a:r>
          <a:endParaRPr lang="en-US" sz="1600" dirty="0"/>
        </a:p>
      </dgm:t>
    </dgm:pt>
    <dgm:pt modelId="{DDD0C695-D9F8-4443-9859-FE1F523B4809}" type="parTrans" cxnId="{54F57068-87A5-4FB0-8089-447D1FA8628B}">
      <dgm:prSet/>
      <dgm:spPr/>
      <dgm:t>
        <a:bodyPr/>
        <a:lstStyle/>
        <a:p>
          <a:endParaRPr lang="en-US"/>
        </a:p>
      </dgm:t>
    </dgm:pt>
    <dgm:pt modelId="{17AC5805-1C84-4AE2-8962-52E7CE83E247}" type="sibTrans" cxnId="{54F57068-87A5-4FB0-8089-447D1FA8628B}">
      <dgm:prSet/>
      <dgm:spPr/>
      <dgm:t>
        <a:bodyPr/>
        <a:lstStyle/>
        <a:p>
          <a:endParaRPr lang="en-US"/>
        </a:p>
      </dgm:t>
    </dgm:pt>
    <dgm:pt modelId="{FFFF40F4-B23E-40BD-9EFD-C617F46B244B}">
      <dgm:prSet custT="1"/>
      <dgm:spPr/>
      <dgm:t>
        <a:bodyPr/>
        <a:lstStyle/>
        <a:p>
          <a:r>
            <a:rPr lang="es-ES" sz="1600"/>
            <a:t>País de producción.</a:t>
          </a:r>
          <a:endParaRPr lang="en-US" sz="1600"/>
        </a:p>
      </dgm:t>
    </dgm:pt>
    <dgm:pt modelId="{7E6A60C1-5837-48EB-BE87-49B58811A6C7}" type="parTrans" cxnId="{1A9EB76C-2EF2-46BB-8C8E-AF462675CB7E}">
      <dgm:prSet/>
      <dgm:spPr/>
      <dgm:t>
        <a:bodyPr/>
        <a:lstStyle/>
        <a:p>
          <a:endParaRPr lang="en-US"/>
        </a:p>
      </dgm:t>
    </dgm:pt>
    <dgm:pt modelId="{F22C2B79-6666-4DDC-81FE-AC8ABA02F06D}" type="sibTrans" cxnId="{1A9EB76C-2EF2-46BB-8C8E-AF462675CB7E}">
      <dgm:prSet/>
      <dgm:spPr/>
      <dgm:t>
        <a:bodyPr/>
        <a:lstStyle/>
        <a:p>
          <a:endParaRPr lang="en-US"/>
        </a:p>
      </dgm:t>
    </dgm:pt>
    <dgm:pt modelId="{95DAE2E1-2669-45BE-95A4-73476E6B8004}">
      <dgm:prSet custT="1"/>
      <dgm:spPr/>
      <dgm:t>
        <a:bodyPr/>
        <a:lstStyle/>
        <a:p>
          <a:r>
            <a:rPr lang="es-ES" sz="1600" dirty="0"/>
            <a:t>Mes y año de precintado</a:t>
          </a:r>
          <a:r>
            <a:rPr lang="es-ES" sz="1200" dirty="0"/>
            <a:t>.</a:t>
          </a:r>
          <a:endParaRPr lang="en-US" sz="1200" dirty="0"/>
        </a:p>
      </dgm:t>
    </dgm:pt>
    <dgm:pt modelId="{B0A808DD-B617-4D16-9E84-0107D6869E22}" type="parTrans" cxnId="{E3A9F629-5F68-4DD2-BC83-3BEBF846ACBE}">
      <dgm:prSet/>
      <dgm:spPr/>
      <dgm:t>
        <a:bodyPr/>
        <a:lstStyle/>
        <a:p>
          <a:endParaRPr lang="en-US"/>
        </a:p>
      </dgm:t>
    </dgm:pt>
    <dgm:pt modelId="{234AE88F-1983-43C4-A6AB-B7EB6178B4CA}" type="sibTrans" cxnId="{E3A9F629-5F68-4DD2-BC83-3BEBF846ACBE}">
      <dgm:prSet/>
      <dgm:spPr/>
      <dgm:t>
        <a:bodyPr/>
        <a:lstStyle/>
        <a:p>
          <a:endParaRPr lang="en-US"/>
        </a:p>
      </dgm:t>
    </dgm:pt>
    <dgm:pt modelId="{627A7CA0-243A-4BEA-9C63-9EA79DC61CBC}" type="pres">
      <dgm:prSet presAssocID="{777E44B8-18AC-42C5-B622-08C97FB350B1}" presName="linear" presStyleCnt="0">
        <dgm:presLayoutVars>
          <dgm:animLvl val="lvl"/>
          <dgm:resizeHandles val="exact"/>
        </dgm:presLayoutVars>
      </dgm:prSet>
      <dgm:spPr/>
    </dgm:pt>
    <dgm:pt modelId="{1EDEFFB2-6CA9-457B-9DD0-297CCD9B13B7}" type="pres">
      <dgm:prSet presAssocID="{232250CA-16A8-4769-A278-08FF9E7C66C1}" presName="parentText" presStyleLbl="node1" presStyleIdx="0" presStyleCnt="11">
        <dgm:presLayoutVars>
          <dgm:chMax val="0"/>
          <dgm:bulletEnabled val="1"/>
        </dgm:presLayoutVars>
      </dgm:prSet>
      <dgm:spPr/>
    </dgm:pt>
    <dgm:pt modelId="{DD66851A-18F6-4259-BF57-4C66BF966E38}" type="pres">
      <dgm:prSet presAssocID="{516923A8-8563-411F-A42D-616A2CFAB4A2}" presName="spacer" presStyleCnt="0"/>
      <dgm:spPr/>
    </dgm:pt>
    <dgm:pt modelId="{C34156A6-EDEE-4C26-AA7F-FD3B27165AAD}" type="pres">
      <dgm:prSet presAssocID="{A38B0986-5D1F-4C35-B4CB-F11AADD29B6A}" presName="parentText" presStyleLbl="node1" presStyleIdx="1" presStyleCnt="11">
        <dgm:presLayoutVars>
          <dgm:chMax val="0"/>
          <dgm:bulletEnabled val="1"/>
        </dgm:presLayoutVars>
      </dgm:prSet>
      <dgm:spPr/>
    </dgm:pt>
    <dgm:pt modelId="{D547BF7E-5B16-4199-8E41-8109CD7F68AB}" type="pres">
      <dgm:prSet presAssocID="{AEB1114D-EDA1-44F7-ADA0-50E02F959020}" presName="spacer" presStyleCnt="0"/>
      <dgm:spPr/>
    </dgm:pt>
    <dgm:pt modelId="{7815065F-1901-4EB2-8123-59590E1D2F32}" type="pres">
      <dgm:prSet presAssocID="{45E6DB55-4B18-483D-A5FC-E7BBD315E187}" presName="parentText" presStyleLbl="node1" presStyleIdx="2" presStyleCnt="11">
        <dgm:presLayoutVars>
          <dgm:chMax val="0"/>
          <dgm:bulletEnabled val="1"/>
        </dgm:presLayoutVars>
      </dgm:prSet>
      <dgm:spPr/>
    </dgm:pt>
    <dgm:pt modelId="{D202FDB3-EE3E-4A88-9656-847EF438A9ED}" type="pres">
      <dgm:prSet presAssocID="{ED7F7D81-C979-4D6B-808A-0E1E5A19BDAC}" presName="spacer" presStyleCnt="0"/>
      <dgm:spPr/>
    </dgm:pt>
    <dgm:pt modelId="{AAE31ADA-FAF1-4474-9AFE-59F0C1C75803}" type="pres">
      <dgm:prSet presAssocID="{54D699A9-A644-41D7-A693-AF7B1ADA2FD9}" presName="parentText" presStyleLbl="node1" presStyleIdx="3" presStyleCnt="11">
        <dgm:presLayoutVars>
          <dgm:chMax val="0"/>
          <dgm:bulletEnabled val="1"/>
        </dgm:presLayoutVars>
      </dgm:prSet>
      <dgm:spPr/>
    </dgm:pt>
    <dgm:pt modelId="{C3EABA93-5ABE-4B0A-B5E1-6CEEACC34451}" type="pres">
      <dgm:prSet presAssocID="{002BD080-67FB-4BBB-B5F5-31F392B3179B}" presName="spacer" presStyleCnt="0"/>
      <dgm:spPr/>
    </dgm:pt>
    <dgm:pt modelId="{BE77D7B0-7D3C-4C41-A12E-0DFEEA467D3A}" type="pres">
      <dgm:prSet presAssocID="{2F133086-71DF-4C50-A286-796CEF9BD28B}" presName="parentText" presStyleLbl="node1" presStyleIdx="4" presStyleCnt="11">
        <dgm:presLayoutVars>
          <dgm:chMax val="0"/>
          <dgm:bulletEnabled val="1"/>
        </dgm:presLayoutVars>
      </dgm:prSet>
      <dgm:spPr/>
    </dgm:pt>
    <dgm:pt modelId="{753739F1-C191-4EB5-9A9D-34ACF3BB2935}" type="pres">
      <dgm:prSet presAssocID="{FC27D19F-E410-41C8-8EBB-231BE94A20ED}" presName="spacer" presStyleCnt="0"/>
      <dgm:spPr/>
    </dgm:pt>
    <dgm:pt modelId="{9044C3E1-EE4E-455A-9FE2-21B759A34009}" type="pres">
      <dgm:prSet presAssocID="{307D3114-D51E-40F8-8CC4-9D3A9C40F904}" presName="parentText" presStyleLbl="node1" presStyleIdx="5" presStyleCnt="11">
        <dgm:presLayoutVars>
          <dgm:chMax val="0"/>
          <dgm:bulletEnabled val="1"/>
        </dgm:presLayoutVars>
      </dgm:prSet>
      <dgm:spPr/>
    </dgm:pt>
    <dgm:pt modelId="{113A7440-1D88-41FC-A553-5D4E0F24745A}" type="pres">
      <dgm:prSet presAssocID="{5EDE8384-41FC-45E2-8EE2-552F69D563DC}" presName="spacer" presStyleCnt="0"/>
      <dgm:spPr/>
    </dgm:pt>
    <dgm:pt modelId="{68C70D40-72F1-4B18-A64B-9FD2E5AFBE15}" type="pres">
      <dgm:prSet presAssocID="{A3F58348-7FC7-4D6D-B553-64234626E0F9}" presName="parentText" presStyleLbl="node1" presStyleIdx="6" presStyleCnt="11">
        <dgm:presLayoutVars>
          <dgm:chMax val="0"/>
          <dgm:bulletEnabled val="1"/>
        </dgm:presLayoutVars>
      </dgm:prSet>
      <dgm:spPr/>
    </dgm:pt>
    <dgm:pt modelId="{37C4F506-79B4-4C20-9EAF-E67556AD9D25}" type="pres">
      <dgm:prSet presAssocID="{93CD3154-3E21-4B69-A588-561F0EB35FB4}" presName="spacer" presStyleCnt="0"/>
      <dgm:spPr/>
    </dgm:pt>
    <dgm:pt modelId="{5C86C3C4-279F-46C6-B426-E280639C8618}" type="pres">
      <dgm:prSet presAssocID="{3A0BD4B8-B806-4248-B1E4-2ED70E00410D}" presName="parentText" presStyleLbl="node1" presStyleIdx="7" presStyleCnt="11">
        <dgm:presLayoutVars>
          <dgm:chMax val="0"/>
          <dgm:bulletEnabled val="1"/>
        </dgm:presLayoutVars>
      </dgm:prSet>
      <dgm:spPr/>
    </dgm:pt>
    <dgm:pt modelId="{986D6FA5-08F3-4B5F-BF90-A4D7806C56D9}" type="pres">
      <dgm:prSet presAssocID="{3AFBE52F-8ACB-4340-9BD9-11DEB7DE355B}" presName="spacer" presStyleCnt="0"/>
      <dgm:spPr/>
    </dgm:pt>
    <dgm:pt modelId="{2AEA1A5B-A0F3-446E-86C8-0989180BECD5}" type="pres">
      <dgm:prSet presAssocID="{703862D6-9EA9-4FAD-9BBF-93AA6882F4CD}" presName="parentText" presStyleLbl="node1" presStyleIdx="8" presStyleCnt="11">
        <dgm:presLayoutVars>
          <dgm:chMax val="0"/>
          <dgm:bulletEnabled val="1"/>
        </dgm:presLayoutVars>
      </dgm:prSet>
      <dgm:spPr/>
    </dgm:pt>
    <dgm:pt modelId="{A2E634EA-2358-41EC-AC8F-5D1F16C1C98B}" type="pres">
      <dgm:prSet presAssocID="{17AC5805-1C84-4AE2-8962-52E7CE83E247}" presName="spacer" presStyleCnt="0"/>
      <dgm:spPr/>
    </dgm:pt>
    <dgm:pt modelId="{6AA1D4D7-9733-476B-8834-E7DF88EBA990}" type="pres">
      <dgm:prSet presAssocID="{FFFF40F4-B23E-40BD-9EFD-C617F46B244B}" presName="parentText" presStyleLbl="node1" presStyleIdx="9" presStyleCnt="11">
        <dgm:presLayoutVars>
          <dgm:chMax val="0"/>
          <dgm:bulletEnabled val="1"/>
        </dgm:presLayoutVars>
      </dgm:prSet>
      <dgm:spPr/>
    </dgm:pt>
    <dgm:pt modelId="{5BB0A9AC-67C7-4237-9053-984BE57B28E0}" type="pres">
      <dgm:prSet presAssocID="{F22C2B79-6666-4DDC-81FE-AC8ABA02F06D}" presName="spacer" presStyleCnt="0"/>
      <dgm:spPr/>
    </dgm:pt>
    <dgm:pt modelId="{723D1E68-CA1C-4538-855B-F08814F610C1}" type="pres">
      <dgm:prSet presAssocID="{95DAE2E1-2669-45BE-95A4-73476E6B8004}" presName="parentText" presStyleLbl="node1" presStyleIdx="10" presStyleCnt="11">
        <dgm:presLayoutVars>
          <dgm:chMax val="0"/>
          <dgm:bulletEnabled val="1"/>
        </dgm:presLayoutVars>
      </dgm:prSet>
      <dgm:spPr/>
    </dgm:pt>
  </dgm:ptLst>
  <dgm:cxnLst>
    <dgm:cxn modelId="{80655801-3E73-4201-8B60-DEF647605F81}" type="presOf" srcId="{95DAE2E1-2669-45BE-95A4-73476E6B8004}" destId="{723D1E68-CA1C-4538-855B-F08814F610C1}" srcOrd="0" destOrd="0" presId="urn:microsoft.com/office/officeart/2005/8/layout/vList2"/>
    <dgm:cxn modelId="{C133BD11-7454-4D1C-B68D-3CF0ABD839D4}" type="presOf" srcId="{54D699A9-A644-41D7-A693-AF7B1ADA2FD9}" destId="{AAE31ADA-FAF1-4474-9AFE-59F0C1C75803}" srcOrd="0" destOrd="0" presId="urn:microsoft.com/office/officeart/2005/8/layout/vList2"/>
    <dgm:cxn modelId="{E3A9F629-5F68-4DD2-BC83-3BEBF846ACBE}" srcId="{777E44B8-18AC-42C5-B622-08C97FB350B1}" destId="{95DAE2E1-2669-45BE-95A4-73476E6B8004}" srcOrd="10" destOrd="0" parTransId="{B0A808DD-B617-4D16-9E84-0107D6869E22}" sibTransId="{234AE88F-1983-43C4-A6AB-B7EB6178B4CA}"/>
    <dgm:cxn modelId="{1B7F912C-7795-4FCF-8D9B-9CC009261982}" type="presOf" srcId="{A38B0986-5D1F-4C35-B4CB-F11AADD29B6A}" destId="{C34156A6-EDEE-4C26-AA7F-FD3B27165AAD}" srcOrd="0" destOrd="0" presId="urn:microsoft.com/office/officeart/2005/8/layout/vList2"/>
    <dgm:cxn modelId="{71E70F31-937E-4FD4-B5A3-31FA66D78A5E}" srcId="{777E44B8-18AC-42C5-B622-08C97FB350B1}" destId="{2F133086-71DF-4C50-A286-796CEF9BD28B}" srcOrd="4" destOrd="0" parTransId="{D005D4DD-A873-4D0C-847E-A14385A01FF2}" sibTransId="{FC27D19F-E410-41C8-8EBB-231BE94A20ED}"/>
    <dgm:cxn modelId="{EB251031-B845-4160-897F-866DC2C46F11}" srcId="{777E44B8-18AC-42C5-B622-08C97FB350B1}" destId="{A38B0986-5D1F-4C35-B4CB-F11AADD29B6A}" srcOrd="1" destOrd="0" parTransId="{1204DC99-F3CF-441A-896B-68C8063158E5}" sibTransId="{AEB1114D-EDA1-44F7-ADA0-50E02F959020}"/>
    <dgm:cxn modelId="{E2481741-D051-4055-88BF-99544BDA5EB9}" srcId="{777E44B8-18AC-42C5-B622-08C97FB350B1}" destId="{232250CA-16A8-4769-A278-08FF9E7C66C1}" srcOrd="0" destOrd="0" parTransId="{67F19F4D-EA73-424B-AE19-D6F99F4702AB}" sibTransId="{516923A8-8563-411F-A42D-616A2CFAB4A2}"/>
    <dgm:cxn modelId="{F7084B68-9EB1-41DD-AC3C-EFBC441CF664}" srcId="{777E44B8-18AC-42C5-B622-08C97FB350B1}" destId="{54D699A9-A644-41D7-A693-AF7B1ADA2FD9}" srcOrd="3" destOrd="0" parTransId="{5B82112B-ED2B-41D3-81C5-1A2C2B026927}" sibTransId="{002BD080-67FB-4BBB-B5F5-31F392B3179B}"/>
    <dgm:cxn modelId="{54F57068-87A5-4FB0-8089-447D1FA8628B}" srcId="{777E44B8-18AC-42C5-B622-08C97FB350B1}" destId="{703862D6-9EA9-4FAD-9BBF-93AA6882F4CD}" srcOrd="8" destOrd="0" parTransId="{DDD0C695-D9F8-4443-9859-FE1F523B4809}" sibTransId="{17AC5805-1C84-4AE2-8962-52E7CE83E247}"/>
    <dgm:cxn modelId="{F03A7369-878C-4D42-A66D-B78B02A7B53C}" type="presOf" srcId="{A3F58348-7FC7-4D6D-B553-64234626E0F9}" destId="{68C70D40-72F1-4B18-A64B-9FD2E5AFBE15}" srcOrd="0" destOrd="0" presId="urn:microsoft.com/office/officeart/2005/8/layout/vList2"/>
    <dgm:cxn modelId="{1A9EB76C-2EF2-46BB-8C8E-AF462675CB7E}" srcId="{777E44B8-18AC-42C5-B622-08C97FB350B1}" destId="{FFFF40F4-B23E-40BD-9EFD-C617F46B244B}" srcOrd="9" destOrd="0" parTransId="{7E6A60C1-5837-48EB-BE87-49B58811A6C7}" sibTransId="{F22C2B79-6666-4DDC-81FE-AC8ABA02F06D}"/>
    <dgm:cxn modelId="{76DC4074-4BEA-4793-AF05-92CFB783E756}" type="presOf" srcId="{3A0BD4B8-B806-4248-B1E4-2ED70E00410D}" destId="{5C86C3C4-279F-46C6-B426-E280639C8618}" srcOrd="0" destOrd="0" presId="urn:microsoft.com/office/officeart/2005/8/layout/vList2"/>
    <dgm:cxn modelId="{D3942B56-4E77-4700-9435-0C73C62C99FD}" type="presOf" srcId="{FFFF40F4-B23E-40BD-9EFD-C617F46B244B}" destId="{6AA1D4D7-9733-476B-8834-E7DF88EBA990}" srcOrd="0" destOrd="0" presId="urn:microsoft.com/office/officeart/2005/8/layout/vList2"/>
    <dgm:cxn modelId="{473DCA79-6AC6-4813-8F2F-F7952E110FA6}" srcId="{777E44B8-18AC-42C5-B622-08C97FB350B1}" destId="{A3F58348-7FC7-4D6D-B553-64234626E0F9}" srcOrd="6" destOrd="0" parTransId="{BBCC5AE9-7FBD-4E34-B8DF-0AF5A179D808}" sibTransId="{93CD3154-3E21-4B69-A588-561F0EB35FB4}"/>
    <dgm:cxn modelId="{A9CDCF7A-8828-4E33-AC2F-17AB6013A2CF}" srcId="{777E44B8-18AC-42C5-B622-08C97FB350B1}" destId="{3A0BD4B8-B806-4248-B1E4-2ED70E00410D}" srcOrd="7" destOrd="0" parTransId="{28F45A7D-5D60-49D0-848F-016BF9089016}" sibTransId="{3AFBE52F-8ACB-4340-9BD9-11DEB7DE355B}"/>
    <dgm:cxn modelId="{ADF15481-4B29-4120-AA11-A9E70FC886B0}" srcId="{777E44B8-18AC-42C5-B622-08C97FB350B1}" destId="{307D3114-D51E-40F8-8CC4-9D3A9C40F904}" srcOrd="5" destOrd="0" parTransId="{AAA2D7DD-5C1E-472C-B2D6-3990B4B5BF2F}" sibTransId="{5EDE8384-41FC-45E2-8EE2-552F69D563DC}"/>
    <dgm:cxn modelId="{3C5ED08A-8390-44A4-A26D-086A689BD369}" type="presOf" srcId="{307D3114-D51E-40F8-8CC4-9D3A9C40F904}" destId="{9044C3E1-EE4E-455A-9FE2-21B759A34009}" srcOrd="0" destOrd="0" presId="urn:microsoft.com/office/officeart/2005/8/layout/vList2"/>
    <dgm:cxn modelId="{19B84BA1-65E2-44D9-8666-CAACDA17CBF0}" srcId="{777E44B8-18AC-42C5-B622-08C97FB350B1}" destId="{45E6DB55-4B18-483D-A5FC-E7BBD315E187}" srcOrd="2" destOrd="0" parTransId="{739F2B3D-8001-433C-8568-5C34029BECA4}" sibTransId="{ED7F7D81-C979-4D6B-808A-0E1E5A19BDAC}"/>
    <dgm:cxn modelId="{B534FBAD-B41B-482E-8BC8-8E1221C659BF}" type="presOf" srcId="{2F133086-71DF-4C50-A286-796CEF9BD28B}" destId="{BE77D7B0-7D3C-4C41-A12E-0DFEEA467D3A}" srcOrd="0" destOrd="0" presId="urn:microsoft.com/office/officeart/2005/8/layout/vList2"/>
    <dgm:cxn modelId="{72E17ABA-8F9E-499F-8AE6-8DB52784BE6F}" type="presOf" srcId="{777E44B8-18AC-42C5-B622-08C97FB350B1}" destId="{627A7CA0-243A-4BEA-9C63-9EA79DC61CBC}" srcOrd="0" destOrd="0" presId="urn:microsoft.com/office/officeart/2005/8/layout/vList2"/>
    <dgm:cxn modelId="{66ADE1BC-2996-4681-9759-09C314424D95}" type="presOf" srcId="{703862D6-9EA9-4FAD-9BBF-93AA6882F4CD}" destId="{2AEA1A5B-A0F3-446E-86C8-0989180BECD5}" srcOrd="0" destOrd="0" presId="urn:microsoft.com/office/officeart/2005/8/layout/vList2"/>
    <dgm:cxn modelId="{EAB4C2BE-559B-4CF4-B2B5-EEBD2F601077}" type="presOf" srcId="{45E6DB55-4B18-483D-A5FC-E7BBD315E187}" destId="{7815065F-1901-4EB2-8123-59590E1D2F32}" srcOrd="0" destOrd="0" presId="urn:microsoft.com/office/officeart/2005/8/layout/vList2"/>
    <dgm:cxn modelId="{EA1DCED3-2B46-449C-AD3B-E4BE136F793B}" type="presOf" srcId="{232250CA-16A8-4769-A278-08FF9E7C66C1}" destId="{1EDEFFB2-6CA9-457B-9DD0-297CCD9B13B7}" srcOrd="0" destOrd="0" presId="urn:microsoft.com/office/officeart/2005/8/layout/vList2"/>
    <dgm:cxn modelId="{A0CE6B82-FE2E-4EF8-9C7E-66699D66C2A2}" type="presParOf" srcId="{627A7CA0-243A-4BEA-9C63-9EA79DC61CBC}" destId="{1EDEFFB2-6CA9-457B-9DD0-297CCD9B13B7}" srcOrd="0" destOrd="0" presId="urn:microsoft.com/office/officeart/2005/8/layout/vList2"/>
    <dgm:cxn modelId="{4EB6121B-4BCD-4ACD-82B8-5EF6DA29259C}" type="presParOf" srcId="{627A7CA0-243A-4BEA-9C63-9EA79DC61CBC}" destId="{DD66851A-18F6-4259-BF57-4C66BF966E38}" srcOrd="1" destOrd="0" presId="urn:microsoft.com/office/officeart/2005/8/layout/vList2"/>
    <dgm:cxn modelId="{8E93E33E-726D-4A28-83E4-FE7022AF7A57}" type="presParOf" srcId="{627A7CA0-243A-4BEA-9C63-9EA79DC61CBC}" destId="{C34156A6-EDEE-4C26-AA7F-FD3B27165AAD}" srcOrd="2" destOrd="0" presId="urn:microsoft.com/office/officeart/2005/8/layout/vList2"/>
    <dgm:cxn modelId="{6C9F7509-37B3-4FF5-BC2A-E766BCC2ED2B}" type="presParOf" srcId="{627A7CA0-243A-4BEA-9C63-9EA79DC61CBC}" destId="{D547BF7E-5B16-4199-8E41-8109CD7F68AB}" srcOrd="3" destOrd="0" presId="urn:microsoft.com/office/officeart/2005/8/layout/vList2"/>
    <dgm:cxn modelId="{700A90B5-E8C7-42BB-BEA5-6CEAB2179C90}" type="presParOf" srcId="{627A7CA0-243A-4BEA-9C63-9EA79DC61CBC}" destId="{7815065F-1901-4EB2-8123-59590E1D2F32}" srcOrd="4" destOrd="0" presId="urn:microsoft.com/office/officeart/2005/8/layout/vList2"/>
    <dgm:cxn modelId="{DB54C261-E6E5-41D6-A9DD-A928C8FFE469}" type="presParOf" srcId="{627A7CA0-243A-4BEA-9C63-9EA79DC61CBC}" destId="{D202FDB3-EE3E-4A88-9656-847EF438A9ED}" srcOrd="5" destOrd="0" presId="urn:microsoft.com/office/officeart/2005/8/layout/vList2"/>
    <dgm:cxn modelId="{CCA8BA35-F851-44B5-9328-F3BDC21681AD}" type="presParOf" srcId="{627A7CA0-243A-4BEA-9C63-9EA79DC61CBC}" destId="{AAE31ADA-FAF1-4474-9AFE-59F0C1C75803}" srcOrd="6" destOrd="0" presId="urn:microsoft.com/office/officeart/2005/8/layout/vList2"/>
    <dgm:cxn modelId="{71B86433-DD8C-4927-9A78-2BB1D12D1EE5}" type="presParOf" srcId="{627A7CA0-243A-4BEA-9C63-9EA79DC61CBC}" destId="{C3EABA93-5ABE-4B0A-B5E1-6CEEACC34451}" srcOrd="7" destOrd="0" presId="urn:microsoft.com/office/officeart/2005/8/layout/vList2"/>
    <dgm:cxn modelId="{0C62175F-8248-49B6-9302-1F4D605B7700}" type="presParOf" srcId="{627A7CA0-243A-4BEA-9C63-9EA79DC61CBC}" destId="{BE77D7B0-7D3C-4C41-A12E-0DFEEA467D3A}" srcOrd="8" destOrd="0" presId="urn:microsoft.com/office/officeart/2005/8/layout/vList2"/>
    <dgm:cxn modelId="{CE14114F-A0A2-47DF-812A-2104F6538A84}" type="presParOf" srcId="{627A7CA0-243A-4BEA-9C63-9EA79DC61CBC}" destId="{753739F1-C191-4EB5-9A9D-34ACF3BB2935}" srcOrd="9" destOrd="0" presId="urn:microsoft.com/office/officeart/2005/8/layout/vList2"/>
    <dgm:cxn modelId="{05111D9A-CA1E-431D-8F6E-79BD429B17F3}" type="presParOf" srcId="{627A7CA0-243A-4BEA-9C63-9EA79DC61CBC}" destId="{9044C3E1-EE4E-455A-9FE2-21B759A34009}" srcOrd="10" destOrd="0" presId="urn:microsoft.com/office/officeart/2005/8/layout/vList2"/>
    <dgm:cxn modelId="{CF4DC6F6-9909-4701-BDB7-3E027877F565}" type="presParOf" srcId="{627A7CA0-243A-4BEA-9C63-9EA79DC61CBC}" destId="{113A7440-1D88-41FC-A553-5D4E0F24745A}" srcOrd="11" destOrd="0" presId="urn:microsoft.com/office/officeart/2005/8/layout/vList2"/>
    <dgm:cxn modelId="{6217A5EB-3EB6-421E-B256-47D40A4269B2}" type="presParOf" srcId="{627A7CA0-243A-4BEA-9C63-9EA79DC61CBC}" destId="{68C70D40-72F1-4B18-A64B-9FD2E5AFBE15}" srcOrd="12" destOrd="0" presId="urn:microsoft.com/office/officeart/2005/8/layout/vList2"/>
    <dgm:cxn modelId="{0986A2F0-A7D8-4D57-87BB-77C5510E8E6A}" type="presParOf" srcId="{627A7CA0-243A-4BEA-9C63-9EA79DC61CBC}" destId="{37C4F506-79B4-4C20-9EAF-E67556AD9D25}" srcOrd="13" destOrd="0" presId="urn:microsoft.com/office/officeart/2005/8/layout/vList2"/>
    <dgm:cxn modelId="{41F83012-AFEF-4E63-A85C-A3277D3F94CF}" type="presParOf" srcId="{627A7CA0-243A-4BEA-9C63-9EA79DC61CBC}" destId="{5C86C3C4-279F-46C6-B426-E280639C8618}" srcOrd="14" destOrd="0" presId="urn:microsoft.com/office/officeart/2005/8/layout/vList2"/>
    <dgm:cxn modelId="{65CB5A36-30D0-4949-8F6B-64D4CA5711C7}" type="presParOf" srcId="{627A7CA0-243A-4BEA-9C63-9EA79DC61CBC}" destId="{986D6FA5-08F3-4B5F-BF90-A4D7806C56D9}" srcOrd="15" destOrd="0" presId="urn:microsoft.com/office/officeart/2005/8/layout/vList2"/>
    <dgm:cxn modelId="{0C5ADD29-F7FF-472C-9AC2-E94EB51908C4}" type="presParOf" srcId="{627A7CA0-243A-4BEA-9C63-9EA79DC61CBC}" destId="{2AEA1A5B-A0F3-446E-86C8-0989180BECD5}" srcOrd="16" destOrd="0" presId="urn:microsoft.com/office/officeart/2005/8/layout/vList2"/>
    <dgm:cxn modelId="{7399E450-934D-4A96-A172-E976B1C51DE6}" type="presParOf" srcId="{627A7CA0-243A-4BEA-9C63-9EA79DC61CBC}" destId="{A2E634EA-2358-41EC-AC8F-5D1F16C1C98B}" srcOrd="17" destOrd="0" presId="urn:microsoft.com/office/officeart/2005/8/layout/vList2"/>
    <dgm:cxn modelId="{F0BB2170-968E-473A-AA09-378229E77D02}" type="presParOf" srcId="{627A7CA0-243A-4BEA-9C63-9EA79DC61CBC}" destId="{6AA1D4D7-9733-476B-8834-E7DF88EBA990}" srcOrd="18" destOrd="0" presId="urn:microsoft.com/office/officeart/2005/8/layout/vList2"/>
    <dgm:cxn modelId="{3ECC0FCD-6054-466C-8775-E505D78A9585}" type="presParOf" srcId="{627A7CA0-243A-4BEA-9C63-9EA79DC61CBC}" destId="{5BB0A9AC-67C7-4237-9053-984BE57B28E0}" srcOrd="19" destOrd="0" presId="urn:microsoft.com/office/officeart/2005/8/layout/vList2"/>
    <dgm:cxn modelId="{034CDC9B-1596-41B1-91BD-0D29A5701F02}" type="presParOf" srcId="{627A7CA0-243A-4BEA-9C63-9EA79DC61CBC}" destId="{723D1E68-CA1C-4538-855B-F08814F610C1}"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A8945-EF70-44CB-B868-AB292222BE9C}"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0A5E7B96-E402-4BAB-928A-12F37816DC38}">
      <dgm:prSet/>
      <dgm:spPr/>
      <dgm:t>
        <a:bodyPr/>
        <a:lstStyle/>
        <a:p>
          <a:r>
            <a:rPr lang="es-ES" dirty="0"/>
            <a:t>La Comisión Económica para Europa de Naciones Unidas (UNECE, por sus siglas en inglés) es una de las cinco comisiones regionales de Naciones Unidas. </a:t>
          </a:r>
          <a:endParaRPr lang="en-US" dirty="0"/>
        </a:p>
      </dgm:t>
    </dgm:pt>
    <dgm:pt modelId="{0EC4E07E-7D01-462F-95F7-D750E72FC27E}" type="parTrans" cxnId="{982EF22D-75CC-42B9-B74F-DC23D5C1BBB6}">
      <dgm:prSet/>
      <dgm:spPr/>
      <dgm:t>
        <a:bodyPr/>
        <a:lstStyle/>
        <a:p>
          <a:endParaRPr lang="en-US"/>
        </a:p>
      </dgm:t>
    </dgm:pt>
    <dgm:pt modelId="{E3659517-49CA-4C05-A08D-0348D9EA3DB2}" type="sibTrans" cxnId="{982EF22D-75CC-42B9-B74F-DC23D5C1BBB6}">
      <dgm:prSet/>
      <dgm:spPr/>
      <dgm:t>
        <a:bodyPr/>
        <a:lstStyle/>
        <a:p>
          <a:endParaRPr lang="en-US"/>
        </a:p>
      </dgm:t>
    </dgm:pt>
    <dgm:pt modelId="{7DD2D4EE-6098-4F76-8223-11118E5CA6E1}">
      <dgm:prSet/>
      <dgm:spPr/>
      <dgm:t>
        <a:bodyPr/>
        <a:lstStyle/>
        <a:p>
          <a:r>
            <a:rPr lang="es-ES"/>
            <a:t>En su seno se reúne el Grupo de Trabajo sobre normas de calidad agrícola y, dentro de este, la “Specialized Section on Standardization of Seed Potatoes”.</a:t>
          </a:r>
          <a:endParaRPr lang="en-US"/>
        </a:p>
      </dgm:t>
    </dgm:pt>
    <dgm:pt modelId="{049DFB83-0BA8-41BB-959D-8162AB0A091D}" type="parTrans" cxnId="{3ADD0B44-0BCA-478B-8B4F-2043117A14DC}">
      <dgm:prSet/>
      <dgm:spPr/>
      <dgm:t>
        <a:bodyPr/>
        <a:lstStyle/>
        <a:p>
          <a:endParaRPr lang="en-US"/>
        </a:p>
      </dgm:t>
    </dgm:pt>
    <dgm:pt modelId="{238C9178-4138-4975-8E8C-7AA6546BF83A}" type="sibTrans" cxnId="{3ADD0B44-0BCA-478B-8B4F-2043117A14DC}">
      <dgm:prSet/>
      <dgm:spPr/>
      <dgm:t>
        <a:bodyPr/>
        <a:lstStyle/>
        <a:p>
          <a:endParaRPr lang="en-US"/>
        </a:p>
      </dgm:t>
    </dgm:pt>
    <dgm:pt modelId="{B26B759B-9921-422E-B63A-D4F30CB6DEE9}">
      <dgm:prSet/>
      <dgm:spPr/>
      <dgm:t>
        <a:bodyPr/>
        <a:lstStyle/>
        <a:p>
          <a:r>
            <a:rPr lang="es-ES"/>
            <a:t>En 2019 comenzaron los trabajos para la actualización del standard sobre patata de siembra. Estos trabajos se han ido realizando hasta este año 2025, momento en el cual se ha finalizado la revisión del texto. </a:t>
          </a:r>
          <a:endParaRPr lang="en-US"/>
        </a:p>
      </dgm:t>
    </dgm:pt>
    <dgm:pt modelId="{2F9E486D-0EAF-46B1-AD2C-5ADFFD57A943}" type="parTrans" cxnId="{31029A47-8A3D-4996-BDEA-09BF960067C0}">
      <dgm:prSet/>
      <dgm:spPr/>
      <dgm:t>
        <a:bodyPr/>
        <a:lstStyle/>
        <a:p>
          <a:endParaRPr lang="en-US"/>
        </a:p>
      </dgm:t>
    </dgm:pt>
    <dgm:pt modelId="{590BE9EB-FFEF-4077-8016-F52EC63A07F6}" type="sibTrans" cxnId="{31029A47-8A3D-4996-BDEA-09BF960067C0}">
      <dgm:prSet/>
      <dgm:spPr/>
      <dgm:t>
        <a:bodyPr/>
        <a:lstStyle/>
        <a:p>
          <a:endParaRPr lang="en-US"/>
        </a:p>
      </dgm:t>
    </dgm:pt>
    <dgm:pt modelId="{FEAE0C96-6D45-4965-9A23-72EC0884520D}" type="pres">
      <dgm:prSet presAssocID="{9B3A8945-EF70-44CB-B868-AB292222BE9C}" presName="Name0" presStyleCnt="0">
        <dgm:presLayoutVars>
          <dgm:dir/>
          <dgm:animLvl val="lvl"/>
          <dgm:resizeHandles val="exact"/>
        </dgm:presLayoutVars>
      </dgm:prSet>
      <dgm:spPr/>
    </dgm:pt>
    <dgm:pt modelId="{90A3E30B-28C3-49FC-933F-07B24D281115}" type="pres">
      <dgm:prSet presAssocID="{B26B759B-9921-422E-B63A-D4F30CB6DEE9}" presName="boxAndChildren" presStyleCnt="0"/>
      <dgm:spPr/>
    </dgm:pt>
    <dgm:pt modelId="{7FFCCD5A-0E73-43A7-B618-88BF3592AF52}" type="pres">
      <dgm:prSet presAssocID="{B26B759B-9921-422E-B63A-D4F30CB6DEE9}" presName="parentTextBox" presStyleLbl="node1" presStyleIdx="0" presStyleCnt="3"/>
      <dgm:spPr/>
    </dgm:pt>
    <dgm:pt modelId="{80F31D76-B548-49FE-800E-514B8DC0469B}" type="pres">
      <dgm:prSet presAssocID="{238C9178-4138-4975-8E8C-7AA6546BF83A}" presName="sp" presStyleCnt="0"/>
      <dgm:spPr/>
    </dgm:pt>
    <dgm:pt modelId="{BCB5D77E-1B11-47BD-B6A6-05B7D6EC3661}" type="pres">
      <dgm:prSet presAssocID="{7DD2D4EE-6098-4F76-8223-11118E5CA6E1}" presName="arrowAndChildren" presStyleCnt="0"/>
      <dgm:spPr/>
    </dgm:pt>
    <dgm:pt modelId="{E826282B-12B2-4919-8E35-9B212C3AD2EC}" type="pres">
      <dgm:prSet presAssocID="{7DD2D4EE-6098-4F76-8223-11118E5CA6E1}" presName="parentTextArrow" presStyleLbl="node1" presStyleIdx="1" presStyleCnt="3"/>
      <dgm:spPr/>
    </dgm:pt>
    <dgm:pt modelId="{39D089C3-EA26-4566-85E8-25B67D3CDAA3}" type="pres">
      <dgm:prSet presAssocID="{E3659517-49CA-4C05-A08D-0348D9EA3DB2}" presName="sp" presStyleCnt="0"/>
      <dgm:spPr/>
    </dgm:pt>
    <dgm:pt modelId="{EBB3E2D9-31E0-48CD-8DDE-0F59FF1CCF7B}" type="pres">
      <dgm:prSet presAssocID="{0A5E7B96-E402-4BAB-928A-12F37816DC38}" presName="arrowAndChildren" presStyleCnt="0"/>
      <dgm:spPr/>
    </dgm:pt>
    <dgm:pt modelId="{AE80879D-9A53-40F5-B2C7-CB7F2222E2F2}" type="pres">
      <dgm:prSet presAssocID="{0A5E7B96-E402-4BAB-928A-12F37816DC38}" presName="parentTextArrow" presStyleLbl="node1" presStyleIdx="2" presStyleCnt="3"/>
      <dgm:spPr/>
    </dgm:pt>
  </dgm:ptLst>
  <dgm:cxnLst>
    <dgm:cxn modelId="{2808C406-03EB-43DC-ACBB-9B1DB4A26019}" type="presOf" srcId="{9B3A8945-EF70-44CB-B868-AB292222BE9C}" destId="{FEAE0C96-6D45-4965-9A23-72EC0884520D}" srcOrd="0" destOrd="0" presId="urn:microsoft.com/office/officeart/2005/8/layout/process4"/>
    <dgm:cxn modelId="{D9F82310-5506-4CAD-AB5A-5706D12B9392}" type="presOf" srcId="{B26B759B-9921-422E-B63A-D4F30CB6DEE9}" destId="{7FFCCD5A-0E73-43A7-B618-88BF3592AF52}" srcOrd="0" destOrd="0" presId="urn:microsoft.com/office/officeart/2005/8/layout/process4"/>
    <dgm:cxn modelId="{982EF22D-75CC-42B9-B74F-DC23D5C1BBB6}" srcId="{9B3A8945-EF70-44CB-B868-AB292222BE9C}" destId="{0A5E7B96-E402-4BAB-928A-12F37816DC38}" srcOrd="0" destOrd="0" parTransId="{0EC4E07E-7D01-462F-95F7-D750E72FC27E}" sibTransId="{E3659517-49CA-4C05-A08D-0348D9EA3DB2}"/>
    <dgm:cxn modelId="{3ADD0B44-0BCA-478B-8B4F-2043117A14DC}" srcId="{9B3A8945-EF70-44CB-B868-AB292222BE9C}" destId="{7DD2D4EE-6098-4F76-8223-11118E5CA6E1}" srcOrd="1" destOrd="0" parTransId="{049DFB83-0BA8-41BB-959D-8162AB0A091D}" sibTransId="{238C9178-4138-4975-8E8C-7AA6546BF83A}"/>
    <dgm:cxn modelId="{31029A47-8A3D-4996-BDEA-09BF960067C0}" srcId="{9B3A8945-EF70-44CB-B868-AB292222BE9C}" destId="{B26B759B-9921-422E-B63A-D4F30CB6DEE9}" srcOrd="2" destOrd="0" parTransId="{2F9E486D-0EAF-46B1-AD2C-5ADFFD57A943}" sibTransId="{590BE9EB-FFEF-4077-8016-F52EC63A07F6}"/>
    <dgm:cxn modelId="{7F3DE78F-A6C9-4393-94BA-574FAF7974AA}" type="presOf" srcId="{7DD2D4EE-6098-4F76-8223-11118E5CA6E1}" destId="{E826282B-12B2-4919-8E35-9B212C3AD2EC}" srcOrd="0" destOrd="0" presId="urn:microsoft.com/office/officeart/2005/8/layout/process4"/>
    <dgm:cxn modelId="{F26AA1FC-8852-4D21-B372-E1F29D94C484}" type="presOf" srcId="{0A5E7B96-E402-4BAB-928A-12F37816DC38}" destId="{AE80879D-9A53-40F5-B2C7-CB7F2222E2F2}" srcOrd="0" destOrd="0" presId="urn:microsoft.com/office/officeart/2005/8/layout/process4"/>
    <dgm:cxn modelId="{9A9A5C58-E1B0-4D38-B40D-0ADE3C54B81A}" type="presParOf" srcId="{FEAE0C96-6D45-4965-9A23-72EC0884520D}" destId="{90A3E30B-28C3-49FC-933F-07B24D281115}" srcOrd="0" destOrd="0" presId="urn:microsoft.com/office/officeart/2005/8/layout/process4"/>
    <dgm:cxn modelId="{8DF85705-2080-4CDA-B4C7-EDD5EA6058CB}" type="presParOf" srcId="{90A3E30B-28C3-49FC-933F-07B24D281115}" destId="{7FFCCD5A-0E73-43A7-B618-88BF3592AF52}" srcOrd="0" destOrd="0" presId="urn:microsoft.com/office/officeart/2005/8/layout/process4"/>
    <dgm:cxn modelId="{8B783293-319A-497E-A5C1-087D77BF08B2}" type="presParOf" srcId="{FEAE0C96-6D45-4965-9A23-72EC0884520D}" destId="{80F31D76-B548-49FE-800E-514B8DC0469B}" srcOrd="1" destOrd="0" presId="urn:microsoft.com/office/officeart/2005/8/layout/process4"/>
    <dgm:cxn modelId="{9B6951D0-8796-4FD8-B37B-2426C8CC02EE}" type="presParOf" srcId="{FEAE0C96-6D45-4965-9A23-72EC0884520D}" destId="{BCB5D77E-1B11-47BD-B6A6-05B7D6EC3661}" srcOrd="2" destOrd="0" presId="urn:microsoft.com/office/officeart/2005/8/layout/process4"/>
    <dgm:cxn modelId="{0A003B8F-30BF-4585-88D8-5AEF695170DC}" type="presParOf" srcId="{BCB5D77E-1B11-47BD-B6A6-05B7D6EC3661}" destId="{E826282B-12B2-4919-8E35-9B212C3AD2EC}" srcOrd="0" destOrd="0" presId="urn:microsoft.com/office/officeart/2005/8/layout/process4"/>
    <dgm:cxn modelId="{87EF975D-8F2F-42D0-B795-47790D484511}" type="presParOf" srcId="{FEAE0C96-6D45-4965-9A23-72EC0884520D}" destId="{39D089C3-EA26-4566-85E8-25B67D3CDAA3}" srcOrd="3" destOrd="0" presId="urn:microsoft.com/office/officeart/2005/8/layout/process4"/>
    <dgm:cxn modelId="{09B70CFE-43E5-47CE-9FB9-00B2122FBC04}" type="presParOf" srcId="{FEAE0C96-6D45-4965-9A23-72EC0884520D}" destId="{EBB3E2D9-31E0-48CD-8DDE-0F59FF1CCF7B}" srcOrd="4" destOrd="0" presId="urn:microsoft.com/office/officeart/2005/8/layout/process4"/>
    <dgm:cxn modelId="{579F82F4-E409-43F5-AD8D-23A5A3CB37D3}" type="presParOf" srcId="{EBB3E2D9-31E0-48CD-8DDE-0F59FF1CCF7B}" destId="{AE80879D-9A53-40F5-B2C7-CB7F2222E2F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65BE9-3BF6-4A7C-9A65-296E01BCE9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62BC14-E04E-429E-B8CE-64EE3AB5A99C}">
      <dgm:prSet/>
      <dgm:spPr/>
      <dgm:t>
        <a:bodyPr/>
        <a:lstStyle/>
        <a:p>
          <a:pPr algn="just"/>
          <a:r>
            <a:rPr lang="es-ES" dirty="0"/>
            <a:t>País Vasco: De cara a poder cambiar esta situación, desde País Vasco, se ha lanzado un plan dotado con más de 6,5 M de €, para tratar de relanzar el sector de la patata de siembra en su territorio, ya que, según datos de la propia CA, la superficie ha disminuido desde las más de 5.500 ha que había en 1985 a las pocas más de 440 que había en 2024. </a:t>
          </a:r>
          <a:endParaRPr lang="en-US" dirty="0"/>
        </a:p>
      </dgm:t>
    </dgm:pt>
    <dgm:pt modelId="{CB70B988-A303-401E-9A66-97227311D557}" type="parTrans" cxnId="{872AFBBF-5428-466B-93FC-9F5916C6E719}">
      <dgm:prSet/>
      <dgm:spPr/>
      <dgm:t>
        <a:bodyPr/>
        <a:lstStyle/>
        <a:p>
          <a:endParaRPr lang="en-US"/>
        </a:p>
      </dgm:t>
    </dgm:pt>
    <dgm:pt modelId="{5E8F87D1-D378-4702-A1F7-4DD53BCE7552}" type="sibTrans" cxnId="{872AFBBF-5428-466B-93FC-9F5916C6E719}">
      <dgm:prSet/>
      <dgm:spPr/>
      <dgm:t>
        <a:bodyPr/>
        <a:lstStyle/>
        <a:p>
          <a:endParaRPr lang="en-US"/>
        </a:p>
      </dgm:t>
    </dgm:pt>
    <dgm:pt modelId="{7F103A59-DCD4-48DF-859D-6696B4BB65D9}">
      <dgm:prSet/>
      <dgm:spPr/>
      <dgm:t>
        <a:bodyPr/>
        <a:lstStyle/>
        <a:p>
          <a:pPr algn="just"/>
          <a:r>
            <a:rPr lang="es-ES" dirty="0"/>
            <a:t>Castilla y León: se identifican como puntos clave, la falta del relevo generacional, los problemas generados por la entrada de material de otros EEMM que en ocasiones no cuentan con óptimos estándares de calidad y las dificultades que entraña la situación climática, ya sea por temperaturas o por exceso/falta de lluvias.</a:t>
          </a:r>
          <a:endParaRPr lang="en-US" dirty="0"/>
        </a:p>
      </dgm:t>
    </dgm:pt>
    <dgm:pt modelId="{6330AD46-3328-4F9E-B70C-75440482C20E}" type="parTrans" cxnId="{41123F4E-7D9E-42A2-A62C-2F48E4D39343}">
      <dgm:prSet/>
      <dgm:spPr/>
      <dgm:t>
        <a:bodyPr/>
        <a:lstStyle/>
        <a:p>
          <a:endParaRPr lang="en-US"/>
        </a:p>
      </dgm:t>
    </dgm:pt>
    <dgm:pt modelId="{0CC4B851-67A8-469D-B075-D8F798A1A200}" type="sibTrans" cxnId="{41123F4E-7D9E-42A2-A62C-2F48E4D39343}">
      <dgm:prSet/>
      <dgm:spPr/>
      <dgm:t>
        <a:bodyPr/>
        <a:lstStyle/>
        <a:p>
          <a:endParaRPr lang="en-US"/>
        </a:p>
      </dgm:t>
    </dgm:pt>
    <dgm:pt modelId="{548E56E5-4E43-4ABA-A067-E319F0D71B9B}" type="pres">
      <dgm:prSet presAssocID="{CA465BE9-3BF6-4A7C-9A65-296E01BCE95A}" presName="linear" presStyleCnt="0">
        <dgm:presLayoutVars>
          <dgm:animLvl val="lvl"/>
          <dgm:resizeHandles val="exact"/>
        </dgm:presLayoutVars>
      </dgm:prSet>
      <dgm:spPr/>
    </dgm:pt>
    <dgm:pt modelId="{47803D77-6FDE-48A1-8AF4-656A2D6FB2FF}" type="pres">
      <dgm:prSet presAssocID="{6362BC14-E04E-429E-B8CE-64EE3AB5A99C}" presName="parentText" presStyleLbl="node1" presStyleIdx="0" presStyleCnt="2">
        <dgm:presLayoutVars>
          <dgm:chMax val="0"/>
          <dgm:bulletEnabled val="1"/>
        </dgm:presLayoutVars>
      </dgm:prSet>
      <dgm:spPr/>
    </dgm:pt>
    <dgm:pt modelId="{EF0BAEC2-522C-49AF-B13D-8590CF162F7A}" type="pres">
      <dgm:prSet presAssocID="{5E8F87D1-D378-4702-A1F7-4DD53BCE7552}" presName="spacer" presStyleCnt="0"/>
      <dgm:spPr/>
    </dgm:pt>
    <dgm:pt modelId="{A354FF57-FB0D-4D83-BCB9-A46CE5CB2753}" type="pres">
      <dgm:prSet presAssocID="{7F103A59-DCD4-48DF-859D-6696B4BB65D9}" presName="parentText" presStyleLbl="node1" presStyleIdx="1" presStyleCnt="2">
        <dgm:presLayoutVars>
          <dgm:chMax val="0"/>
          <dgm:bulletEnabled val="1"/>
        </dgm:presLayoutVars>
      </dgm:prSet>
      <dgm:spPr/>
    </dgm:pt>
  </dgm:ptLst>
  <dgm:cxnLst>
    <dgm:cxn modelId="{DD558516-E2E7-40A7-8877-34D8538C23A0}" type="presOf" srcId="{CA465BE9-3BF6-4A7C-9A65-296E01BCE95A}" destId="{548E56E5-4E43-4ABA-A067-E319F0D71B9B}" srcOrd="0" destOrd="0" presId="urn:microsoft.com/office/officeart/2005/8/layout/vList2"/>
    <dgm:cxn modelId="{41123F4E-7D9E-42A2-A62C-2F48E4D39343}" srcId="{CA465BE9-3BF6-4A7C-9A65-296E01BCE95A}" destId="{7F103A59-DCD4-48DF-859D-6696B4BB65D9}" srcOrd="1" destOrd="0" parTransId="{6330AD46-3328-4F9E-B70C-75440482C20E}" sibTransId="{0CC4B851-67A8-469D-B075-D8F798A1A200}"/>
    <dgm:cxn modelId="{9F31E887-3458-41A0-BDC3-E1FC39B5BFC4}" type="presOf" srcId="{7F103A59-DCD4-48DF-859D-6696B4BB65D9}" destId="{A354FF57-FB0D-4D83-BCB9-A46CE5CB2753}" srcOrd="0" destOrd="0" presId="urn:microsoft.com/office/officeart/2005/8/layout/vList2"/>
    <dgm:cxn modelId="{872AFBBF-5428-466B-93FC-9F5916C6E719}" srcId="{CA465BE9-3BF6-4A7C-9A65-296E01BCE95A}" destId="{6362BC14-E04E-429E-B8CE-64EE3AB5A99C}" srcOrd="0" destOrd="0" parTransId="{CB70B988-A303-401E-9A66-97227311D557}" sibTransId="{5E8F87D1-D378-4702-A1F7-4DD53BCE7552}"/>
    <dgm:cxn modelId="{79883AE8-A137-4133-9A0B-02B8CCE5A602}" type="presOf" srcId="{6362BC14-E04E-429E-B8CE-64EE3AB5A99C}" destId="{47803D77-6FDE-48A1-8AF4-656A2D6FB2FF}" srcOrd="0" destOrd="0" presId="urn:microsoft.com/office/officeart/2005/8/layout/vList2"/>
    <dgm:cxn modelId="{FC2F2741-017E-48A2-B6EB-2BA69D1A7045}" type="presParOf" srcId="{548E56E5-4E43-4ABA-A067-E319F0D71B9B}" destId="{47803D77-6FDE-48A1-8AF4-656A2D6FB2FF}" srcOrd="0" destOrd="0" presId="urn:microsoft.com/office/officeart/2005/8/layout/vList2"/>
    <dgm:cxn modelId="{092ED8B0-CD03-473E-8330-4F09242F2A6F}" type="presParOf" srcId="{548E56E5-4E43-4ABA-A067-E319F0D71B9B}" destId="{EF0BAEC2-522C-49AF-B13D-8590CF162F7A}" srcOrd="1" destOrd="0" presId="urn:microsoft.com/office/officeart/2005/8/layout/vList2"/>
    <dgm:cxn modelId="{21B0D5B9-2888-4D13-8DAA-0807F5952EC4}" type="presParOf" srcId="{548E56E5-4E43-4ABA-A067-E319F0D71B9B}" destId="{A354FF57-FB0D-4D83-BCB9-A46CE5CB275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074087-D22B-46A4-9CD2-BD5F8E1E27A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3661DE-CD2D-491E-B475-1E53E9CC28C5}">
      <dgm:prSet custT="1"/>
      <dgm:spPr/>
      <dgm:t>
        <a:bodyPr/>
        <a:lstStyle/>
        <a:p>
          <a:pPr algn="l"/>
          <a:r>
            <a:rPr lang="es-ES" sz="1600" b="1" dirty="0">
              <a:solidFill>
                <a:schemeClr val="bg1"/>
              </a:solidFill>
            </a:rPr>
            <a:t>Precisión:</a:t>
          </a:r>
          <a:r>
            <a:rPr lang="es-ES" sz="1600" dirty="0">
              <a:solidFill>
                <a:schemeClr val="bg1"/>
              </a:solidFill>
            </a:rPr>
            <a:t> A diferencia de los cruces tradicionales y tecnologías de mutagénesis aleatoria las nuevas técnicas genómicas permiten cambios precisos y dirigidos en el ADN, reduciendo el número de modificaciones no deseadas.</a:t>
          </a:r>
          <a:endParaRPr lang="en-US" sz="1600" dirty="0">
            <a:solidFill>
              <a:schemeClr val="bg1"/>
            </a:solidFill>
          </a:endParaRPr>
        </a:p>
      </dgm:t>
    </dgm:pt>
    <dgm:pt modelId="{09FD2C2E-4045-4CCA-B3AF-43874E5E7F17}" type="parTrans" cxnId="{D11B1F8C-77AA-4F9C-AC75-8255D7E4836D}">
      <dgm:prSet/>
      <dgm:spPr/>
      <dgm:t>
        <a:bodyPr/>
        <a:lstStyle/>
        <a:p>
          <a:endParaRPr lang="en-US"/>
        </a:p>
      </dgm:t>
    </dgm:pt>
    <dgm:pt modelId="{6F22F1ED-414F-49C3-9FB4-3C8EE5AAC65C}" type="sibTrans" cxnId="{D11B1F8C-77AA-4F9C-AC75-8255D7E4836D}">
      <dgm:prSet/>
      <dgm:spPr/>
      <dgm:t>
        <a:bodyPr/>
        <a:lstStyle/>
        <a:p>
          <a:endParaRPr lang="en-US"/>
        </a:p>
      </dgm:t>
    </dgm:pt>
    <dgm:pt modelId="{24642A6B-A370-4601-8461-06D035E9E2E5}">
      <dgm:prSet/>
      <dgm:spPr/>
      <dgm:t>
        <a:bodyPr/>
        <a:lstStyle/>
        <a:p>
          <a:r>
            <a:rPr lang="es-ES" b="1" dirty="0"/>
            <a:t>Eficiencia:</a:t>
          </a:r>
          <a:r>
            <a:rPr lang="es-ES" dirty="0"/>
            <a:t> Las herramientas como CRISPR son más eficientes y rápidas que los métodos convencionales de mejoramiento.</a:t>
          </a:r>
          <a:endParaRPr lang="en-US" dirty="0"/>
        </a:p>
      </dgm:t>
    </dgm:pt>
    <dgm:pt modelId="{AB3DDB2F-1E2E-407E-841C-82DE72D03F98}" type="parTrans" cxnId="{8880FC67-754F-4635-83D5-79F69858DC5F}">
      <dgm:prSet/>
      <dgm:spPr/>
      <dgm:t>
        <a:bodyPr/>
        <a:lstStyle/>
        <a:p>
          <a:endParaRPr lang="en-US"/>
        </a:p>
      </dgm:t>
    </dgm:pt>
    <dgm:pt modelId="{F0DD6F7C-F8B5-4C26-81B0-435B625606C7}" type="sibTrans" cxnId="{8880FC67-754F-4635-83D5-79F69858DC5F}">
      <dgm:prSet/>
      <dgm:spPr/>
      <dgm:t>
        <a:bodyPr/>
        <a:lstStyle/>
        <a:p>
          <a:endParaRPr lang="en-US"/>
        </a:p>
      </dgm:t>
    </dgm:pt>
    <dgm:pt modelId="{6A3B4300-43E4-4F09-959F-A3EEE7BB2395}">
      <dgm:prSet/>
      <dgm:spPr/>
      <dgm:t>
        <a:bodyPr/>
        <a:lstStyle/>
        <a:p>
          <a:r>
            <a:rPr lang="es-ES" b="1" dirty="0"/>
            <a:t>Complejidad del genoma:</a:t>
          </a:r>
          <a:r>
            <a:rPr lang="es-ES" dirty="0"/>
            <a:t> El genoma </a:t>
          </a:r>
          <a:r>
            <a:rPr lang="es-ES" dirty="0" err="1"/>
            <a:t>tetraploide</a:t>
          </a:r>
          <a:r>
            <a:rPr lang="es-ES" dirty="0"/>
            <a:t> de la patata (cuatro copias de cada cromosoma) dificulta la mejora tradicional. Las nuevas técnicas ofrecerían un avance significativo para superar esta complejidad. </a:t>
          </a:r>
          <a:endParaRPr lang="en-US" dirty="0"/>
        </a:p>
      </dgm:t>
    </dgm:pt>
    <dgm:pt modelId="{A654B515-12B6-485E-BD18-3D230BB218AE}" type="parTrans" cxnId="{A3AAAC49-909F-4F69-9FB0-6473C4F118F5}">
      <dgm:prSet/>
      <dgm:spPr/>
      <dgm:t>
        <a:bodyPr/>
        <a:lstStyle/>
        <a:p>
          <a:endParaRPr lang="en-US"/>
        </a:p>
      </dgm:t>
    </dgm:pt>
    <dgm:pt modelId="{388FAF65-A537-4402-8C68-F42BF5B482FD}" type="sibTrans" cxnId="{A3AAAC49-909F-4F69-9FB0-6473C4F118F5}">
      <dgm:prSet/>
      <dgm:spPr/>
      <dgm:t>
        <a:bodyPr/>
        <a:lstStyle/>
        <a:p>
          <a:endParaRPr lang="en-US"/>
        </a:p>
      </dgm:t>
    </dgm:pt>
    <dgm:pt modelId="{D8EB210C-80D9-4BE0-8636-7F13108D99A1}" type="pres">
      <dgm:prSet presAssocID="{F3074087-D22B-46A4-9CD2-BD5F8E1E27AA}" presName="root" presStyleCnt="0">
        <dgm:presLayoutVars>
          <dgm:dir/>
          <dgm:resizeHandles val="exact"/>
        </dgm:presLayoutVars>
      </dgm:prSet>
      <dgm:spPr/>
    </dgm:pt>
    <dgm:pt modelId="{F4E258E2-0696-484E-B488-ABFADDD92A9C}" type="pres">
      <dgm:prSet presAssocID="{AA3661DE-CD2D-491E-B475-1E53E9CC28C5}" presName="compNode" presStyleCnt="0"/>
      <dgm:spPr/>
    </dgm:pt>
    <dgm:pt modelId="{CF3249FD-8012-4405-BEFE-D739BA5A2DA2}" type="pres">
      <dgm:prSet presAssocID="{AA3661DE-CD2D-491E-B475-1E53E9CC28C5}" presName="bgRect" presStyleLbl="bgShp" presStyleIdx="0" presStyleCnt="3"/>
      <dgm:spPr/>
    </dgm:pt>
    <dgm:pt modelId="{CBC8100B-54C2-4B19-B67F-E700E36C0977}" type="pres">
      <dgm:prSet presAssocID="{AA3661DE-CD2D-491E-B475-1E53E9CC28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8717C037-49E5-4949-BE70-C1CD57B032FF}" type="pres">
      <dgm:prSet presAssocID="{AA3661DE-CD2D-491E-B475-1E53E9CC28C5}" presName="spaceRect" presStyleCnt="0"/>
      <dgm:spPr/>
    </dgm:pt>
    <dgm:pt modelId="{3D13B1DB-3831-4C81-A9F4-2F81ABDD6497}" type="pres">
      <dgm:prSet presAssocID="{AA3661DE-CD2D-491E-B475-1E53E9CC28C5}" presName="parTx" presStyleLbl="revTx" presStyleIdx="0" presStyleCnt="3">
        <dgm:presLayoutVars>
          <dgm:chMax val="0"/>
          <dgm:chPref val="0"/>
        </dgm:presLayoutVars>
      </dgm:prSet>
      <dgm:spPr/>
    </dgm:pt>
    <dgm:pt modelId="{F0A09E34-16CB-4BC8-9869-8BBAAB792CB4}" type="pres">
      <dgm:prSet presAssocID="{6F22F1ED-414F-49C3-9FB4-3C8EE5AAC65C}" presName="sibTrans" presStyleCnt="0"/>
      <dgm:spPr/>
    </dgm:pt>
    <dgm:pt modelId="{EE1940E6-7C5E-49FB-BCA6-C6DE1E0BEB45}" type="pres">
      <dgm:prSet presAssocID="{24642A6B-A370-4601-8461-06D035E9E2E5}" presName="compNode" presStyleCnt="0"/>
      <dgm:spPr/>
    </dgm:pt>
    <dgm:pt modelId="{36FD2686-3442-4105-A7A9-641309DA6FC8}" type="pres">
      <dgm:prSet presAssocID="{24642A6B-A370-4601-8461-06D035E9E2E5}" presName="bgRect" presStyleLbl="bgShp" presStyleIdx="1" presStyleCnt="3"/>
      <dgm:spPr/>
    </dgm:pt>
    <dgm:pt modelId="{183133A4-7BBB-4337-BC03-52FFA6C1090E}" type="pres">
      <dgm:prSet presAssocID="{24642A6B-A370-4601-8461-06D035E9E2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granajes"/>
        </a:ext>
      </dgm:extLst>
    </dgm:pt>
    <dgm:pt modelId="{013A50EF-FD38-4B38-A2E7-5B1D1868D86D}" type="pres">
      <dgm:prSet presAssocID="{24642A6B-A370-4601-8461-06D035E9E2E5}" presName="spaceRect" presStyleCnt="0"/>
      <dgm:spPr/>
    </dgm:pt>
    <dgm:pt modelId="{FB281E40-BAA8-4FCB-88E7-0AA2D573C7ED}" type="pres">
      <dgm:prSet presAssocID="{24642A6B-A370-4601-8461-06D035E9E2E5}" presName="parTx" presStyleLbl="revTx" presStyleIdx="1" presStyleCnt="3">
        <dgm:presLayoutVars>
          <dgm:chMax val="0"/>
          <dgm:chPref val="0"/>
        </dgm:presLayoutVars>
      </dgm:prSet>
      <dgm:spPr/>
    </dgm:pt>
    <dgm:pt modelId="{7CB2F24B-1903-4162-B5DF-88EE5E5D9DF4}" type="pres">
      <dgm:prSet presAssocID="{F0DD6F7C-F8B5-4C26-81B0-435B625606C7}" presName="sibTrans" presStyleCnt="0"/>
      <dgm:spPr/>
    </dgm:pt>
    <dgm:pt modelId="{5C66CA86-73C5-496E-A801-BCD73A73E9F6}" type="pres">
      <dgm:prSet presAssocID="{6A3B4300-43E4-4F09-959F-A3EEE7BB2395}" presName="compNode" presStyleCnt="0"/>
      <dgm:spPr/>
    </dgm:pt>
    <dgm:pt modelId="{C5F0E90B-1458-4842-BE36-ADF860198CA4}" type="pres">
      <dgm:prSet presAssocID="{6A3B4300-43E4-4F09-959F-A3EEE7BB2395}" presName="bgRect" presStyleLbl="bgShp" presStyleIdx="2" presStyleCnt="3"/>
      <dgm:spPr/>
    </dgm:pt>
    <dgm:pt modelId="{2466D223-AC0C-4AF7-9593-A6503E44A922}" type="pres">
      <dgm:prSet presAssocID="{6A3B4300-43E4-4F09-959F-A3EEE7BB23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N"/>
        </a:ext>
      </dgm:extLst>
    </dgm:pt>
    <dgm:pt modelId="{3E722DDC-D63E-4118-8D22-64B81E9681D3}" type="pres">
      <dgm:prSet presAssocID="{6A3B4300-43E4-4F09-959F-A3EEE7BB2395}" presName="spaceRect" presStyleCnt="0"/>
      <dgm:spPr/>
    </dgm:pt>
    <dgm:pt modelId="{C19A4638-818F-4812-83A8-C9D01BBC2819}" type="pres">
      <dgm:prSet presAssocID="{6A3B4300-43E4-4F09-959F-A3EEE7BB2395}" presName="parTx" presStyleLbl="revTx" presStyleIdx="2" presStyleCnt="3">
        <dgm:presLayoutVars>
          <dgm:chMax val="0"/>
          <dgm:chPref val="0"/>
        </dgm:presLayoutVars>
      </dgm:prSet>
      <dgm:spPr/>
    </dgm:pt>
  </dgm:ptLst>
  <dgm:cxnLst>
    <dgm:cxn modelId="{FFAE490A-2402-4F9E-A03F-7C147F376865}" type="presOf" srcId="{AA3661DE-CD2D-491E-B475-1E53E9CC28C5}" destId="{3D13B1DB-3831-4C81-A9F4-2F81ABDD6497}" srcOrd="0" destOrd="0" presId="urn:microsoft.com/office/officeart/2018/2/layout/IconVerticalSolidList"/>
    <dgm:cxn modelId="{8880FC67-754F-4635-83D5-79F69858DC5F}" srcId="{F3074087-D22B-46A4-9CD2-BD5F8E1E27AA}" destId="{24642A6B-A370-4601-8461-06D035E9E2E5}" srcOrd="1" destOrd="0" parTransId="{AB3DDB2F-1E2E-407E-841C-82DE72D03F98}" sibTransId="{F0DD6F7C-F8B5-4C26-81B0-435B625606C7}"/>
    <dgm:cxn modelId="{A3AAAC49-909F-4F69-9FB0-6473C4F118F5}" srcId="{F3074087-D22B-46A4-9CD2-BD5F8E1E27AA}" destId="{6A3B4300-43E4-4F09-959F-A3EEE7BB2395}" srcOrd="2" destOrd="0" parTransId="{A654B515-12B6-485E-BD18-3D230BB218AE}" sibTransId="{388FAF65-A537-4402-8C68-F42BF5B482FD}"/>
    <dgm:cxn modelId="{D11B1F8C-77AA-4F9C-AC75-8255D7E4836D}" srcId="{F3074087-D22B-46A4-9CD2-BD5F8E1E27AA}" destId="{AA3661DE-CD2D-491E-B475-1E53E9CC28C5}" srcOrd="0" destOrd="0" parTransId="{09FD2C2E-4045-4CCA-B3AF-43874E5E7F17}" sibTransId="{6F22F1ED-414F-49C3-9FB4-3C8EE5AAC65C}"/>
    <dgm:cxn modelId="{A0685DAD-DCAE-4407-91C6-ACF174EE1D15}" type="presOf" srcId="{F3074087-D22B-46A4-9CD2-BD5F8E1E27AA}" destId="{D8EB210C-80D9-4BE0-8636-7F13108D99A1}" srcOrd="0" destOrd="0" presId="urn:microsoft.com/office/officeart/2018/2/layout/IconVerticalSolidList"/>
    <dgm:cxn modelId="{A661F2AD-79D8-43C8-BC4A-3CC03DD141E9}" type="presOf" srcId="{6A3B4300-43E4-4F09-959F-A3EEE7BB2395}" destId="{C19A4638-818F-4812-83A8-C9D01BBC2819}" srcOrd="0" destOrd="0" presId="urn:microsoft.com/office/officeart/2018/2/layout/IconVerticalSolidList"/>
    <dgm:cxn modelId="{711C83D3-53D3-4AED-AA49-4FEF1C4ECD69}" type="presOf" srcId="{24642A6B-A370-4601-8461-06D035E9E2E5}" destId="{FB281E40-BAA8-4FCB-88E7-0AA2D573C7ED}" srcOrd="0" destOrd="0" presId="urn:microsoft.com/office/officeart/2018/2/layout/IconVerticalSolidList"/>
    <dgm:cxn modelId="{D891BDD1-107F-4BDF-8877-5522EB17B9D9}" type="presParOf" srcId="{D8EB210C-80D9-4BE0-8636-7F13108D99A1}" destId="{F4E258E2-0696-484E-B488-ABFADDD92A9C}" srcOrd="0" destOrd="0" presId="urn:microsoft.com/office/officeart/2018/2/layout/IconVerticalSolidList"/>
    <dgm:cxn modelId="{6EC93F29-09AF-4442-A6DD-1BB263C5119C}" type="presParOf" srcId="{F4E258E2-0696-484E-B488-ABFADDD92A9C}" destId="{CF3249FD-8012-4405-BEFE-D739BA5A2DA2}" srcOrd="0" destOrd="0" presId="urn:microsoft.com/office/officeart/2018/2/layout/IconVerticalSolidList"/>
    <dgm:cxn modelId="{668B59F2-833A-4189-8462-5176BCF3FE17}" type="presParOf" srcId="{F4E258E2-0696-484E-B488-ABFADDD92A9C}" destId="{CBC8100B-54C2-4B19-B67F-E700E36C0977}" srcOrd="1" destOrd="0" presId="urn:microsoft.com/office/officeart/2018/2/layout/IconVerticalSolidList"/>
    <dgm:cxn modelId="{DA8D7351-50E5-46C0-A2A7-A2F7EBE07DA8}" type="presParOf" srcId="{F4E258E2-0696-484E-B488-ABFADDD92A9C}" destId="{8717C037-49E5-4949-BE70-C1CD57B032FF}" srcOrd="2" destOrd="0" presId="urn:microsoft.com/office/officeart/2018/2/layout/IconVerticalSolidList"/>
    <dgm:cxn modelId="{8B1CB8B4-C59E-47DC-8316-BC0C27A05723}" type="presParOf" srcId="{F4E258E2-0696-484E-B488-ABFADDD92A9C}" destId="{3D13B1DB-3831-4C81-A9F4-2F81ABDD6497}" srcOrd="3" destOrd="0" presId="urn:microsoft.com/office/officeart/2018/2/layout/IconVerticalSolidList"/>
    <dgm:cxn modelId="{08E1586C-20B8-43C0-AEAF-3F34B78D32B3}" type="presParOf" srcId="{D8EB210C-80D9-4BE0-8636-7F13108D99A1}" destId="{F0A09E34-16CB-4BC8-9869-8BBAAB792CB4}" srcOrd="1" destOrd="0" presId="urn:microsoft.com/office/officeart/2018/2/layout/IconVerticalSolidList"/>
    <dgm:cxn modelId="{C4DE1790-E064-4E12-BCE1-B9733C1CFC25}" type="presParOf" srcId="{D8EB210C-80D9-4BE0-8636-7F13108D99A1}" destId="{EE1940E6-7C5E-49FB-BCA6-C6DE1E0BEB45}" srcOrd="2" destOrd="0" presId="urn:microsoft.com/office/officeart/2018/2/layout/IconVerticalSolidList"/>
    <dgm:cxn modelId="{3425B692-62AF-4A0E-93FA-55EF92AF1CE4}" type="presParOf" srcId="{EE1940E6-7C5E-49FB-BCA6-C6DE1E0BEB45}" destId="{36FD2686-3442-4105-A7A9-641309DA6FC8}" srcOrd="0" destOrd="0" presId="urn:microsoft.com/office/officeart/2018/2/layout/IconVerticalSolidList"/>
    <dgm:cxn modelId="{FD3BD55E-7B17-4A47-9FC7-040EFEACDDCA}" type="presParOf" srcId="{EE1940E6-7C5E-49FB-BCA6-C6DE1E0BEB45}" destId="{183133A4-7BBB-4337-BC03-52FFA6C1090E}" srcOrd="1" destOrd="0" presId="urn:microsoft.com/office/officeart/2018/2/layout/IconVerticalSolidList"/>
    <dgm:cxn modelId="{AA13B0E2-0DFA-4BAC-9731-51428EE8A549}" type="presParOf" srcId="{EE1940E6-7C5E-49FB-BCA6-C6DE1E0BEB45}" destId="{013A50EF-FD38-4B38-A2E7-5B1D1868D86D}" srcOrd="2" destOrd="0" presId="urn:microsoft.com/office/officeart/2018/2/layout/IconVerticalSolidList"/>
    <dgm:cxn modelId="{C757F77F-7F84-4B17-A222-BC69D8DFB936}" type="presParOf" srcId="{EE1940E6-7C5E-49FB-BCA6-C6DE1E0BEB45}" destId="{FB281E40-BAA8-4FCB-88E7-0AA2D573C7ED}" srcOrd="3" destOrd="0" presId="urn:microsoft.com/office/officeart/2018/2/layout/IconVerticalSolidList"/>
    <dgm:cxn modelId="{8F099BB6-5CCE-42E3-A7B0-12D09818B889}" type="presParOf" srcId="{D8EB210C-80D9-4BE0-8636-7F13108D99A1}" destId="{7CB2F24B-1903-4162-B5DF-88EE5E5D9DF4}" srcOrd="3" destOrd="0" presId="urn:microsoft.com/office/officeart/2018/2/layout/IconVerticalSolidList"/>
    <dgm:cxn modelId="{DA19A2F4-32DF-46F5-A658-33DE7A24E819}" type="presParOf" srcId="{D8EB210C-80D9-4BE0-8636-7F13108D99A1}" destId="{5C66CA86-73C5-496E-A801-BCD73A73E9F6}" srcOrd="4" destOrd="0" presId="urn:microsoft.com/office/officeart/2018/2/layout/IconVerticalSolidList"/>
    <dgm:cxn modelId="{7F6A830D-4E2C-4C9E-A069-FA5C90A6B904}" type="presParOf" srcId="{5C66CA86-73C5-496E-A801-BCD73A73E9F6}" destId="{C5F0E90B-1458-4842-BE36-ADF860198CA4}" srcOrd="0" destOrd="0" presId="urn:microsoft.com/office/officeart/2018/2/layout/IconVerticalSolidList"/>
    <dgm:cxn modelId="{669EA654-B534-4296-8BBE-6C8E4E5C5D5D}" type="presParOf" srcId="{5C66CA86-73C5-496E-A801-BCD73A73E9F6}" destId="{2466D223-AC0C-4AF7-9593-A6503E44A922}" srcOrd="1" destOrd="0" presId="urn:microsoft.com/office/officeart/2018/2/layout/IconVerticalSolidList"/>
    <dgm:cxn modelId="{9FEB108A-A927-47DF-8F8D-9D1FDB6F242B}" type="presParOf" srcId="{5C66CA86-73C5-496E-A801-BCD73A73E9F6}" destId="{3E722DDC-D63E-4118-8D22-64B81E9681D3}" srcOrd="2" destOrd="0" presId="urn:microsoft.com/office/officeart/2018/2/layout/IconVerticalSolidList"/>
    <dgm:cxn modelId="{241F9F6F-6CA9-40D6-8981-BC28177CE98F}" type="presParOf" srcId="{5C66CA86-73C5-496E-A801-BCD73A73E9F6}" destId="{C19A4638-818F-4812-83A8-C9D01BBC28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EFFB2-6CA9-457B-9DD0-297CCD9B13B7}">
      <dsp:nvSpPr>
        <dsp:cNvPr id="0" name=""/>
        <dsp:cNvSpPr/>
      </dsp:nvSpPr>
      <dsp:spPr>
        <a:xfrm>
          <a:off x="0" y="878"/>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Reglas y normas CE.</a:t>
          </a:r>
          <a:endParaRPr lang="en-US" sz="1600" kern="1200" dirty="0"/>
        </a:p>
      </dsp:txBody>
      <dsp:txXfrm>
        <a:off x="15516" y="16394"/>
        <a:ext cx="8503368" cy="286810"/>
      </dsp:txXfrm>
    </dsp:sp>
    <dsp:sp modelId="{C34156A6-EDEE-4C26-AA7F-FD3B27165AAD}">
      <dsp:nvSpPr>
        <dsp:cNvPr id="0" name=""/>
        <dsp:cNvSpPr/>
      </dsp:nvSpPr>
      <dsp:spPr>
        <a:xfrm>
          <a:off x="0" y="330392"/>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Servicio oficial de certificación-España.</a:t>
          </a:r>
          <a:endParaRPr lang="en-US" sz="1600" kern="1200" dirty="0"/>
        </a:p>
      </dsp:txBody>
      <dsp:txXfrm>
        <a:off x="15516" y="345908"/>
        <a:ext cx="8503368" cy="286810"/>
      </dsp:txXfrm>
    </dsp:sp>
    <dsp:sp modelId="{7815065F-1901-4EB2-8123-59590E1D2F32}">
      <dsp:nvSpPr>
        <dsp:cNvPr id="0" name=""/>
        <dsp:cNvSpPr/>
      </dsp:nvSpPr>
      <dsp:spPr>
        <a:xfrm>
          <a:off x="0" y="659906"/>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Especie, indicada al menos en caracteres latinos.</a:t>
          </a:r>
          <a:endParaRPr lang="en-US" sz="1600" kern="1200" dirty="0"/>
        </a:p>
      </dsp:txBody>
      <dsp:txXfrm>
        <a:off x="15516" y="675422"/>
        <a:ext cx="8503368" cy="286810"/>
      </dsp:txXfrm>
    </dsp:sp>
    <dsp:sp modelId="{AAE31ADA-FAF1-4474-9AFE-59F0C1C75803}">
      <dsp:nvSpPr>
        <dsp:cNvPr id="0" name=""/>
        <dsp:cNvSpPr/>
      </dsp:nvSpPr>
      <dsp:spPr>
        <a:xfrm>
          <a:off x="0" y="989420"/>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Variedad. Denominación.</a:t>
          </a:r>
          <a:endParaRPr lang="en-US" sz="1600" kern="1200" dirty="0"/>
        </a:p>
      </dsp:txBody>
      <dsp:txXfrm>
        <a:off x="15516" y="1004936"/>
        <a:ext cx="8503368" cy="286810"/>
      </dsp:txXfrm>
    </dsp:sp>
    <dsp:sp modelId="{BE77D7B0-7D3C-4C41-A12E-0DFEEA467D3A}">
      <dsp:nvSpPr>
        <dsp:cNvPr id="0" name=""/>
        <dsp:cNvSpPr/>
      </dsp:nvSpPr>
      <dsp:spPr>
        <a:xfrm>
          <a:off x="0" y="1318934"/>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Categoría y clase.</a:t>
          </a:r>
          <a:endParaRPr lang="en-US" sz="1600" kern="1200"/>
        </a:p>
      </dsp:txBody>
      <dsp:txXfrm>
        <a:off x="15516" y="1334450"/>
        <a:ext cx="8503368" cy="286810"/>
      </dsp:txXfrm>
    </dsp:sp>
    <dsp:sp modelId="{9044C3E1-EE4E-455A-9FE2-21B759A34009}">
      <dsp:nvSpPr>
        <dsp:cNvPr id="0" name=""/>
        <dsp:cNvSpPr/>
      </dsp:nvSpPr>
      <dsp:spPr>
        <a:xfrm>
          <a:off x="0" y="1648447"/>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Productor y zona de producción.</a:t>
          </a:r>
          <a:endParaRPr lang="en-US" sz="1600" kern="1200" dirty="0"/>
        </a:p>
      </dsp:txBody>
      <dsp:txXfrm>
        <a:off x="15516" y="1663963"/>
        <a:ext cx="8503368" cy="286810"/>
      </dsp:txXfrm>
    </dsp:sp>
    <dsp:sp modelId="{68C70D40-72F1-4B18-A64B-9FD2E5AFBE15}">
      <dsp:nvSpPr>
        <dsp:cNvPr id="0" name=""/>
        <dsp:cNvSpPr/>
      </dsp:nvSpPr>
      <dsp:spPr>
        <a:xfrm>
          <a:off x="0" y="1977961"/>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Peso neto.</a:t>
          </a:r>
          <a:endParaRPr lang="en-US" sz="1600" kern="1200" dirty="0"/>
        </a:p>
      </dsp:txBody>
      <dsp:txXfrm>
        <a:off x="15516" y="1993477"/>
        <a:ext cx="8503368" cy="286810"/>
      </dsp:txXfrm>
    </dsp:sp>
    <dsp:sp modelId="{5C86C3C4-279F-46C6-B426-E280639C8618}">
      <dsp:nvSpPr>
        <dsp:cNvPr id="0" name=""/>
        <dsp:cNvSpPr/>
      </dsp:nvSpPr>
      <dsp:spPr>
        <a:xfrm>
          <a:off x="0" y="2307475"/>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Calibre.</a:t>
          </a:r>
          <a:endParaRPr lang="en-US" sz="1600" kern="1200"/>
        </a:p>
      </dsp:txBody>
      <dsp:txXfrm>
        <a:off x="15516" y="2322991"/>
        <a:ext cx="8503368" cy="286810"/>
      </dsp:txXfrm>
    </dsp:sp>
    <dsp:sp modelId="{2AEA1A5B-A0F3-446E-86C8-0989180BECD5}">
      <dsp:nvSpPr>
        <dsp:cNvPr id="0" name=""/>
        <dsp:cNvSpPr/>
      </dsp:nvSpPr>
      <dsp:spPr>
        <a:xfrm>
          <a:off x="0" y="2636989"/>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Número de referencia del lote.</a:t>
          </a:r>
          <a:endParaRPr lang="en-US" sz="1600" kern="1200" dirty="0"/>
        </a:p>
      </dsp:txBody>
      <dsp:txXfrm>
        <a:off x="15516" y="2652505"/>
        <a:ext cx="8503368" cy="286810"/>
      </dsp:txXfrm>
    </dsp:sp>
    <dsp:sp modelId="{6AA1D4D7-9733-476B-8834-E7DF88EBA990}">
      <dsp:nvSpPr>
        <dsp:cNvPr id="0" name=""/>
        <dsp:cNvSpPr/>
      </dsp:nvSpPr>
      <dsp:spPr>
        <a:xfrm>
          <a:off x="0" y="2966503"/>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País de producción.</a:t>
          </a:r>
          <a:endParaRPr lang="en-US" sz="1600" kern="1200"/>
        </a:p>
      </dsp:txBody>
      <dsp:txXfrm>
        <a:off x="15516" y="2982019"/>
        <a:ext cx="8503368" cy="286810"/>
      </dsp:txXfrm>
    </dsp:sp>
    <dsp:sp modelId="{723D1E68-CA1C-4538-855B-F08814F610C1}">
      <dsp:nvSpPr>
        <dsp:cNvPr id="0" name=""/>
        <dsp:cNvSpPr/>
      </dsp:nvSpPr>
      <dsp:spPr>
        <a:xfrm>
          <a:off x="0" y="3296017"/>
          <a:ext cx="8534400" cy="31784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Mes y año de precintado</a:t>
          </a:r>
          <a:r>
            <a:rPr lang="es-ES" sz="1200" kern="1200" dirty="0"/>
            <a:t>.</a:t>
          </a:r>
          <a:endParaRPr lang="en-US" sz="1200" kern="1200" dirty="0"/>
        </a:p>
      </dsp:txBody>
      <dsp:txXfrm>
        <a:off x="15516" y="3311533"/>
        <a:ext cx="8503368" cy="286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CCD5A-0E73-43A7-B618-88BF3592AF52}">
      <dsp:nvSpPr>
        <dsp:cNvPr id="0" name=""/>
        <dsp:cNvSpPr/>
      </dsp:nvSpPr>
      <dsp:spPr>
        <a:xfrm>
          <a:off x="0" y="2721004"/>
          <a:ext cx="8534400" cy="89309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a:t>En 2019 comenzaron los trabajos para la actualización del standard sobre patata de siembra. Estos trabajos se han ido realizando hasta este año 2025, momento en el cual se ha finalizado la revisión del texto. </a:t>
          </a:r>
          <a:endParaRPr lang="en-US" sz="1500" kern="1200"/>
        </a:p>
      </dsp:txBody>
      <dsp:txXfrm>
        <a:off x="0" y="2721004"/>
        <a:ext cx="8534400" cy="893094"/>
      </dsp:txXfrm>
    </dsp:sp>
    <dsp:sp modelId="{E826282B-12B2-4919-8E35-9B212C3AD2EC}">
      <dsp:nvSpPr>
        <dsp:cNvPr id="0" name=""/>
        <dsp:cNvSpPr/>
      </dsp:nvSpPr>
      <dsp:spPr>
        <a:xfrm rot="10800000">
          <a:off x="0" y="1360821"/>
          <a:ext cx="8534400" cy="1373579"/>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a:t>En su seno se reúne el Grupo de Trabajo sobre normas de calidad agrícola y, dentro de este, la “Specialized Section on Standardization of Seed Potatoes”.</a:t>
          </a:r>
          <a:endParaRPr lang="en-US" sz="1500" kern="1200"/>
        </a:p>
      </dsp:txBody>
      <dsp:txXfrm rot="10800000">
        <a:off x="0" y="1360821"/>
        <a:ext cx="8534400" cy="892510"/>
      </dsp:txXfrm>
    </dsp:sp>
    <dsp:sp modelId="{AE80879D-9A53-40F5-B2C7-CB7F2222E2F2}">
      <dsp:nvSpPr>
        <dsp:cNvPr id="0" name=""/>
        <dsp:cNvSpPr/>
      </dsp:nvSpPr>
      <dsp:spPr>
        <a:xfrm rot="10800000">
          <a:off x="0" y="638"/>
          <a:ext cx="8534400" cy="1373579"/>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t>La Comisión Económica para Europa de Naciones Unidas (UNECE, por sus siglas en inglés) es una de las cinco comisiones regionales de Naciones Unidas. </a:t>
          </a:r>
          <a:endParaRPr lang="en-US" sz="1500" kern="1200" dirty="0"/>
        </a:p>
      </dsp:txBody>
      <dsp:txXfrm rot="10800000">
        <a:off x="0" y="638"/>
        <a:ext cx="8534400" cy="892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03D77-6FDE-48A1-8AF4-656A2D6FB2FF}">
      <dsp:nvSpPr>
        <dsp:cNvPr id="0" name=""/>
        <dsp:cNvSpPr/>
      </dsp:nvSpPr>
      <dsp:spPr>
        <a:xfrm>
          <a:off x="0" y="223009"/>
          <a:ext cx="8534400" cy="15584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País Vasco: De cara a poder cambiar esta situación, desde País Vasco, se ha lanzado un plan dotado con más de 6,5 M de €, para tratar de relanzar el sector de la patata de siembra en su territorio, ya que, según datos de la propia CA, la superficie ha disminuido desde las más de 5.500 ha que había en 1985 a las pocas más de 440 que había en 2024. </a:t>
          </a:r>
          <a:endParaRPr lang="en-US" sz="1800" kern="1200" dirty="0"/>
        </a:p>
      </dsp:txBody>
      <dsp:txXfrm>
        <a:off x="76077" y="299086"/>
        <a:ext cx="8382246" cy="1406285"/>
      </dsp:txXfrm>
    </dsp:sp>
    <dsp:sp modelId="{A354FF57-FB0D-4D83-BCB9-A46CE5CB2753}">
      <dsp:nvSpPr>
        <dsp:cNvPr id="0" name=""/>
        <dsp:cNvSpPr/>
      </dsp:nvSpPr>
      <dsp:spPr>
        <a:xfrm>
          <a:off x="0" y="1833289"/>
          <a:ext cx="8534400" cy="15584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Castilla y León: se identifican como puntos clave, la falta del relevo generacional, los problemas generados por la entrada de material de otros EEMM que en ocasiones no cuentan con óptimos estándares de calidad y las dificultades que entraña la situación climática, ya sea por temperaturas o por exceso/falta de lluvias.</a:t>
          </a:r>
          <a:endParaRPr lang="en-US" sz="1800" kern="1200" dirty="0"/>
        </a:p>
      </dsp:txBody>
      <dsp:txXfrm>
        <a:off x="76077" y="1909366"/>
        <a:ext cx="8382246" cy="1406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249FD-8012-4405-BEFE-D739BA5A2DA2}">
      <dsp:nvSpPr>
        <dsp:cNvPr id="0" name=""/>
        <dsp:cNvSpPr/>
      </dsp:nvSpPr>
      <dsp:spPr>
        <a:xfrm>
          <a:off x="0" y="750"/>
          <a:ext cx="7115975" cy="17571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8100B-54C2-4B19-B67F-E700E36C0977}">
      <dsp:nvSpPr>
        <dsp:cNvPr id="0" name=""/>
        <dsp:cNvSpPr/>
      </dsp:nvSpPr>
      <dsp:spPr>
        <a:xfrm>
          <a:off x="531528" y="396102"/>
          <a:ext cx="966415" cy="9664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13B1DB-3831-4C81-A9F4-2F81ABDD6497}">
      <dsp:nvSpPr>
        <dsp:cNvPr id="0" name=""/>
        <dsp:cNvSpPr/>
      </dsp:nvSpPr>
      <dsp:spPr>
        <a:xfrm>
          <a:off x="2029472" y="750"/>
          <a:ext cx="5086502" cy="17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62" tIns="185962" rIns="185962" bIns="185962"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1"/>
              </a:solidFill>
            </a:rPr>
            <a:t>Precisión:</a:t>
          </a:r>
          <a:r>
            <a:rPr lang="es-ES" sz="1600" kern="1200" dirty="0">
              <a:solidFill>
                <a:schemeClr val="bg1"/>
              </a:solidFill>
            </a:rPr>
            <a:t> A diferencia de los cruces tradicionales y tecnologías de mutagénesis aleatoria las nuevas técnicas genómicas permiten cambios precisos y dirigidos en el ADN, reduciendo el número de modificaciones no deseadas.</a:t>
          </a:r>
          <a:endParaRPr lang="en-US" sz="1600" kern="1200" dirty="0">
            <a:solidFill>
              <a:schemeClr val="bg1"/>
            </a:solidFill>
          </a:endParaRPr>
        </a:p>
      </dsp:txBody>
      <dsp:txXfrm>
        <a:off x="2029472" y="750"/>
        <a:ext cx="5086502" cy="1757118"/>
      </dsp:txXfrm>
    </dsp:sp>
    <dsp:sp modelId="{36FD2686-3442-4105-A7A9-641309DA6FC8}">
      <dsp:nvSpPr>
        <dsp:cNvPr id="0" name=""/>
        <dsp:cNvSpPr/>
      </dsp:nvSpPr>
      <dsp:spPr>
        <a:xfrm>
          <a:off x="0" y="2197149"/>
          <a:ext cx="7115975" cy="17571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133A4-7BBB-4337-BC03-52FFA6C1090E}">
      <dsp:nvSpPr>
        <dsp:cNvPr id="0" name=""/>
        <dsp:cNvSpPr/>
      </dsp:nvSpPr>
      <dsp:spPr>
        <a:xfrm>
          <a:off x="531528" y="2592500"/>
          <a:ext cx="966415" cy="9664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281E40-BAA8-4FCB-88E7-0AA2D573C7ED}">
      <dsp:nvSpPr>
        <dsp:cNvPr id="0" name=""/>
        <dsp:cNvSpPr/>
      </dsp:nvSpPr>
      <dsp:spPr>
        <a:xfrm>
          <a:off x="2029472" y="2197149"/>
          <a:ext cx="5086502" cy="17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62" tIns="185962" rIns="185962" bIns="185962" numCol="1" spcCol="1270" anchor="ctr" anchorCtr="0">
          <a:noAutofit/>
        </a:bodyPr>
        <a:lstStyle/>
        <a:p>
          <a:pPr marL="0" lvl="0" indent="0" algn="l" defTabSz="711200">
            <a:lnSpc>
              <a:spcPct val="90000"/>
            </a:lnSpc>
            <a:spcBef>
              <a:spcPct val="0"/>
            </a:spcBef>
            <a:spcAft>
              <a:spcPct val="35000"/>
            </a:spcAft>
            <a:buNone/>
          </a:pPr>
          <a:r>
            <a:rPr lang="es-ES" sz="1600" b="1" kern="1200" dirty="0"/>
            <a:t>Eficiencia:</a:t>
          </a:r>
          <a:r>
            <a:rPr lang="es-ES" sz="1600" kern="1200" dirty="0"/>
            <a:t> Las herramientas como CRISPR son más eficientes y rápidas que los métodos convencionales de mejoramiento.</a:t>
          </a:r>
          <a:endParaRPr lang="en-US" sz="1600" kern="1200" dirty="0"/>
        </a:p>
      </dsp:txBody>
      <dsp:txXfrm>
        <a:off x="2029472" y="2197149"/>
        <a:ext cx="5086502" cy="1757118"/>
      </dsp:txXfrm>
    </dsp:sp>
    <dsp:sp modelId="{C5F0E90B-1458-4842-BE36-ADF860198CA4}">
      <dsp:nvSpPr>
        <dsp:cNvPr id="0" name=""/>
        <dsp:cNvSpPr/>
      </dsp:nvSpPr>
      <dsp:spPr>
        <a:xfrm>
          <a:off x="0" y="4393547"/>
          <a:ext cx="7115975" cy="17571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6D223-AC0C-4AF7-9593-A6503E44A922}">
      <dsp:nvSpPr>
        <dsp:cNvPr id="0" name=""/>
        <dsp:cNvSpPr/>
      </dsp:nvSpPr>
      <dsp:spPr>
        <a:xfrm>
          <a:off x="531528" y="4788899"/>
          <a:ext cx="966415" cy="9664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9A4638-818F-4812-83A8-C9D01BBC2819}">
      <dsp:nvSpPr>
        <dsp:cNvPr id="0" name=""/>
        <dsp:cNvSpPr/>
      </dsp:nvSpPr>
      <dsp:spPr>
        <a:xfrm>
          <a:off x="2029472" y="4393547"/>
          <a:ext cx="5086502" cy="17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62" tIns="185962" rIns="185962" bIns="185962" numCol="1" spcCol="1270" anchor="ctr" anchorCtr="0">
          <a:noAutofit/>
        </a:bodyPr>
        <a:lstStyle/>
        <a:p>
          <a:pPr marL="0" lvl="0" indent="0" algn="l" defTabSz="711200">
            <a:lnSpc>
              <a:spcPct val="90000"/>
            </a:lnSpc>
            <a:spcBef>
              <a:spcPct val="0"/>
            </a:spcBef>
            <a:spcAft>
              <a:spcPct val="35000"/>
            </a:spcAft>
            <a:buNone/>
          </a:pPr>
          <a:r>
            <a:rPr lang="es-ES" sz="1600" b="1" kern="1200" dirty="0"/>
            <a:t>Complejidad del genoma:</a:t>
          </a:r>
          <a:r>
            <a:rPr lang="es-ES" sz="1600" kern="1200" dirty="0"/>
            <a:t> El genoma </a:t>
          </a:r>
          <a:r>
            <a:rPr lang="es-ES" sz="1600" kern="1200" dirty="0" err="1"/>
            <a:t>tetraploide</a:t>
          </a:r>
          <a:r>
            <a:rPr lang="es-ES" sz="1600" kern="1200" dirty="0"/>
            <a:t> de la patata (cuatro copias de cada cromosoma) dificulta la mejora tradicional. Las nuevas técnicas ofrecerían un avance significativo para superar esta complejidad. </a:t>
          </a:r>
          <a:endParaRPr lang="en-US" sz="1600" kern="1200" dirty="0"/>
        </a:p>
      </dsp:txBody>
      <dsp:txXfrm>
        <a:off x="2029472" y="4393547"/>
        <a:ext cx="5086502" cy="1757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3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1FEF300-C00E-4C47-97A2-B2B1FC5F2672}" type="datetimeFigureOut">
              <a:rPr lang="es-ES" smtClean="0"/>
              <a:t>01/12/2025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337784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424967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5132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3996806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1351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904076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313354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13896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35110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FEF300-C00E-4C47-97A2-B2B1FC5F2672}" type="datetimeFigureOut">
              <a:rPr lang="es-ES" smtClean="0"/>
              <a:t>01/12/2025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427401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FEF300-C00E-4C47-97A2-B2B1FC5F2672}" type="datetimeFigureOut">
              <a:rPr lang="es-ES" smtClean="0"/>
              <a:t>01/12/2025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146029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FEF300-C00E-4C47-97A2-B2B1FC5F2672}" type="datetimeFigureOut">
              <a:rPr lang="es-ES" smtClean="0"/>
              <a:t>01/12/2025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332261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FEF300-C00E-4C47-97A2-B2B1FC5F2672}" type="datetimeFigureOut">
              <a:rPr lang="es-ES" smtClean="0"/>
              <a:t>01/12/2025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341676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EF300-C00E-4C47-97A2-B2B1FC5F2672}" type="datetimeFigureOut">
              <a:rPr lang="es-ES" smtClean="0"/>
              <a:t>01/12/2025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193530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FEF300-C00E-4C47-97A2-B2B1FC5F2672}" type="datetimeFigureOut">
              <a:rPr lang="es-ES" smtClean="0"/>
              <a:t>01/12/2025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276641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FEF300-C00E-4C47-97A2-B2B1FC5F2672}" type="datetimeFigureOut">
              <a:rPr lang="es-ES" smtClean="0"/>
              <a:t>01/12/2025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096B9D-E99D-4997-A807-61DE2B2CCE9C}" type="slidenum">
              <a:rPr lang="es-ES" smtClean="0"/>
              <a:t>‹Nº›</a:t>
            </a:fld>
            <a:endParaRPr lang="es-ES"/>
          </a:p>
        </p:txBody>
      </p:sp>
    </p:spTree>
    <p:extLst>
      <p:ext uri="{BB962C8B-B14F-4D97-AF65-F5344CB8AC3E}">
        <p14:creationId xmlns:p14="http://schemas.microsoft.com/office/powerpoint/2010/main" val="213457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chemeClr val="bg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1FEF300-C00E-4C47-97A2-B2B1FC5F2672}" type="datetimeFigureOut">
              <a:rPr lang="es-ES" smtClean="0"/>
              <a:t>01/12/2025</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096B9D-E99D-4997-A807-61DE2B2CCE9C}" type="slidenum">
              <a:rPr lang="es-ES" smtClean="0"/>
              <a:t>‹Nº›</a:t>
            </a:fld>
            <a:endParaRPr lang="es-ES"/>
          </a:p>
        </p:txBody>
      </p:sp>
    </p:spTree>
    <p:extLst>
      <p:ext uri="{BB962C8B-B14F-4D97-AF65-F5344CB8AC3E}">
        <p14:creationId xmlns:p14="http://schemas.microsoft.com/office/powerpoint/2010/main" val="68150271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dpac.e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apa.gob.es/es/agricultura/estadisticas/estadisticas-semill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unece.org/trade/wp7/SeedPotatoes-Standards"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mapa.gob.es/es/agricultura/temas/biotecnologia/mejora-geneti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MPAyOEVV@mapa.e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2">
                <a:lumMod val="20000"/>
                <a:lumOff val="80000"/>
              </a:schemeClr>
            </a:gs>
            <a:gs pos="100000">
              <a:schemeClr val="bg2"/>
            </a:gs>
          </a:gsLst>
          <a:lin ang="612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500A2-80F8-5E9F-8A6B-321CCCB210F5}"/>
              </a:ext>
            </a:extLst>
          </p:cNvPr>
          <p:cNvSpPr>
            <a:spLocks noGrp="1"/>
          </p:cNvSpPr>
          <p:nvPr>
            <p:ph type="ctrTitle"/>
          </p:nvPr>
        </p:nvSpPr>
        <p:spPr>
          <a:xfrm>
            <a:off x="684213" y="306000"/>
            <a:ext cx="11192103" cy="2732012"/>
          </a:xfrm>
        </p:spPr>
        <p:txBody>
          <a:bodyPr>
            <a:normAutofit/>
          </a:bodyPr>
          <a:lstStyle/>
          <a:p>
            <a:pPr>
              <a:lnSpc>
                <a:spcPct val="90000"/>
              </a:lnSpc>
            </a:pPr>
            <a:r>
              <a:rPr lang="es-ES" sz="3000" b="1" dirty="0">
                <a:solidFill>
                  <a:schemeClr val="bg1"/>
                </a:solidFill>
              </a:rPr>
              <a:t>PAPEL DE LA PATATA DE SIEMBRA EN LA RENTABILIDAD DEL</a:t>
            </a:r>
            <a:br>
              <a:rPr lang="es-ES" sz="3000" b="1" dirty="0">
                <a:solidFill>
                  <a:schemeClr val="bg1"/>
                </a:solidFill>
              </a:rPr>
            </a:br>
            <a:r>
              <a:rPr lang="es-ES" sz="3000" b="1" dirty="0">
                <a:solidFill>
                  <a:schemeClr val="bg1"/>
                </a:solidFill>
              </a:rPr>
              <a:t>CULTIVO: PRODUCCIÓN EN ESPAÑA Y BARRERAS EXISTENTES.</a:t>
            </a:r>
            <a:br>
              <a:rPr lang="es-ES" sz="3000" b="1" dirty="0">
                <a:solidFill>
                  <a:schemeClr val="bg1"/>
                </a:solidFill>
              </a:rPr>
            </a:br>
            <a:r>
              <a:rPr lang="es-ES" sz="3000" b="1" dirty="0">
                <a:solidFill>
                  <a:schemeClr val="bg1"/>
                </a:solidFill>
              </a:rPr>
              <a:t>NUEVAS VARIEDADES Y VERDETE. NUEVAS TÉCNICAS</a:t>
            </a:r>
            <a:br>
              <a:rPr lang="es-ES" sz="3000" b="1" dirty="0">
                <a:solidFill>
                  <a:schemeClr val="bg1"/>
                </a:solidFill>
              </a:rPr>
            </a:br>
            <a:r>
              <a:rPr lang="es-ES" sz="3000" b="1" dirty="0">
                <a:solidFill>
                  <a:schemeClr val="bg1"/>
                </a:solidFill>
              </a:rPr>
              <a:t>GENÓMICAS</a:t>
            </a:r>
            <a:endParaRPr lang="es-ES" sz="3000" dirty="0">
              <a:solidFill>
                <a:schemeClr val="bg1"/>
              </a:solidFill>
            </a:endParaRPr>
          </a:p>
        </p:txBody>
      </p:sp>
      <p:sp>
        <p:nvSpPr>
          <p:cNvPr id="3" name="Subtítulo 2">
            <a:extLst>
              <a:ext uri="{FF2B5EF4-FFF2-40B4-BE49-F238E27FC236}">
                <a16:creationId xmlns:a16="http://schemas.microsoft.com/office/drawing/2014/main" id="{199B301E-11E3-E6DA-B7FE-1B04EA9C1A51}"/>
              </a:ext>
            </a:extLst>
          </p:cNvPr>
          <p:cNvSpPr>
            <a:spLocks noGrp="1"/>
          </p:cNvSpPr>
          <p:nvPr>
            <p:ph type="subTitle" idx="1"/>
          </p:nvPr>
        </p:nvSpPr>
        <p:spPr>
          <a:xfrm>
            <a:off x="6829425" y="5305425"/>
            <a:ext cx="5362575" cy="1552575"/>
          </a:xfrm>
        </p:spPr>
        <p:txBody>
          <a:bodyPr>
            <a:normAutofit/>
          </a:bodyPr>
          <a:lstStyle/>
          <a:p>
            <a:r>
              <a:rPr lang="es-ES" sz="1800" b="1" dirty="0">
                <a:solidFill>
                  <a:schemeClr val="bg1"/>
                </a:solidFill>
              </a:rPr>
              <a:t>José Antonio Sobrino Maté</a:t>
            </a:r>
          </a:p>
          <a:p>
            <a:r>
              <a:rPr lang="es-ES" sz="1800" b="1" dirty="0">
                <a:solidFill>
                  <a:schemeClr val="bg1"/>
                </a:solidFill>
              </a:rPr>
              <a:t>Subdirector General de Medios de Producción Agrícola y Oficina Española de Variedades Vegetales</a:t>
            </a:r>
          </a:p>
        </p:txBody>
      </p:sp>
      <p:sp>
        <p:nvSpPr>
          <p:cNvPr id="4" name="Subtítulo 2">
            <a:extLst>
              <a:ext uri="{FF2B5EF4-FFF2-40B4-BE49-F238E27FC236}">
                <a16:creationId xmlns:a16="http://schemas.microsoft.com/office/drawing/2014/main" id="{6271DB1D-918F-DC19-D94B-AA19181056BA}"/>
              </a:ext>
            </a:extLst>
          </p:cNvPr>
          <p:cNvSpPr txBox="1">
            <a:spLocks/>
          </p:cNvSpPr>
          <p:nvPr/>
        </p:nvSpPr>
        <p:spPr>
          <a:xfrm>
            <a:off x="684213" y="3343275"/>
            <a:ext cx="11507788" cy="14859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l">
              <a:buNone/>
            </a:pPr>
            <a:r>
              <a:rPr lang="es-ES" sz="2800" b="1" i="0" dirty="0">
                <a:solidFill>
                  <a:srgbClr val="3B3B3B"/>
                </a:solidFill>
                <a:effectLst/>
                <a:latin typeface="Open Sans" panose="020B0606030504020204" pitchFamily="34" charset="0"/>
              </a:rPr>
              <a:t>JORNADA DIVULGATIVA RED PAC: </a:t>
            </a:r>
          </a:p>
          <a:p>
            <a:pPr algn="l">
              <a:buNone/>
            </a:pPr>
            <a:r>
              <a:rPr lang="es-ES" sz="2800" b="1" i="0" dirty="0">
                <a:solidFill>
                  <a:srgbClr val="3B3B3B"/>
                </a:solidFill>
                <a:effectLst/>
                <a:latin typeface="Open Sans" panose="020B0606030504020204" pitchFamily="34" charset="0"/>
              </a:rPr>
              <a:t>PRESENTE Y FUTURO EN EL SECTOR DE LA PATATA</a:t>
            </a:r>
          </a:p>
        </p:txBody>
      </p:sp>
      <p:pic>
        <p:nvPicPr>
          <p:cNvPr id="1030" name="Picture 6" descr="Cofinanciado por la UE">
            <a:extLst>
              <a:ext uri="{FF2B5EF4-FFF2-40B4-BE49-F238E27FC236}">
                <a16:creationId xmlns:a16="http://schemas.microsoft.com/office/drawing/2014/main" id="{F4E86B06-98C0-FACC-EC00-78F32731A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479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d pac">
            <a:hlinkClick r:id="rId3" tooltip="Inicio"/>
            <a:extLst>
              <a:ext uri="{FF2B5EF4-FFF2-40B4-BE49-F238E27FC236}">
                <a16:creationId xmlns:a16="http://schemas.microsoft.com/office/drawing/2014/main" id="{D4732D0A-EC60-FC9E-9828-DE4149EDF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20250"/>
            <a:ext cx="2057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6" name="x_Imagen 1">
            <a:extLst>
              <a:ext uri="{FF2B5EF4-FFF2-40B4-BE49-F238E27FC236}">
                <a16:creationId xmlns:a16="http://schemas.microsoft.com/office/drawing/2014/main" id="{537DE019-D986-87D9-8F53-D89EB0EE12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7950" y="0"/>
            <a:ext cx="2630571" cy="594000"/>
          </a:xfrm>
          <a:prstGeom prst="rect">
            <a:avLst/>
          </a:prstGeom>
          <a:noFill/>
          <a:ln>
            <a:noFill/>
          </a:ln>
        </p:spPr>
      </p:pic>
    </p:spTree>
    <p:extLst>
      <p:ext uri="{BB962C8B-B14F-4D97-AF65-F5344CB8AC3E}">
        <p14:creationId xmlns:p14="http://schemas.microsoft.com/office/powerpoint/2010/main" val="173571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B8D59-A6A1-023F-6E7B-99B686FB5B0F}"/>
              </a:ext>
            </a:extLst>
          </p:cNvPr>
          <p:cNvSpPr>
            <a:spLocks noGrp="1"/>
          </p:cNvSpPr>
          <p:nvPr>
            <p:ph type="title"/>
          </p:nvPr>
        </p:nvSpPr>
        <p:spPr/>
        <p:txBody>
          <a:bodyPr/>
          <a:lstStyle/>
          <a:p>
            <a:r>
              <a:rPr lang="es-ES" dirty="0"/>
              <a:t>categorías</a:t>
            </a:r>
          </a:p>
        </p:txBody>
      </p:sp>
      <p:sp>
        <p:nvSpPr>
          <p:cNvPr id="3" name="Marcador de contenido 2">
            <a:extLst>
              <a:ext uri="{FF2B5EF4-FFF2-40B4-BE49-F238E27FC236}">
                <a16:creationId xmlns:a16="http://schemas.microsoft.com/office/drawing/2014/main" id="{527D5497-B239-6EF4-9443-D6B1BAEDB2AD}"/>
              </a:ext>
            </a:extLst>
          </p:cNvPr>
          <p:cNvSpPr>
            <a:spLocks noGrp="1"/>
          </p:cNvSpPr>
          <p:nvPr>
            <p:ph idx="1"/>
          </p:nvPr>
        </p:nvSpPr>
        <p:spPr/>
        <p:txBody>
          <a:bodyPr/>
          <a:lstStyle/>
          <a:p>
            <a:pPr marL="0" indent="0">
              <a:buNone/>
            </a:pPr>
            <a:r>
              <a:rPr lang="es-ES" dirty="0"/>
              <a:t> </a:t>
            </a:r>
          </a:p>
        </p:txBody>
      </p:sp>
      <p:pic>
        <p:nvPicPr>
          <p:cNvPr id="5" name="Imagen 4">
            <a:extLst>
              <a:ext uri="{FF2B5EF4-FFF2-40B4-BE49-F238E27FC236}">
                <a16:creationId xmlns:a16="http://schemas.microsoft.com/office/drawing/2014/main" id="{5E93339C-04F0-70A8-97E0-D09E48062E1B}"/>
              </a:ext>
            </a:extLst>
          </p:cNvPr>
          <p:cNvPicPr>
            <a:picLocks noChangeAspect="1"/>
          </p:cNvPicPr>
          <p:nvPr/>
        </p:nvPicPr>
        <p:blipFill>
          <a:blip r:embed="rId2"/>
          <a:stretch>
            <a:fillRect/>
          </a:stretch>
        </p:blipFill>
        <p:spPr>
          <a:xfrm>
            <a:off x="586310" y="1106604"/>
            <a:ext cx="9205692" cy="1777570"/>
          </a:xfrm>
          <a:prstGeom prst="rect">
            <a:avLst/>
          </a:prstGeom>
        </p:spPr>
      </p:pic>
      <p:pic>
        <p:nvPicPr>
          <p:cNvPr id="7" name="Imagen 6">
            <a:extLst>
              <a:ext uri="{FF2B5EF4-FFF2-40B4-BE49-F238E27FC236}">
                <a16:creationId xmlns:a16="http://schemas.microsoft.com/office/drawing/2014/main" id="{538D4C98-DB55-3B47-3F43-5C4AD5A8E524}"/>
              </a:ext>
            </a:extLst>
          </p:cNvPr>
          <p:cNvPicPr>
            <a:picLocks noChangeAspect="1"/>
          </p:cNvPicPr>
          <p:nvPr/>
        </p:nvPicPr>
        <p:blipFill>
          <a:blip r:embed="rId3"/>
          <a:stretch>
            <a:fillRect/>
          </a:stretch>
        </p:blipFill>
        <p:spPr>
          <a:xfrm>
            <a:off x="1513057" y="3646671"/>
            <a:ext cx="4582943" cy="970650"/>
          </a:xfrm>
          <a:prstGeom prst="rect">
            <a:avLst/>
          </a:prstGeom>
        </p:spPr>
      </p:pic>
      <p:sp>
        <p:nvSpPr>
          <p:cNvPr id="8" name="Rectángulo: esquinas redondeadas 7">
            <a:extLst>
              <a:ext uri="{FF2B5EF4-FFF2-40B4-BE49-F238E27FC236}">
                <a16:creationId xmlns:a16="http://schemas.microsoft.com/office/drawing/2014/main" id="{9A8AF2B7-8FD0-B017-2AA7-C42D0A8FBD67}"/>
              </a:ext>
            </a:extLst>
          </p:cNvPr>
          <p:cNvSpPr/>
          <p:nvPr/>
        </p:nvSpPr>
        <p:spPr>
          <a:xfrm>
            <a:off x="6207921" y="3294169"/>
            <a:ext cx="3732468" cy="4331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 Máximos admitidos en Pre y </a:t>
            </a:r>
            <a:r>
              <a:rPr lang="es-ES" sz="1400" dirty="0" err="1"/>
              <a:t>Postcontrol</a:t>
            </a:r>
            <a:endParaRPr lang="es-ES" sz="1400" dirty="0"/>
          </a:p>
        </p:txBody>
      </p:sp>
      <p:sp>
        <p:nvSpPr>
          <p:cNvPr id="9" name="Rectángulo: esquinas redondeadas 8">
            <a:extLst>
              <a:ext uri="{FF2B5EF4-FFF2-40B4-BE49-F238E27FC236}">
                <a16:creationId xmlns:a16="http://schemas.microsoft.com/office/drawing/2014/main" id="{C17FD8FA-886B-EE37-2B35-544E32139998}"/>
              </a:ext>
            </a:extLst>
          </p:cNvPr>
          <p:cNvSpPr/>
          <p:nvPr/>
        </p:nvSpPr>
        <p:spPr>
          <a:xfrm>
            <a:off x="6207921" y="4137301"/>
            <a:ext cx="4241746" cy="11050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400" dirty="0"/>
              <a:t>Se considerarán virosis graves las del enrollado e Y, así como aquellas que en una determinada variedad puedan ocasionar deformaciones de las hojas.</a:t>
            </a:r>
            <a:endParaRPr lang="es-ES" sz="900" dirty="0"/>
          </a:p>
        </p:txBody>
      </p:sp>
      <p:sp>
        <p:nvSpPr>
          <p:cNvPr id="11" name="Rectángulo: esquinas redondeadas 10">
            <a:extLst>
              <a:ext uri="{FF2B5EF4-FFF2-40B4-BE49-F238E27FC236}">
                <a16:creationId xmlns:a16="http://schemas.microsoft.com/office/drawing/2014/main" id="{67013791-0612-D548-2BD1-9E8DDEFF5B3B}"/>
              </a:ext>
            </a:extLst>
          </p:cNvPr>
          <p:cNvSpPr/>
          <p:nvPr/>
        </p:nvSpPr>
        <p:spPr>
          <a:xfrm>
            <a:off x="586310" y="420624"/>
            <a:ext cx="9527508" cy="5928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600" dirty="0"/>
              <a:t>Requisitos que deben cumplir las plantas en cuanto a presencia o síntomas causados por plagas reguladas no cuarentenarias, según cada categoría:</a:t>
            </a:r>
            <a:endParaRPr lang="es-ES" sz="1000" dirty="0"/>
          </a:p>
        </p:txBody>
      </p:sp>
    </p:spTree>
    <p:extLst>
      <p:ext uri="{BB962C8B-B14F-4D97-AF65-F5344CB8AC3E}">
        <p14:creationId xmlns:p14="http://schemas.microsoft.com/office/powerpoint/2010/main" val="397866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AF4D8-63AF-5FE5-4F44-096B4396A8B9}"/>
              </a:ext>
            </a:extLst>
          </p:cNvPr>
          <p:cNvSpPr>
            <a:spLocks noGrp="1"/>
          </p:cNvSpPr>
          <p:nvPr>
            <p:ph type="title"/>
          </p:nvPr>
        </p:nvSpPr>
        <p:spPr/>
        <p:txBody>
          <a:bodyPr/>
          <a:lstStyle/>
          <a:p>
            <a:r>
              <a:rPr lang="es-ES" dirty="0"/>
              <a:t>Datos en el etiquetado de patata de siembra</a:t>
            </a:r>
          </a:p>
        </p:txBody>
      </p:sp>
      <p:graphicFrame>
        <p:nvGraphicFramePr>
          <p:cNvPr id="8" name="Marcador de contenido 2">
            <a:extLst>
              <a:ext uri="{FF2B5EF4-FFF2-40B4-BE49-F238E27FC236}">
                <a16:creationId xmlns:a16="http://schemas.microsoft.com/office/drawing/2014/main" id="{0F1A541E-EF31-701D-C87B-E7363F40D80E}"/>
              </a:ext>
            </a:extLst>
          </p:cNvPr>
          <p:cNvGraphicFramePr>
            <a:graphicFrameLocks noGrp="1"/>
          </p:cNvGraphicFramePr>
          <p:nvPr>
            <p:ph idx="1"/>
            <p:extLst>
              <p:ext uri="{D42A27DB-BD31-4B8C-83A1-F6EECF244321}">
                <p14:modId xmlns:p14="http://schemas.microsoft.com/office/powerpoint/2010/main" val="3670817343"/>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e 3">
            <a:extLst>
              <a:ext uri="{FF2B5EF4-FFF2-40B4-BE49-F238E27FC236}">
                <a16:creationId xmlns:a16="http://schemas.microsoft.com/office/drawing/2014/main" id="{F2838322-6B7E-45BC-6724-CBB0705AC6B0}"/>
              </a:ext>
            </a:extLst>
          </p:cNvPr>
          <p:cNvSpPr/>
          <p:nvPr/>
        </p:nvSpPr>
        <p:spPr>
          <a:xfrm rot="20639708">
            <a:off x="9289605" y="1848630"/>
            <a:ext cx="1861798" cy="10338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Dimensiones mínimas de 110x67 mm</a:t>
            </a:r>
          </a:p>
        </p:txBody>
      </p:sp>
    </p:spTree>
    <p:extLst>
      <p:ext uri="{BB962C8B-B14F-4D97-AF65-F5344CB8AC3E}">
        <p14:creationId xmlns:p14="http://schemas.microsoft.com/office/powerpoint/2010/main" val="324607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B9C77-3E88-2BC6-27A1-7376788036E9}"/>
              </a:ext>
            </a:extLst>
          </p:cNvPr>
          <p:cNvSpPr>
            <a:spLocks noGrp="1"/>
          </p:cNvSpPr>
          <p:nvPr>
            <p:ph type="title"/>
          </p:nvPr>
        </p:nvSpPr>
        <p:spPr>
          <a:xfrm>
            <a:off x="3978579" y="4487332"/>
            <a:ext cx="5627158" cy="1507067"/>
          </a:xfrm>
        </p:spPr>
        <p:txBody>
          <a:bodyPr>
            <a:normAutofit/>
          </a:bodyPr>
          <a:lstStyle/>
          <a:p>
            <a:pPr>
              <a:lnSpc>
                <a:spcPct val="90000"/>
              </a:lnSpc>
            </a:pPr>
            <a:r>
              <a:rPr lang="es-ES" sz="3300"/>
              <a:t>Estadísticas: certificación y superficie</a:t>
            </a:r>
          </a:p>
        </p:txBody>
      </p:sp>
      <p:sp>
        <p:nvSpPr>
          <p:cNvPr id="3" name="Marcador de contenido 2">
            <a:extLst>
              <a:ext uri="{FF2B5EF4-FFF2-40B4-BE49-F238E27FC236}">
                <a16:creationId xmlns:a16="http://schemas.microsoft.com/office/drawing/2014/main" id="{69C45EE4-A911-41E3-9293-AC528D195D3B}"/>
              </a:ext>
            </a:extLst>
          </p:cNvPr>
          <p:cNvSpPr>
            <a:spLocks noGrp="1"/>
          </p:cNvSpPr>
          <p:nvPr>
            <p:ph idx="1"/>
          </p:nvPr>
        </p:nvSpPr>
        <p:spPr>
          <a:xfrm>
            <a:off x="3884612" y="685800"/>
            <a:ext cx="6626072" cy="3615267"/>
          </a:xfrm>
        </p:spPr>
        <p:txBody>
          <a:bodyPr>
            <a:normAutofit/>
          </a:bodyPr>
          <a:lstStyle/>
          <a:p>
            <a:pPr marL="0" indent="0" algn="just">
              <a:buNone/>
            </a:pPr>
            <a:r>
              <a:rPr lang="es-ES" b="1" dirty="0">
                <a:solidFill>
                  <a:schemeClr val="bg1"/>
                </a:solidFill>
              </a:rPr>
              <a:t>En la página web del MAPA, anualmente, se publican los datos de certificación de patata de siembra en España, junto a los datos de superficie dedicada a esta producción, que son declarados por todas las CCAA. </a:t>
            </a:r>
          </a:p>
          <a:p>
            <a:pPr marL="0" indent="0" algn="just">
              <a:buNone/>
            </a:pPr>
            <a:endParaRPr lang="es-ES" b="1" dirty="0">
              <a:solidFill>
                <a:schemeClr val="bg1"/>
              </a:solidFill>
            </a:endParaRPr>
          </a:p>
          <a:p>
            <a:pPr marL="0" indent="0" algn="just">
              <a:buNone/>
            </a:pPr>
            <a:r>
              <a:rPr lang="es-ES" b="1" dirty="0">
                <a:solidFill>
                  <a:schemeClr val="bg1"/>
                </a:solidFill>
                <a:hlinkClick r:id="rId2"/>
              </a:rPr>
              <a:t>https://www.mapa.gob.es/es/agricultura/estadisticas/estadisticas-semillas</a:t>
            </a:r>
            <a:endParaRPr lang="es-ES" b="1" dirty="0">
              <a:solidFill>
                <a:schemeClr val="bg1"/>
              </a:solidFill>
            </a:endParaRPr>
          </a:p>
          <a:p>
            <a:pPr marL="0" indent="0" algn="just">
              <a:buNone/>
            </a:pPr>
            <a:endParaRPr lang="es-ES" b="1" dirty="0">
              <a:solidFill>
                <a:schemeClr val="bg1"/>
              </a:solidFill>
            </a:endParaRPr>
          </a:p>
        </p:txBody>
      </p:sp>
      <p:pic>
        <p:nvPicPr>
          <p:cNvPr id="5" name="Picture 4" descr="Vista superior de cubos conectados con líneas negras">
            <a:extLst>
              <a:ext uri="{FF2B5EF4-FFF2-40B4-BE49-F238E27FC236}">
                <a16:creationId xmlns:a16="http://schemas.microsoft.com/office/drawing/2014/main" id="{5054B75D-A6B6-67C9-AC6B-BF4DBFFEEC4D}"/>
              </a:ext>
            </a:extLst>
          </p:cNvPr>
          <p:cNvPicPr>
            <a:picLocks noChangeAspect="1"/>
          </p:cNvPicPr>
          <p:nvPr/>
        </p:nvPicPr>
        <p:blipFill>
          <a:blip r:embed="rId3"/>
          <a:srcRect l="35812" r="25890"/>
          <a:stretch>
            <a:fillRect/>
          </a:stretch>
        </p:blipFill>
        <p:spPr>
          <a:xfrm>
            <a:off x="831" y="10"/>
            <a:ext cx="3502025"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25068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201CA-9619-EDD6-6D78-55658F1584CB}"/>
              </a:ext>
            </a:extLst>
          </p:cNvPr>
          <p:cNvSpPr>
            <a:spLocks noGrp="1"/>
          </p:cNvSpPr>
          <p:nvPr>
            <p:ph type="title"/>
          </p:nvPr>
        </p:nvSpPr>
        <p:spPr/>
        <p:txBody>
          <a:bodyPr>
            <a:normAutofit/>
          </a:bodyPr>
          <a:lstStyle/>
          <a:p>
            <a:r>
              <a:rPr lang="es-ES" dirty="0"/>
              <a:t>CERTIFICACIÓN DE PATATA DE SIEMBRA</a:t>
            </a:r>
          </a:p>
        </p:txBody>
      </p:sp>
      <p:sp>
        <p:nvSpPr>
          <p:cNvPr id="3" name="Marcador de contenido 2">
            <a:extLst>
              <a:ext uri="{FF2B5EF4-FFF2-40B4-BE49-F238E27FC236}">
                <a16:creationId xmlns:a16="http://schemas.microsoft.com/office/drawing/2014/main" id="{A64B2EB6-CC3B-7445-658B-FEE05285CC10}"/>
              </a:ext>
            </a:extLst>
          </p:cNvPr>
          <p:cNvSpPr>
            <a:spLocks noGrp="1"/>
          </p:cNvSpPr>
          <p:nvPr>
            <p:ph idx="1"/>
          </p:nvPr>
        </p:nvSpPr>
        <p:spPr>
          <a:xfrm>
            <a:off x="6499654" y="733647"/>
            <a:ext cx="4419171" cy="3575884"/>
          </a:xfrm>
        </p:spPr>
        <p:txBody>
          <a:bodyPr>
            <a:normAutofit/>
          </a:bodyPr>
          <a:lstStyle/>
          <a:p>
            <a:pPr algn="just"/>
            <a:r>
              <a:rPr lang="es-ES" b="1" dirty="0">
                <a:solidFill>
                  <a:schemeClr val="bg1"/>
                </a:solidFill>
              </a:rPr>
              <a:t>Evolución de la certificación de la patata de siembra en España.</a:t>
            </a:r>
          </a:p>
          <a:p>
            <a:pPr algn="just"/>
            <a:r>
              <a:rPr lang="es-ES" b="1" dirty="0">
                <a:solidFill>
                  <a:schemeClr val="bg1"/>
                </a:solidFill>
              </a:rPr>
              <a:t>2009-2010: 38,5 M kg </a:t>
            </a:r>
          </a:p>
          <a:p>
            <a:pPr algn="just"/>
            <a:r>
              <a:rPr lang="es-ES" b="1" dirty="0">
                <a:solidFill>
                  <a:schemeClr val="bg1"/>
                </a:solidFill>
              </a:rPr>
              <a:t>2024-2025: 22,7 M kg</a:t>
            </a:r>
          </a:p>
          <a:p>
            <a:endParaRPr lang="es-ES" dirty="0"/>
          </a:p>
        </p:txBody>
      </p:sp>
      <p:graphicFrame>
        <p:nvGraphicFramePr>
          <p:cNvPr id="4" name="Gráfico 3">
            <a:extLst>
              <a:ext uri="{FF2B5EF4-FFF2-40B4-BE49-F238E27FC236}">
                <a16:creationId xmlns:a16="http://schemas.microsoft.com/office/drawing/2014/main" id="{7B79A23D-05DE-7109-4A08-D77A83925FF0}"/>
              </a:ext>
            </a:extLst>
          </p:cNvPr>
          <p:cNvGraphicFramePr/>
          <p:nvPr>
            <p:extLst>
              <p:ext uri="{D42A27DB-BD31-4B8C-83A1-F6EECF244321}">
                <p14:modId xmlns:p14="http://schemas.microsoft.com/office/powerpoint/2010/main" val="4038922315"/>
              </p:ext>
            </p:extLst>
          </p:nvPr>
        </p:nvGraphicFramePr>
        <p:xfrm>
          <a:off x="791239" y="733647"/>
          <a:ext cx="5304759" cy="3575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808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763A8-827B-95A1-A1AE-56109DC32109}"/>
              </a:ext>
            </a:extLst>
          </p:cNvPr>
          <p:cNvSpPr>
            <a:spLocks noGrp="1"/>
          </p:cNvSpPr>
          <p:nvPr>
            <p:ph type="title"/>
          </p:nvPr>
        </p:nvSpPr>
        <p:spPr/>
        <p:txBody>
          <a:bodyPr>
            <a:normAutofit/>
          </a:bodyPr>
          <a:lstStyle/>
          <a:p>
            <a:r>
              <a:rPr lang="es-ES" dirty="0"/>
              <a:t>SUPERFICIE PARA PATATA DE SIEMBRA</a:t>
            </a:r>
          </a:p>
        </p:txBody>
      </p:sp>
      <p:sp>
        <p:nvSpPr>
          <p:cNvPr id="3" name="Marcador de contenido 2">
            <a:extLst>
              <a:ext uri="{FF2B5EF4-FFF2-40B4-BE49-F238E27FC236}">
                <a16:creationId xmlns:a16="http://schemas.microsoft.com/office/drawing/2014/main" id="{ED90C5D1-E928-D41E-6AC8-AC0495185093}"/>
              </a:ext>
            </a:extLst>
          </p:cNvPr>
          <p:cNvSpPr>
            <a:spLocks noGrp="1"/>
          </p:cNvSpPr>
          <p:nvPr>
            <p:ph idx="1"/>
          </p:nvPr>
        </p:nvSpPr>
        <p:spPr>
          <a:xfrm>
            <a:off x="6499654" y="733647"/>
            <a:ext cx="4419171" cy="3575884"/>
          </a:xfrm>
        </p:spPr>
        <p:txBody>
          <a:bodyPr>
            <a:normAutofit/>
          </a:bodyPr>
          <a:lstStyle/>
          <a:p>
            <a:pPr algn="just">
              <a:lnSpc>
                <a:spcPct val="90000"/>
              </a:lnSpc>
            </a:pPr>
            <a:r>
              <a:rPr lang="es-ES" sz="1900" b="1" dirty="0">
                <a:solidFill>
                  <a:schemeClr val="bg1"/>
                </a:solidFill>
              </a:rPr>
              <a:t>Evolución superficie destinada a la producción de patata de siembra.</a:t>
            </a:r>
          </a:p>
          <a:p>
            <a:pPr>
              <a:lnSpc>
                <a:spcPct val="90000"/>
              </a:lnSpc>
            </a:pPr>
            <a:endParaRPr lang="es-ES" sz="1900" dirty="0"/>
          </a:p>
        </p:txBody>
      </p:sp>
      <p:graphicFrame>
        <p:nvGraphicFramePr>
          <p:cNvPr id="4" name="Gráfico 3">
            <a:extLst>
              <a:ext uri="{FF2B5EF4-FFF2-40B4-BE49-F238E27FC236}">
                <a16:creationId xmlns:a16="http://schemas.microsoft.com/office/drawing/2014/main" id="{6488ACA0-FEE4-46BC-1490-324F76FC02FF}"/>
              </a:ext>
            </a:extLst>
          </p:cNvPr>
          <p:cNvGraphicFramePr/>
          <p:nvPr>
            <p:extLst>
              <p:ext uri="{D42A27DB-BD31-4B8C-83A1-F6EECF244321}">
                <p14:modId xmlns:p14="http://schemas.microsoft.com/office/powerpoint/2010/main" val="2407871707"/>
              </p:ext>
            </p:extLst>
          </p:nvPr>
        </p:nvGraphicFramePr>
        <p:xfrm>
          <a:off x="791239" y="733647"/>
          <a:ext cx="5304759" cy="3575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33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49652-A514-1A72-29E0-9457F272F061}"/>
              </a:ext>
            </a:extLst>
          </p:cNvPr>
          <p:cNvSpPr>
            <a:spLocks noGrp="1"/>
          </p:cNvSpPr>
          <p:nvPr>
            <p:ph type="title"/>
          </p:nvPr>
        </p:nvSpPr>
        <p:spPr/>
        <p:txBody>
          <a:bodyPr/>
          <a:lstStyle/>
          <a:p>
            <a:r>
              <a:rPr lang="es-ES" b="1" dirty="0"/>
              <a:t>Aspectos destacables.</a:t>
            </a:r>
            <a:endParaRPr lang="es-ES" dirty="0"/>
          </a:p>
        </p:txBody>
      </p:sp>
      <p:sp>
        <p:nvSpPr>
          <p:cNvPr id="3" name="Marcador de contenido 2">
            <a:extLst>
              <a:ext uri="{FF2B5EF4-FFF2-40B4-BE49-F238E27FC236}">
                <a16:creationId xmlns:a16="http://schemas.microsoft.com/office/drawing/2014/main" id="{663D30DC-54B9-115C-BC70-B44EA488C157}"/>
              </a:ext>
            </a:extLst>
          </p:cNvPr>
          <p:cNvSpPr>
            <a:spLocks noGrp="1"/>
          </p:cNvSpPr>
          <p:nvPr>
            <p:ph idx="1"/>
          </p:nvPr>
        </p:nvSpPr>
        <p:spPr>
          <a:xfrm>
            <a:off x="684212" y="563034"/>
            <a:ext cx="8534400" cy="3615267"/>
          </a:xfrm>
        </p:spPr>
        <p:txBody>
          <a:bodyPr>
            <a:normAutofit lnSpcReduction="10000"/>
          </a:bodyPr>
          <a:lstStyle/>
          <a:p>
            <a:r>
              <a:rPr lang="es-ES" b="1" dirty="0">
                <a:solidFill>
                  <a:schemeClr val="bg1"/>
                </a:solidFill>
              </a:rPr>
              <a:t>En España, en la campaña 2024-25 se sembraron 1.764 ha de patata de siembra: 1.197 ha en Castilla y León (68%); 439 ha en País Vasco (25%); 108 ha en Navarra (7%). </a:t>
            </a:r>
          </a:p>
          <a:p>
            <a:r>
              <a:rPr lang="es-ES" b="1" dirty="0">
                <a:solidFill>
                  <a:schemeClr val="bg1"/>
                </a:solidFill>
              </a:rPr>
              <a:t>Actividad principal en España: multiplicar durante una generación la semilla base comprada en otros EEMM, para obtener patata certificada, que posteriormente, venden a los productores de patata de consumo.</a:t>
            </a:r>
          </a:p>
          <a:p>
            <a:r>
              <a:rPr lang="es-ES" b="1" dirty="0">
                <a:solidFill>
                  <a:schemeClr val="bg1"/>
                </a:solidFill>
              </a:rPr>
              <a:t>Hasta el BREXIT, aproximadamente, el 40% de la semilla base que multiplicaban los productores del País Vasco, se obtenía de Escocia, fundamentalmente de variedades libres (Kennebec, Baraka, Jaerla, Spunta, Desiree y Red Pontiac).</a:t>
            </a:r>
          </a:p>
          <a:p>
            <a:endParaRPr lang="es-ES" dirty="0"/>
          </a:p>
        </p:txBody>
      </p:sp>
    </p:spTree>
    <p:extLst>
      <p:ext uri="{BB962C8B-B14F-4D97-AF65-F5344CB8AC3E}">
        <p14:creationId xmlns:p14="http://schemas.microsoft.com/office/powerpoint/2010/main" val="70533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67DAC-BB2A-5EB4-C0CE-26E8AA72EF57}"/>
              </a:ext>
            </a:extLst>
          </p:cNvPr>
          <p:cNvSpPr>
            <a:spLocks noGrp="1"/>
          </p:cNvSpPr>
          <p:nvPr>
            <p:ph type="title"/>
          </p:nvPr>
        </p:nvSpPr>
        <p:spPr/>
        <p:txBody>
          <a:bodyPr>
            <a:normAutofit/>
          </a:bodyPr>
          <a:lstStyle/>
          <a:p>
            <a:r>
              <a:rPr lang="es-ES" dirty="0"/>
              <a:t>SITUACIÓN ACTUAL</a:t>
            </a:r>
          </a:p>
        </p:txBody>
      </p:sp>
      <p:sp>
        <p:nvSpPr>
          <p:cNvPr id="3" name="Marcador de contenido 2">
            <a:extLst>
              <a:ext uri="{FF2B5EF4-FFF2-40B4-BE49-F238E27FC236}">
                <a16:creationId xmlns:a16="http://schemas.microsoft.com/office/drawing/2014/main" id="{F1324439-3DDC-D70D-FB60-98122ED67FDE}"/>
              </a:ext>
            </a:extLst>
          </p:cNvPr>
          <p:cNvSpPr>
            <a:spLocks noGrp="1"/>
          </p:cNvSpPr>
          <p:nvPr>
            <p:ph idx="1"/>
          </p:nvPr>
        </p:nvSpPr>
        <p:spPr>
          <a:xfrm>
            <a:off x="5095876" y="733647"/>
            <a:ext cx="5822950" cy="4622124"/>
          </a:xfrm>
        </p:spPr>
        <p:txBody>
          <a:bodyPr>
            <a:normAutofit/>
          </a:bodyPr>
          <a:lstStyle/>
          <a:p>
            <a:pPr algn="just">
              <a:lnSpc>
                <a:spcPct val="90000"/>
              </a:lnSpc>
            </a:pPr>
            <a:r>
              <a:rPr lang="es-ES" sz="1700" b="1" dirty="0">
                <a:solidFill>
                  <a:schemeClr val="bg1"/>
                </a:solidFill>
              </a:rPr>
              <a:t>Demanda del sector de equivalencia con RU. Antes de la entrada en vigor del BREXIT, RU era uno de los principales suministradores de patata de siembra en Europa.</a:t>
            </a:r>
          </a:p>
          <a:p>
            <a:pPr algn="just">
              <a:lnSpc>
                <a:spcPct val="90000"/>
              </a:lnSpc>
            </a:pPr>
            <a:r>
              <a:rPr lang="es-ES" sz="1700" b="1" dirty="0">
                <a:solidFill>
                  <a:schemeClr val="bg1"/>
                </a:solidFill>
              </a:rPr>
              <a:t>Actualmente, no hay nuevas noticias al respecto de esta equivalencia por parte de la COM. Posturas EE.MM.</a:t>
            </a:r>
          </a:p>
          <a:p>
            <a:pPr algn="just">
              <a:lnSpc>
                <a:spcPct val="90000"/>
              </a:lnSpc>
            </a:pPr>
            <a:r>
              <a:rPr lang="es-ES" sz="1700" b="1" dirty="0">
                <a:solidFill>
                  <a:schemeClr val="bg1"/>
                </a:solidFill>
              </a:rPr>
              <a:t>Papa Canaria: caso especial (consideración fitosanitaria de tercer país que tienen las Islas Canarias en base a la Orden de 12 de marzo de 1987).</a:t>
            </a:r>
          </a:p>
        </p:txBody>
      </p:sp>
      <p:pic>
        <p:nvPicPr>
          <p:cNvPr id="7" name="Graphic 6" descr="Scales of Justice">
            <a:extLst>
              <a:ext uri="{FF2B5EF4-FFF2-40B4-BE49-F238E27FC236}">
                <a16:creationId xmlns:a16="http://schemas.microsoft.com/office/drawing/2014/main" id="{760E3896-46D9-9769-59BE-24AC81473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95786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5D8AD-587E-4D27-98B4-734E9D2916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104C89-B60C-5831-3F47-39429CA00084}"/>
              </a:ext>
            </a:extLst>
          </p:cNvPr>
          <p:cNvSpPr>
            <a:spLocks noGrp="1"/>
          </p:cNvSpPr>
          <p:nvPr>
            <p:ph type="title"/>
          </p:nvPr>
        </p:nvSpPr>
        <p:spPr/>
        <p:txBody>
          <a:bodyPr/>
          <a:lstStyle/>
          <a:p>
            <a:r>
              <a:rPr lang="es-ES" b="1" dirty="0"/>
              <a:t>PRE Y POST CONTROLES.</a:t>
            </a:r>
            <a:endParaRPr lang="es-ES" dirty="0"/>
          </a:p>
        </p:txBody>
      </p:sp>
      <p:sp>
        <p:nvSpPr>
          <p:cNvPr id="3" name="Marcador de contenido 2">
            <a:extLst>
              <a:ext uri="{FF2B5EF4-FFF2-40B4-BE49-F238E27FC236}">
                <a16:creationId xmlns:a16="http://schemas.microsoft.com/office/drawing/2014/main" id="{4E7626A8-C7DC-3E1C-6542-41EB485BC756}"/>
              </a:ext>
            </a:extLst>
          </p:cNvPr>
          <p:cNvSpPr>
            <a:spLocks noGrp="1"/>
          </p:cNvSpPr>
          <p:nvPr>
            <p:ph idx="1"/>
          </p:nvPr>
        </p:nvSpPr>
        <p:spPr>
          <a:xfrm>
            <a:off x="684212" y="563034"/>
            <a:ext cx="8534400" cy="3615267"/>
          </a:xfrm>
        </p:spPr>
        <p:txBody>
          <a:bodyPr>
            <a:normAutofit lnSpcReduction="10000"/>
          </a:bodyPr>
          <a:lstStyle/>
          <a:p>
            <a:pPr algn="just"/>
            <a:r>
              <a:rPr lang="es-ES" b="1" dirty="0">
                <a:solidFill>
                  <a:schemeClr val="bg1"/>
                </a:solidFill>
              </a:rPr>
              <a:t>Para garantizar que la patata de siembra cumple con la normativa actual, se realiza el Pre y </a:t>
            </a:r>
            <a:r>
              <a:rPr lang="es-ES" b="1" dirty="0" err="1">
                <a:solidFill>
                  <a:schemeClr val="bg1"/>
                </a:solidFill>
              </a:rPr>
              <a:t>Postcontrol</a:t>
            </a:r>
            <a:r>
              <a:rPr lang="es-ES" b="1" dirty="0">
                <a:solidFill>
                  <a:schemeClr val="bg1"/>
                </a:solidFill>
              </a:rPr>
              <a:t> nacional de patata de siembra, que tiene dos emplazamientos, Castilla y León  y País Vasco. </a:t>
            </a:r>
          </a:p>
          <a:p>
            <a:pPr algn="just"/>
            <a:r>
              <a:rPr lang="es-ES" b="1" dirty="0">
                <a:solidFill>
                  <a:schemeClr val="bg1"/>
                </a:solidFill>
              </a:rPr>
              <a:t>El objetivo es tratar de conocer los lotes que tengan afección de problemas, para poder tomar medidas al respecto. En la actualidad, la mayoría de los lotes son correctos, pero existen ciertos lotes donde se encuentran afecciones muy elevadas por virosis, que hace que estén por encima de los límites máximos permitidos por el Reglamento técnico y las CCAA tengan que tomar acciones respecto a esos lotes.</a:t>
            </a:r>
          </a:p>
          <a:p>
            <a:endParaRPr lang="es-ES" dirty="0"/>
          </a:p>
        </p:txBody>
      </p:sp>
    </p:spTree>
    <p:extLst>
      <p:ext uri="{BB962C8B-B14F-4D97-AF65-F5344CB8AC3E}">
        <p14:creationId xmlns:p14="http://schemas.microsoft.com/office/powerpoint/2010/main" val="27410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4CF7E-1B66-5ECD-B807-9859D4973CE8}"/>
              </a:ext>
            </a:extLst>
          </p:cNvPr>
          <p:cNvSpPr>
            <a:spLocks noGrp="1"/>
          </p:cNvSpPr>
          <p:nvPr>
            <p:ph type="title"/>
          </p:nvPr>
        </p:nvSpPr>
        <p:spPr/>
        <p:txBody>
          <a:bodyPr/>
          <a:lstStyle/>
          <a:p>
            <a:r>
              <a:rPr lang="es-ES" dirty="0"/>
              <a:t>UNECE</a:t>
            </a:r>
          </a:p>
        </p:txBody>
      </p:sp>
      <p:graphicFrame>
        <p:nvGraphicFramePr>
          <p:cNvPr id="6" name="Marcador de contenido 2">
            <a:extLst>
              <a:ext uri="{FF2B5EF4-FFF2-40B4-BE49-F238E27FC236}">
                <a16:creationId xmlns:a16="http://schemas.microsoft.com/office/drawing/2014/main" id="{1B40F620-A0A0-A121-14D6-9575F7359D04}"/>
              </a:ext>
            </a:extLst>
          </p:cNvPr>
          <p:cNvGraphicFramePr>
            <a:graphicFrameLocks noGrp="1"/>
          </p:cNvGraphicFramePr>
          <p:nvPr>
            <p:ph idx="1"/>
            <p:extLst>
              <p:ext uri="{D42A27DB-BD31-4B8C-83A1-F6EECF244321}">
                <p14:modId xmlns:p14="http://schemas.microsoft.com/office/powerpoint/2010/main" val="912464976"/>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e 3">
            <a:extLst>
              <a:ext uri="{FF2B5EF4-FFF2-40B4-BE49-F238E27FC236}">
                <a16:creationId xmlns:a16="http://schemas.microsoft.com/office/drawing/2014/main" id="{44389780-E72B-B600-CC3C-87331A677096}"/>
              </a:ext>
            </a:extLst>
          </p:cNvPr>
          <p:cNvSpPr/>
          <p:nvPr/>
        </p:nvSpPr>
        <p:spPr>
          <a:xfrm>
            <a:off x="6868886" y="4487332"/>
            <a:ext cx="3309257" cy="20985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Estándar aprobado el 19-11-2025 </a:t>
            </a:r>
          </a:p>
        </p:txBody>
      </p:sp>
      <p:sp>
        <p:nvSpPr>
          <p:cNvPr id="3" name="Paralelogramo 2">
            <a:extLst>
              <a:ext uri="{FF2B5EF4-FFF2-40B4-BE49-F238E27FC236}">
                <a16:creationId xmlns:a16="http://schemas.microsoft.com/office/drawing/2014/main" id="{D9F5CB7C-FC9C-859D-1EBA-D3A8757043AE}"/>
              </a:ext>
            </a:extLst>
          </p:cNvPr>
          <p:cNvSpPr/>
          <p:nvPr/>
        </p:nvSpPr>
        <p:spPr>
          <a:xfrm>
            <a:off x="2514600" y="5348053"/>
            <a:ext cx="4178808" cy="377081"/>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err="1">
                <a:solidFill>
                  <a:schemeClr val="tx1"/>
                </a:solidFill>
                <a:hlinkClick r:id="rId7">
                  <a:extLst>
                    <a:ext uri="{A12FA001-AC4F-418D-AE19-62706E023703}">
                      <ahyp:hlinkClr xmlns:ahyp="http://schemas.microsoft.com/office/drawing/2018/hyperlinkcolor" val="tx"/>
                    </a:ext>
                  </a:extLst>
                </a:hlinkClick>
              </a:rPr>
              <a:t>Seed</a:t>
            </a:r>
            <a:r>
              <a:rPr lang="es-ES" dirty="0">
                <a:solidFill>
                  <a:schemeClr val="tx1"/>
                </a:solidFill>
                <a:hlinkClick r:id="rId7">
                  <a:extLst>
                    <a:ext uri="{A12FA001-AC4F-418D-AE19-62706E023703}">
                      <ahyp:hlinkClr xmlns:ahyp="http://schemas.microsoft.com/office/drawing/2018/hyperlinkcolor" val="tx"/>
                    </a:ext>
                  </a:extLst>
                </a:hlinkClick>
              </a:rPr>
              <a:t> </a:t>
            </a:r>
            <a:r>
              <a:rPr lang="es-ES" dirty="0" err="1">
                <a:solidFill>
                  <a:schemeClr val="tx1"/>
                </a:solidFill>
                <a:hlinkClick r:id="rId7">
                  <a:extLst>
                    <a:ext uri="{A12FA001-AC4F-418D-AE19-62706E023703}">
                      <ahyp:hlinkClr xmlns:ahyp="http://schemas.microsoft.com/office/drawing/2018/hyperlinkcolor" val="tx"/>
                    </a:ext>
                  </a:extLst>
                </a:hlinkClick>
              </a:rPr>
              <a:t>Potatoes</a:t>
            </a:r>
            <a:r>
              <a:rPr lang="es-ES" dirty="0">
                <a:solidFill>
                  <a:schemeClr val="tx1"/>
                </a:solidFill>
                <a:hlinkClick r:id="rId7">
                  <a:extLst>
                    <a:ext uri="{A12FA001-AC4F-418D-AE19-62706E023703}">
                      <ahyp:hlinkClr xmlns:ahyp="http://schemas.microsoft.com/office/drawing/2018/hyperlinkcolor" val="tx"/>
                    </a:ext>
                  </a:extLst>
                </a:hlinkClick>
              </a:rPr>
              <a:t> | UNECE</a:t>
            </a:r>
            <a:endParaRPr lang="es-ES" dirty="0">
              <a:solidFill>
                <a:schemeClr val="tx1"/>
              </a:solidFill>
            </a:endParaRPr>
          </a:p>
        </p:txBody>
      </p:sp>
    </p:spTree>
    <p:extLst>
      <p:ext uri="{BB962C8B-B14F-4D97-AF65-F5344CB8AC3E}">
        <p14:creationId xmlns:p14="http://schemas.microsoft.com/office/powerpoint/2010/main" val="219401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F59AA-0C52-5496-1B66-782D5BF9B4D6}"/>
              </a:ext>
            </a:extLst>
          </p:cNvPr>
          <p:cNvSpPr>
            <a:spLocks noGrp="1"/>
          </p:cNvSpPr>
          <p:nvPr>
            <p:ph type="title"/>
          </p:nvPr>
        </p:nvSpPr>
        <p:spPr/>
        <p:txBody>
          <a:bodyPr>
            <a:normAutofit/>
          </a:bodyPr>
          <a:lstStyle/>
          <a:p>
            <a:r>
              <a:rPr lang="es-ES" dirty="0" err="1"/>
              <a:t>unece</a:t>
            </a:r>
            <a:endParaRPr lang="es-ES" dirty="0"/>
          </a:p>
        </p:txBody>
      </p:sp>
      <p:sp>
        <p:nvSpPr>
          <p:cNvPr id="3" name="Marcador de contenido 2">
            <a:extLst>
              <a:ext uri="{FF2B5EF4-FFF2-40B4-BE49-F238E27FC236}">
                <a16:creationId xmlns:a16="http://schemas.microsoft.com/office/drawing/2014/main" id="{FC176B17-844E-A47C-72BC-FFEE5E877C48}"/>
              </a:ext>
            </a:extLst>
          </p:cNvPr>
          <p:cNvSpPr>
            <a:spLocks noGrp="1"/>
          </p:cNvSpPr>
          <p:nvPr>
            <p:ph idx="1"/>
          </p:nvPr>
        </p:nvSpPr>
        <p:spPr>
          <a:xfrm>
            <a:off x="684212" y="685800"/>
            <a:ext cx="7201259" cy="3615267"/>
          </a:xfrm>
        </p:spPr>
        <p:txBody>
          <a:bodyPr>
            <a:normAutofit lnSpcReduction="10000"/>
          </a:bodyPr>
          <a:lstStyle/>
          <a:p>
            <a:pPr algn="just"/>
            <a:r>
              <a:rPr lang="es-ES" sz="1900" b="1" dirty="0">
                <a:solidFill>
                  <a:schemeClr val="bg1"/>
                </a:solidFill>
              </a:rPr>
              <a:t>De forma anual, ES ha asistido a reuniones de este grupo específico para trabajar junto al resto de países asistentes en la modificación del standard ya existente. </a:t>
            </a:r>
          </a:p>
          <a:p>
            <a:pPr marL="0" indent="0" algn="just">
              <a:buNone/>
            </a:pPr>
            <a:endParaRPr lang="es-ES" sz="1900" b="1" dirty="0">
              <a:solidFill>
                <a:schemeClr val="bg1"/>
              </a:solidFill>
            </a:endParaRPr>
          </a:p>
          <a:p>
            <a:pPr algn="just"/>
            <a:r>
              <a:rPr lang="es-ES" sz="1900" b="1" dirty="0">
                <a:solidFill>
                  <a:schemeClr val="bg1"/>
                </a:solidFill>
              </a:rPr>
              <a:t>De forma periódica y en función de la disponibilidad de los países, se celebran reuniones técnicas denominadas </a:t>
            </a:r>
            <a:r>
              <a:rPr lang="es-ES" sz="1900" b="1" dirty="0" err="1">
                <a:solidFill>
                  <a:schemeClr val="bg1"/>
                </a:solidFill>
              </a:rPr>
              <a:t>Rapporteur´s</a:t>
            </a:r>
            <a:r>
              <a:rPr lang="es-ES" sz="1900" b="1" dirty="0">
                <a:solidFill>
                  <a:schemeClr val="bg1"/>
                </a:solidFill>
              </a:rPr>
              <a:t> meetings, donde se desplazan los delegados interesados del grupo UNECE y donde el país que alberga la reunión presenta cómo funciona su sistema de certificación de patata de siembra y se celebran otros actos, como reuniones propias del grupo de trabajo, charlas y visitas relacionadas con este sector.</a:t>
            </a:r>
          </a:p>
        </p:txBody>
      </p:sp>
      <p:pic>
        <p:nvPicPr>
          <p:cNvPr id="8" name="Graphic 7" descr="Reunión">
            <a:extLst>
              <a:ext uri="{FF2B5EF4-FFF2-40B4-BE49-F238E27FC236}">
                <a16:creationId xmlns:a16="http://schemas.microsoft.com/office/drawing/2014/main" id="{E18C6D76-27E7-439D-E20F-AD96590DDA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9504" y="1054101"/>
            <a:ext cx="3185108" cy="3185108"/>
          </a:xfrm>
          <a:prstGeom prst="rect">
            <a:avLst/>
          </a:prstGeom>
          <a:effectLst>
            <a:innerShdw blurRad="57150" dist="38100" dir="14460000">
              <a:prstClr val="black">
                <a:alpha val="70000"/>
              </a:prstClr>
            </a:innerShdw>
          </a:effectLst>
        </p:spPr>
      </p:pic>
      <p:sp>
        <p:nvSpPr>
          <p:cNvPr id="4" name="Rectángulo: esquinas redondeadas 3">
            <a:extLst>
              <a:ext uri="{FF2B5EF4-FFF2-40B4-BE49-F238E27FC236}">
                <a16:creationId xmlns:a16="http://schemas.microsoft.com/office/drawing/2014/main" id="{F6367D38-EFDF-21F6-CEF4-19C4499EFE50}"/>
              </a:ext>
            </a:extLst>
          </p:cNvPr>
          <p:cNvSpPr/>
          <p:nvPr/>
        </p:nvSpPr>
        <p:spPr>
          <a:xfrm>
            <a:off x="5725886" y="4833257"/>
            <a:ext cx="3200400" cy="15070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s-ES" dirty="0"/>
              <a:t>2025: Celebrada en Vitoria</a:t>
            </a:r>
          </a:p>
        </p:txBody>
      </p:sp>
    </p:spTree>
    <p:extLst>
      <p:ext uri="{BB962C8B-B14F-4D97-AF65-F5344CB8AC3E}">
        <p14:creationId xmlns:p14="http://schemas.microsoft.com/office/powerpoint/2010/main" val="367260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4B834-8C8C-EC31-EB83-7D63091D6281}"/>
              </a:ext>
            </a:extLst>
          </p:cNvPr>
          <p:cNvSpPr>
            <a:spLocks noGrp="1"/>
          </p:cNvSpPr>
          <p:nvPr>
            <p:ph type="title"/>
          </p:nvPr>
        </p:nvSpPr>
        <p:spPr/>
        <p:txBody>
          <a:bodyPr/>
          <a:lstStyle/>
          <a:p>
            <a:r>
              <a:rPr lang="es-ES" dirty="0"/>
              <a:t>índice</a:t>
            </a:r>
          </a:p>
        </p:txBody>
      </p:sp>
      <p:sp>
        <p:nvSpPr>
          <p:cNvPr id="3" name="Marcador de contenido 2">
            <a:extLst>
              <a:ext uri="{FF2B5EF4-FFF2-40B4-BE49-F238E27FC236}">
                <a16:creationId xmlns:a16="http://schemas.microsoft.com/office/drawing/2014/main" id="{8FB71F42-B2AB-0CD8-533C-0F86C9273A6B}"/>
              </a:ext>
            </a:extLst>
          </p:cNvPr>
          <p:cNvSpPr>
            <a:spLocks noGrp="1"/>
          </p:cNvSpPr>
          <p:nvPr>
            <p:ph idx="1"/>
          </p:nvPr>
        </p:nvSpPr>
        <p:spPr/>
        <p:txBody>
          <a:bodyPr/>
          <a:lstStyle/>
          <a:p>
            <a:r>
              <a:rPr lang="es-ES" b="1" dirty="0">
                <a:solidFill>
                  <a:schemeClr val="bg1"/>
                </a:solidFill>
              </a:rPr>
              <a:t>SG. Medios de Producción Agrícola y Oficina Española de Variedades Vegetales</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s-ES" sz="2000" b="1" i="0" u="none" strike="noStrike" kern="1200" cap="none" spc="0" normalizeH="0" baseline="0" noProof="0" dirty="0">
                <a:ln>
                  <a:noFill/>
                </a:ln>
                <a:solidFill>
                  <a:schemeClr val="bg1"/>
                </a:solidFill>
                <a:effectLst/>
                <a:uLnTx/>
                <a:uFillTx/>
                <a:latin typeface="Century Gothic" panose="020B0502020202020204"/>
                <a:ea typeface="+mn-ea"/>
                <a:cs typeface="+mn-cs"/>
              </a:rPr>
              <a:t>Registros de variedades </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s-ES" b="1" dirty="0">
                <a:solidFill>
                  <a:schemeClr val="bg1"/>
                </a:solidFill>
              </a:rPr>
              <a:t>Producción, certificación y comercialización de patata de siembra</a:t>
            </a:r>
          </a:p>
          <a:p>
            <a:r>
              <a:rPr lang="es-ES" b="1" dirty="0">
                <a:solidFill>
                  <a:schemeClr val="bg1"/>
                </a:solidFill>
              </a:rPr>
              <a:t>Verdete</a:t>
            </a:r>
          </a:p>
          <a:p>
            <a:r>
              <a:rPr lang="es-ES" b="1" dirty="0">
                <a:solidFill>
                  <a:schemeClr val="bg1"/>
                </a:solidFill>
              </a:rPr>
              <a:t>NGT</a:t>
            </a:r>
          </a:p>
        </p:txBody>
      </p:sp>
    </p:spTree>
    <p:extLst>
      <p:ext uri="{BB962C8B-B14F-4D97-AF65-F5344CB8AC3E}">
        <p14:creationId xmlns:p14="http://schemas.microsoft.com/office/powerpoint/2010/main" val="898906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3472B-0E27-E145-28D6-DA66D8BE6ADB}"/>
              </a:ext>
            </a:extLst>
          </p:cNvPr>
          <p:cNvSpPr>
            <a:spLocks noGrp="1"/>
          </p:cNvSpPr>
          <p:nvPr>
            <p:ph type="title"/>
          </p:nvPr>
        </p:nvSpPr>
        <p:spPr/>
        <p:txBody>
          <a:bodyPr/>
          <a:lstStyle/>
          <a:p>
            <a:r>
              <a:rPr lang="es-ES" dirty="0"/>
              <a:t>FUTURO</a:t>
            </a:r>
          </a:p>
        </p:txBody>
      </p:sp>
      <p:graphicFrame>
        <p:nvGraphicFramePr>
          <p:cNvPr id="6" name="Marcador de contenido 2">
            <a:extLst>
              <a:ext uri="{FF2B5EF4-FFF2-40B4-BE49-F238E27FC236}">
                <a16:creationId xmlns:a16="http://schemas.microsoft.com/office/drawing/2014/main" id="{A7EC484F-D0D1-9F14-F674-53BABF75FB9D}"/>
              </a:ext>
            </a:extLst>
          </p:cNvPr>
          <p:cNvGraphicFramePr>
            <a:graphicFrameLocks noGrp="1"/>
          </p:cNvGraphicFramePr>
          <p:nvPr>
            <p:ph idx="1"/>
            <p:extLst>
              <p:ext uri="{D42A27DB-BD31-4B8C-83A1-F6EECF244321}">
                <p14:modId xmlns:p14="http://schemas.microsoft.com/office/powerpoint/2010/main" val="3476306205"/>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e 3">
            <a:extLst>
              <a:ext uri="{FF2B5EF4-FFF2-40B4-BE49-F238E27FC236}">
                <a16:creationId xmlns:a16="http://schemas.microsoft.com/office/drawing/2014/main" id="{07807E77-07A3-CECB-EF67-3697D126730E}"/>
              </a:ext>
            </a:extLst>
          </p:cNvPr>
          <p:cNvSpPr/>
          <p:nvPr/>
        </p:nvSpPr>
        <p:spPr>
          <a:xfrm>
            <a:off x="7304314" y="4487332"/>
            <a:ext cx="4343400" cy="19896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Información publicada en diversas noticias en la web.</a:t>
            </a:r>
          </a:p>
        </p:txBody>
      </p:sp>
    </p:spTree>
    <p:extLst>
      <p:ext uri="{BB962C8B-B14F-4D97-AF65-F5344CB8AC3E}">
        <p14:creationId xmlns:p14="http://schemas.microsoft.com/office/powerpoint/2010/main" val="2510650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7008E9-0B98-7D16-1FAC-B389B70AE566}"/>
              </a:ext>
            </a:extLst>
          </p:cNvPr>
          <p:cNvSpPr>
            <a:spLocks noGrp="1"/>
          </p:cNvSpPr>
          <p:nvPr>
            <p:ph type="title"/>
          </p:nvPr>
        </p:nvSpPr>
        <p:spPr>
          <a:xfrm>
            <a:off x="3978579" y="4487332"/>
            <a:ext cx="5627158" cy="1507067"/>
          </a:xfrm>
        </p:spPr>
        <p:txBody>
          <a:bodyPr>
            <a:normAutofit/>
          </a:bodyPr>
          <a:lstStyle/>
          <a:p>
            <a:r>
              <a:rPr lang="es-ES" dirty="0"/>
              <a:t>VERDETE</a:t>
            </a:r>
          </a:p>
        </p:txBody>
      </p:sp>
      <p:sp>
        <p:nvSpPr>
          <p:cNvPr id="3" name="Marcador de contenido 2">
            <a:extLst>
              <a:ext uri="{FF2B5EF4-FFF2-40B4-BE49-F238E27FC236}">
                <a16:creationId xmlns:a16="http://schemas.microsoft.com/office/drawing/2014/main" id="{2ACD1FA9-CFB7-D332-F393-C7DD7A1D3A3C}"/>
              </a:ext>
            </a:extLst>
          </p:cNvPr>
          <p:cNvSpPr>
            <a:spLocks noGrp="1"/>
          </p:cNvSpPr>
          <p:nvPr>
            <p:ph idx="1"/>
          </p:nvPr>
        </p:nvSpPr>
        <p:spPr>
          <a:xfrm>
            <a:off x="3884612" y="685800"/>
            <a:ext cx="6626072" cy="3615267"/>
          </a:xfrm>
        </p:spPr>
        <p:txBody>
          <a:bodyPr>
            <a:normAutofit/>
          </a:bodyPr>
          <a:lstStyle/>
          <a:p>
            <a:pPr algn="just">
              <a:lnSpc>
                <a:spcPct val="90000"/>
              </a:lnSpc>
            </a:pPr>
            <a:r>
              <a:rPr lang="es-ES" sz="1900" b="1" dirty="0">
                <a:solidFill>
                  <a:schemeClr val="bg1"/>
                </a:solidFill>
              </a:rPr>
              <a:t>El verdete es una práctica utilizada en el sur de España, para producir patata nueva a principio de año.</a:t>
            </a:r>
          </a:p>
          <a:p>
            <a:pPr algn="just">
              <a:lnSpc>
                <a:spcPct val="90000"/>
              </a:lnSpc>
            </a:pPr>
            <a:r>
              <a:rPr lang="es-ES" sz="1900" b="1" dirty="0">
                <a:solidFill>
                  <a:schemeClr val="bg1"/>
                </a:solidFill>
              </a:rPr>
              <a:t>Variedades utilizadas: Soprano, </a:t>
            </a:r>
            <a:r>
              <a:rPr lang="es-ES" sz="1900" b="1" dirty="0" err="1">
                <a:solidFill>
                  <a:schemeClr val="bg1"/>
                </a:solidFill>
              </a:rPr>
              <a:t>Babylon</a:t>
            </a:r>
            <a:r>
              <a:rPr lang="es-ES" sz="1900" b="1" dirty="0">
                <a:solidFill>
                  <a:schemeClr val="bg1"/>
                </a:solidFill>
              </a:rPr>
              <a:t>…</a:t>
            </a:r>
          </a:p>
          <a:p>
            <a:pPr algn="just">
              <a:lnSpc>
                <a:spcPct val="90000"/>
              </a:lnSpc>
            </a:pPr>
            <a:r>
              <a:rPr lang="es-ES" sz="1900" b="1" dirty="0">
                <a:solidFill>
                  <a:schemeClr val="bg1"/>
                </a:solidFill>
              </a:rPr>
              <a:t>Las principales zonas de producción de patata de verdete son: Andalucía (Sevilla, Málaga, Almería y Granada) y Murcia</a:t>
            </a:r>
          </a:p>
          <a:p>
            <a:pPr algn="just">
              <a:lnSpc>
                <a:spcPct val="90000"/>
              </a:lnSpc>
            </a:pPr>
            <a:r>
              <a:rPr lang="es-ES" sz="1900" b="1" dirty="0">
                <a:solidFill>
                  <a:schemeClr val="bg1"/>
                </a:solidFill>
              </a:rPr>
              <a:t>Siembra: agosto-septiembre</a:t>
            </a:r>
          </a:p>
          <a:p>
            <a:pPr algn="just">
              <a:lnSpc>
                <a:spcPct val="90000"/>
              </a:lnSpc>
            </a:pPr>
            <a:r>
              <a:rPr lang="es-ES" sz="1900" b="1" dirty="0">
                <a:solidFill>
                  <a:schemeClr val="bg1"/>
                </a:solidFill>
              </a:rPr>
              <a:t>Cosecha: diciembre-marzo…</a:t>
            </a:r>
          </a:p>
          <a:p>
            <a:pPr algn="just">
              <a:lnSpc>
                <a:spcPct val="90000"/>
              </a:lnSpc>
            </a:pPr>
            <a:endParaRPr lang="es-ES" sz="1900" dirty="0"/>
          </a:p>
        </p:txBody>
      </p:sp>
      <p:pic>
        <p:nvPicPr>
          <p:cNvPr id="5" name="Picture 4" descr="Tractor en un campo">
            <a:extLst>
              <a:ext uri="{FF2B5EF4-FFF2-40B4-BE49-F238E27FC236}">
                <a16:creationId xmlns:a16="http://schemas.microsoft.com/office/drawing/2014/main" id="{1B0B775A-5875-E41F-DBD4-4DC550ED5248}"/>
              </a:ext>
            </a:extLst>
          </p:cNvPr>
          <p:cNvPicPr>
            <a:picLocks noChangeAspect="1"/>
          </p:cNvPicPr>
          <p:nvPr/>
        </p:nvPicPr>
        <p:blipFill>
          <a:blip r:embed="rId2"/>
          <a:srcRect l="39163" r="26879" b="375"/>
          <a:stretch>
            <a:fillRect/>
          </a:stretch>
        </p:blipFill>
        <p:spPr>
          <a:xfrm>
            <a:off x="831" y="10"/>
            <a:ext cx="3502025"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33813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268E-957C-20EB-8EBB-FC3B98568B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C06EB13-495B-D262-3621-73C6D2FA0FB3}"/>
              </a:ext>
            </a:extLst>
          </p:cNvPr>
          <p:cNvSpPr>
            <a:spLocks noGrp="1"/>
          </p:cNvSpPr>
          <p:nvPr>
            <p:ph type="title"/>
          </p:nvPr>
        </p:nvSpPr>
        <p:spPr/>
        <p:txBody>
          <a:bodyPr/>
          <a:lstStyle/>
          <a:p>
            <a:r>
              <a:rPr lang="es-ES" b="1"/>
              <a:t>VERDETE. ASPECTOS.</a:t>
            </a:r>
            <a:endParaRPr lang="es-ES" dirty="0"/>
          </a:p>
        </p:txBody>
      </p:sp>
      <p:sp>
        <p:nvSpPr>
          <p:cNvPr id="3" name="Marcador de contenido 2">
            <a:extLst>
              <a:ext uri="{FF2B5EF4-FFF2-40B4-BE49-F238E27FC236}">
                <a16:creationId xmlns:a16="http://schemas.microsoft.com/office/drawing/2014/main" id="{956C8127-2F53-2A22-E1B7-3BEE209CB8E7}"/>
              </a:ext>
            </a:extLst>
          </p:cNvPr>
          <p:cNvSpPr>
            <a:spLocks noGrp="1"/>
          </p:cNvSpPr>
          <p:nvPr>
            <p:ph idx="1"/>
          </p:nvPr>
        </p:nvSpPr>
        <p:spPr>
          <a:xfrm>
            <a:off x="154004" y="563034"/>
            <a:ext cx="9064608" cy="4383870"/>
          </a:xfrm>
        </p:spPr>
        <p:txBody>
          <a:bodyPr>
            <a:normAutofit/>
          </a:bodyPr>
          <a:lstStyle/>
          <a:p>
            <a:r>
              <a:rPr lang="es-ES" b="1" dirty="0">
                <a:solidFill>
                  <a:schemeClr val="bg1"/>
                </a:solidFill>
              </a:rPr>
              <a:t>Ventajas</a:t>
            </a:r>
          </a:p>
          <a:p>
            <a:pPr lvl="1"/>
            <a:r>
              <a:rPr lang="es-ES" b="1" dirty="0">
                <a:solidFill>
                  <a:schemeClr val="bg1"/>
                </a:solidFill>
              </a:rPr>
              <a:t>Agronómicas. Rentabilidad. Diversificación riesgo.</a:t>
            </a:r>
          </a:p>
          <a:p>
            <a:pPr lvl="1"/>
            <a:r>
              <a:rPr lang="es-ES" b="1" dirty="0">
                <a:solidFill>
                  <a:schemeClr val="bg1"/>
                </a:solidFill>
              </a:rPr>
              <a:t>Empleo</a:t>
            </a:r>
          </a:p>
          <a:p>
            <a:pPr lvl="1"/>
            <a:r>
              <a:rPr lang="es-ES" b="1" dirty="0">
                <a:solidFill>
                  <a:schemeClr val="bg1"/>
                </a:solidFill>
              </a:rPr>
              <a:t>Distribución. Disponibilidad en temporada baja</a:t>
            </a:r>
          </a:p>
          <a:p>
            <a:pPr lvl="1"/>
            <a:r>
              <a:rPr lang="es-ES" b="1" dirty="0">
                <a:solidFill>
                  <a:schemeClr val="bg1"/>
                </a:solidFill>
              </a:rPr>
              <a:t>Planificación de la comercialización. Precios.</a:t>
            </a:r>
          </a:p>
          <a:p>
            <a:pPr lvl="1"/>
            <a:r>
              <a:rPr lang="es-ES" b="1" dirty="0">
                <a:solidFill>
                  <a:schemeClr val="bg1"/>
                </a:solidFill>
              </a:rPr>
              <a:t>Reducción de la dependencia de las exportaciones</a:t>
            </a:r>
          </a:p>
          <a:p>
            <a:pPr lvl="1"/>
            <a:r>
              <a:rPr lang="es-ES" b="1" dirty="0">
                <a:solidFill>
                  <a:schemeClr val="bg1"/>
                </a:solidFill>
              </a:rPr>
              <a:t>Demanda. Calidad.</a:t>
            </a:r>
          </a:p>
          <a:p>
            <a:r>
              <a:rPr lang="es-ES" b="1" dirty="0">
                <a:solidFill>
                  <a:schemeClr val="bg1"/>
                </a:solidFill>
              </a:rPr>
              <a:t>Desventajas</a:t>
            </a:r>
          </a:p>
          <a:p>
            <a:pPr lvl="1"/>
            <a:r>
              <a:rPr lang="es-ES" b="1" dirty="0">
                <a:solidFill>
                  <a:schemeClr val="bg1"/>
                </a:solidFill>
              </a:rPr>
              <a:t>Agronómicas. Rendimientos.</a:t>
            </a:r>
          </a:p>
          <a:p>
            <a:pPr lvl="1"/>
            <a:r>
              <a:rPr lang="es-ES" b="1" dirty="0">
                <a:solidFill>
                  <a:schemeClr val="bg1"/>
                </a:solidFill>
              </a:rPr>
              <a:t>Mermas</a:t>
            </a:r>
          </a:p>
          <a:p>
            <a:endParaRPr lang="es-ES" dirty="0"/>
          </a:p>
        </p:txBody>
      </p:sp>
      <p:pic>
        <p:nvPicPr>
          <p:cNvPr id="4" name="Graphic 6" descr="Cesta de patatas en el suelo">
            <a:extLst>
              <a:ext uri="{FF2B5EF4-FFF2-40B4-BE49-F238E27FC236}">
                <a16:creationId xmlns:a16="http://schemas.microsoft.com/office/drawing/2014/main" id="{38294436-95D9-9939-8C94-A9CB80CB82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54721" y="1125814"/>
            <a:ext cx="4887466" cy="325831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44305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7000">
              <a:schemeClr val="bg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DEB691E6-63E3-4A75-9D9D-5BA8445A6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E7C57F-3F7B-1948-1688-1CEFE836BD9A}"/>
              </a:ext>
            </a:extLst>
          </p:cNvPr>
          <p:cNvSpPr>
            <a:spLocks noGrp="1"/>
          </p:cNvSpPr>
          <p:nvPr>
            <p:ph type="ctrTitle"/>
          </p:nvPr>
        </p:nvSpPr>
        <p:spPr>
          <a:xfrm>
            <a:off x="6095999" y="628617"/>
            <a:ext cx="5408613" cy="3028983"/>
          </a:xfrm>
        </p:spPr>
        <p:txBody>
          <a:bodyPr>
            <a:normAutofit/>
          </a:bodyPr>
          <a:lstStyle/>
          <a:p>
            <a:r>
              <a:rPr lang="es-ES" b="1" dirty="0"/>
              <a:t>Nuevas técnicas genómicas</a:t>
            </a:r>
          </a:p>
        </p:txBody>
      </p:sp>
      <p:sp>
        <p:nvSpPr>
          <p:cNvPr id="3" name="Subtítulo 2">
            <a:extLst>
              <a:ext uri="{FF2B5EF4-FFF2-40B4-BE49-F238E27FC236}">
                <a16:creationId xmlns:a16="http://schemas.microsoft.com/office/drawing/2014/main" id="{F9EDA39C-032E-F407-9AE1-F9788ABA7CCE}"/>
              </a:ext>
            </a:extLst>
          </p:cNvPr>
          <p:cNvSpPr>
            <a:spLocks noGrp="1"/>
          </p:cNvSpPr>
          <p:nvPr>
            <p:ph type="subTitle" idx="1"/>
          </p:nvPr>
        </p:nvSpPr>
        <p:spPr>
          <a:xfrm>
            <a:off x="6095999" y="3843868"/>
            <a:ext cx="5611092" cy="2148448"/>
          </a:xfrm>
        </p:spPr>
        <p:txBody>
          <a:bodyPr>
            <a:normAutofit/>
          </a:bodyPr>
          <a:lstStyle/>
          <a:p>
            <a:r>
              <a:rPr lang="es-ES" sz="1900" b="1" dirty="0">
                <a:solidFill>
                  <a:schemeClr val="bg1"/>
                </a:solidFill>
              </a:rPr>
              <a:t>Las nuevas técnicas genómicas permiten la modificación precisa del genoma para lograr resistencia a plagas, mejora de la calidad y del rendimiento.</a:t>
            </a:r>
          </a:p>
        </p:txBody>
      </p:sp>
      <p:sp>
        <p:nvSpPr>
          <p:cNvPr id="22" name="Snip Diagonal Corner Rectangle 6">
            <a:extLst>
              <a:ext uri="{FF2B5EF4-FFF2-40B4-BE49-F238E27FC236}">
                <a16:creationId xmlns:a16="http://schemas.microsoft.com/office/drawing/2014/main" id="{AF1034E9-B90D-4755-92EA-F1A8E68DC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4977369" cy="5286838"/>
          </a:xfrm>
          <a:prstGeom prst="snip2DiagRect">
            <a:avLst>
              <a:gd name="adj1" fmla="val 9763"/>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D99F423-6269-C47A-1C74-E5C9C50F49C4}"/>
              </a:ext>
            </a:extLst>
          </p:cNvPr>
          <p:cNvPicPr>
            <a:picLocks noChangeAspect="1"/>
          </p:cNvPicPr>
          <p:nvPr/>
        </p:nvPicPr>
        <p:blipFill>
          <a:blip r:embed="rId2"/>
          <a:stretch>
            <a:fillRect/>
          </a:stretch>
        </p:blipFill>
        <p:spPr>
          <a:xfrm>
            <a:off x="1138512" y="2300389"/>
            <a:ext cx="3997242" cy="1948655"/>
          </a:xfrm>
          <a:prstGeom prst="rect">
            <a:avLst/>
          </a:prstGeom>
        </p:spPr>
      </p:pic>
      <p:grpSp>
        <p:nvGrpSpPr>
          <p:cNvPr id="23" name="Group 13">
            <a:extLst>
              <a:ext uri="{FF2B5EF4-FFF2-40B4-BE49-F238E27FC236}">
                <a16:creationId xmlns:a16="http://schemas.microsoft.com/office/drawing/2014/main" id="{35549E03-44D3-4242-9AC1-B1379F361D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34C2A133-4D5B-4CC0-851E-093887A235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A1A6D75-A197-499A-9F48-9E68D4D92D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0FA12B7-243A-412A-B9BC-E65CA883C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0780E40-E1E6-470D-A203-09A995D92C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D553A80-DCA7-4A85-A7DC-B77CF8F713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8077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5B909E-D0E8-4D60-BEAC-021C4FC47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E67EAA-FF2A-DA50-B9CF-306FA221C0D5}"/>
              </a:ext>
            </a:extLst>
          </p:cNvPr>
          <p:cNvSpPr>
            <a:spLocks noGrp="1"/>
          </p:cNvSpPr>
          <p:nvPr>
            <p:ph type="title"/>
          </p:nvPr>
        </p:nvSpPr>
        <p:spPr>
          <a:xfrm>
            <a:off x="684212" y="4487332"/>
            <a:ext cx="7543800" cy="1507067"/>
          </a:xfrm>
        </p:spPr>
        <p:txBody>
          <a:bodyPr>
            <a:normAutofit/>
          </a:bodyPr>
          <a:lstStyle/>
          <a:p>
            <a:r>
              <a:rPr lang="es-ES" b="1" dirty="0"/>
              <a:t>NGT. POSIBLES APLICACIONES EN CULTIVO DE PATATA</a:t>
            </a:r>
          </a:p>
        </p:txBody>
      </p:sp>
      <p:sp>
        <p:nvSpPr>
          <p:cNvPr id="3" name="Marcador de contenido 2">
            <a:extLst>
              <a:ext uri="{FF2B5EF4-FFF2-40B4-BE49-F238E27FC236}">
                <a16:creationId xmlns:a16="http://schemas.microsoft.com/office/drawing/2014/main" id="{9EEBD6B0-9659-0849-B05F-487712E7663B}"/>
              </a:ext>
            </a:extLst>
          </p:cNvPr>
          <p:cNvSpPr>
            <a:spLocks noGrp="1"/>
          </p:cNvSpPr>
          <p:nvPr>
            <p:ph idx="1"/>
          </p:nvPr>
        </p:nvSpPr>
        <p:spPr>
          <a:xfrm>
            <a:off x="684211" y="685800"/>
            <a:ext cx="7493137" cy="3615267"/>
          </a:xfrm>
        </p:spPr>
        <p:txBody>
          <a:bodyPr>
            <a:normAutofit lnSpcReduction="10000"/>
          </a:bodyPr>
          <a:lstStyle/>
          <a:p>
            <a:pPr>
              <a:lnSpc>
                <a:spcPct val="90000"/>
              </a:lnSpc>
            </a:pPr>
            <a:r>
              <a:rPr lang="es-ES" sz="1700" b="1" dirty="0">
                <a:solidFill>
                  <a:schemeClr val="bg1"/>
                </a:solidFill>
              </a:rPr>
              <a:t>Resistencia a enfermedades: Se pueden modificar los genes de susceptibilidad para obtener variedades resistentes a patógenos como el tizón tardío, lo que reduce la necesidad de pesticidas.</a:t>
            </a:r>
          </a:p>
          <a:p>
            <a:pPr>
              <a:lnSpc>
                <a:spcPct val="90000"/>
              </a:lnSpc>
            </a:pPr>
            <a:r>
              <a:rPr lang="es-ES" sz="1700" b="1" dirty="0">
                <a:solidFill>
                  <a:schemeClr val="bg1"/>
                </a:solidFill>
              </a:rPr>
              <a:t>Mejora de la calidad: Se puede ajustar la composición nutricional o disminuir componentes no deseados. Por ejemplo, se ha trabajado en la reducción del pardeamiento enzimático y la modificación del contenido de almidón para procesos industriales.</a:t>
            </a:r>
          </a:p>
          <a:p>
            <a:pPr>
              <a:lnSpc>
                <a:spcPct val="90000"/>
              </a:lnSpc>
            </a:pPr>
            <a:r>
              <a:rPr lang="es-ES" sz="1700" b="1" dirty="0">
                <a:solidFill>
                  <a:schemeClr val="bg1"/>
                </a:solidFill>
              </a:rPr>
              <a:t>Aumento del rendimiento: Las técnicas genómicas buscan incrementar el tamaño y número de tubérculos, optimizando el uso de tierra y agua.</a:t>
            </a:r>
          </a:p>
          <a:p>
            <a:pPr>
              <a:lnSpc>
                <a:spcPct val="90000"/>
              </a:lnSpc>
            </a:pPr>
            <a:r>
              <a:rPr lang="es-ES" sz="1700" b="1" dirty="0">
                <a:solidFill>
                  <a:schemeClr val="bg1"/>
                </a:solidFill>
              </a:rPr>
              <a:t>Sostenibilidad: Al mejorar la resistencia y la calidad, se contribuye a una agricultura más sostenible, con menor uso de insumos y reducción del desperdicio</a:t>
            </a:r>
          </a:p>
          <a:p>
            <a:pPr>
              <a:lnSpc>
                <a:spcPct val="90000"/>
              </a:lnSpc>
            </a:pPr>
            <a:endParaRPr lang="es-ES" sz="1700" dirty="0"/>
          </a:p>
        </p:txBody>
      </p:sp>
      <p:pic>
        <p:nvPicPr>
          <p:cNvPr id="5" name="Picture 4" descr="Persona utilizando un microscopio">
            <a:extLst>
              <a:ext uri="{FF2B5EF4-FFF2-40B4-BE49-F238E27FC236}">
                <a16:creationId xmlns:a16="http://schemas.microsoft.com/office/drawing/2014/main" id="{222DEF84-FCE4-8764-ECB8-35E0176A7FB3}"/>
              </a:ext>
            </a:extLst>
          </p:cNvPr>
          <p:cNvPicPr>
            <a:picLocks noChangeAspect="1"/>
          </p:cNvPicPr>
          <p:nvPr/>
        </p:nvPicPr>
        <p:blipFill>
          <a:blip r:embed="rId2"/>
          <a:srcRect l="29430" r="46482" b="1"/>
          <a:stretch>
            <a:fillRect/>
          </a:stretch>
        </p:blipFill>
        <p:spPr>
          <a:xfrm>
            <a:off x="8820603" y="10"/>
            <a:ext cx="3371397"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CF54DECC-C9C1-4E98-9F82-63BD4EE00D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07387185-2890-4093-BAD4-B43816E6E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079C33D-0A63-471A-A789-7A6BFE07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8C4717C-8F45-40A5-A000-B641A744D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732DEE-9B6F-4D14-B09A-11AE13FFB1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5B3CD8A-2DD0-4309-9277-9D2394A71A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1734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F2616-AB03-9768-C295-5647E49AF540}"/>
              </a:ext>
            </a:extLst>
          </p:cNvPr>
          <p:cNvSpPr>
            <a:spLocks noGrp="1"/>
          </p:cNvSpPr>
          <p:nvPr>
            <p:ph type="title"/>
          </p:nvPr>
        </p:nvSpPr>
        <p:spPr>
          <a:xfrm>
            <a:off x="6084114" y="4487332"/>
            <a:ext cx="4205003" cy="1507067"/>
          </a:xfrm>
        </p:spPr>
        <p:txBody>
          <a:bodyPr>
            <a:normAutofit/>
          </a:bodyPr>
          <a:lstStyle/>
          <a:p>
            <a:endParaRPr lang="es-ES" sz="3200" dirty="0"/>
          </a:p>
        </p:txBody>
      </p:sp>
      <p:sp>
        <p:nvSpPr>
          <p:cNvPr id="10" name="Content Placeholder 9">
            <a:extLst>
              <a:ext uri="{FF2B5EF4-FFF2-40B4-BE49-F238E27FC236}">
                <a16:creationId xmlns:a16="http://schemas.microsoft.com/office/drawing/2014/main" id="{7D9B0EC5-9737-7955-7FF8-7F7F38E11634}"/>
              </a:ext>
            </a:extLst>
          </p:cNvPr>
          <p:cNvSpPr>
            <a:spLocks noGrp="1"/>
          </p:cNvSpPr>
          <p:nvPr>
            <p:ph idx="1"/>
          </p:nvPr>
        </p:nvSpPr>
        <p:spPr>
          <a:xfrm>
            <a:off x="6095998" y="685800"/>
            <a:ext cx="4819653" cy="3615267"/>
          </a:xfrm>
        </p:spPr>
        <p:txBody>
          <a:bodyPr>
            <a:normAutofit/>
          </a:bodyPr>
          <a:lstStyle/>
          <a:p>
            <a:r>
              <a:rPr lang="en-US" b="1" dirty="0">
                <a:solidFill>
                  <a:schemeClr val="bg1"/>
                </a:solidFill>
              </a:rPr>
              <a:t>Figure 4.</a:t>
            </a:r>
            <a:r>
              <a:rPr lang="en-US" dirty="0">
                <a:solidFill>
                  <a:schemeClr val="bg1"/>
                </a:solidFill>
              </a:rPr>
              <a:t> </a:t>
            </a:r>
            <a:r>
              <a:rPr lang="en-US" b="1" dirty="0">
                <a:solidFill>
                  <a:schemeClr val="bg1"/>
                </a:solidFill>
              </a:rPr>
              <a:t>Using CRISPR-Cas gene editing technology for enhancement of potato qualities</a:t>
            </a:r>
            <a:endParaRPr lang="en-US" sz="1800" b="1" dirty="0">
              <a:solidFill>
                <a:schemeClr val="bg1"/>
              </a:solidFill>
            </a:endParaRPr>
          </a:p>
        </p:txBody>
      </p:sp>
      <p:pic>
        <p:nvPicPr>
          <p:cNvPr id="6" name="Marcador de contenido 5" descr="Diagrama&#10;&#10;El contenido generado por IA puede ser incorrecto.">
            <a:extLst>
              <a:ext uri="{FF2B5EF4-FFF2-40B4-BE49-F238E27FC236}">
                <a16:creationId xmlns:a16="http://schemas.microsoft.com/office/drawing/2014/main" id="{0A890281-981B-DA75-2F10-BAAD21E16325}"/>
              </a:ext>
            </a:extLst>
          </p:cNvPr>
          <p:cNvPicPr>
            <a:picLocks noChangeAspect="1"/>
          </p:cNvPicPr>
          <p:nvPr/>
        </p:nvPicPr>
        <p:blipFill>
          <a:blip r:embed="rId2">
            <a:extLst>
              <a:ext uri="{28A0092B-C50C-407E-A947-70E740481C1C}">
                <a14:useLocalDpi xmlns:a14="http://schemas.microsoft.com/office/drawing/2010/main" val="0"/>
              </a:ext>
            </a:extLst>
          </a:blip>
          <a:srcRect l="3174" r="3178" b="4"/>
          <a:stretch>
            <a:fillRect/>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pic>
        <p:nvPicPr>
          <p:cNvPr id="8" name="Imagen 7">
            <a:extLst>
              <a:ext uri="{FF2B5EF4-FFF2-40B4-BE49-F238E27FC236}">
                <a16:creationId xmlns:a16="http://schemas.microsoft.com/office/drawing/2014/main" id="{443012D8-D04E-B80F-6661-8F4120F05F8D}"/>
              </a:ext>
            </a:extLst>
          </p:cNvPr>
          <p:cNvPicPr>
            <a:picLocks noChangeAspect="1"/>
          </p:cNvPicPr>
          <p:nvPr/>
        </p:nvPicPr>
        <p:blipFill>
          <a:blip r:embed="rId3"/>
          <a:stretch>
            <a:fillRect/>
          </a:stretch>
        </p:blipFill>
        <p:spPr>
          <a:xfrm>
            <a:off x="5901189" y="4428066"/>
            <a:ext cx="6135837" cy="1908000"/>
          </a:xfrm>
          <a:prstGeom prst="rect">
            <a:avLst/>
          </a:prstGeom>
        </p:spPr>
      </p:pic>
    </p:spTree>
    <p:extLst>
      <p:ext uri="{BB962C8B-B14F-4D97-AF65-F5344CB8AC3E}">
        <p14:creationId xmlns:p14="http://schemas.microsoft.com/office/powerpoint/2010/main" val="313672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B4CBC4-931D-9FF7-0741-95035AD8042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BE6EAF4-FC85-4B1C-AE4F-A1288AEA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31B2C1-A100-DA1F-F8C5-EFE205DC52BE}"/>
              </a:ext>
            </a:extLst>
          </p:cNvPr>
          <p:cNvSpPr>
            <a:spLocks noGrp="1"/>
          </p:cNvSpPr>
          <p:nvPr>
            <p:ph type="title"/>
          </p:nvPr>
        </p:nvSpPr>
        <p:spPr>
          <a:xfrm>
            <a:off x="8588661" y="941424"/>
            <a:ext cx="3043896" cy="3248611"/>
          </a:xfrm>
        </p:spPr>
        <p:txBody>
          <a:bodyPr>
            <a:normAutofit/>
          </a:bodyPr>
          <a:lstStyle/>
          <a:p>
            <a:pPr>
              <a:lnSpc>
                <a:spcPct val="90000"/>
              </a:lnSpc>
            </a:pPr>
            <a:r>
              <a:rPr lang="es-ES" sz="2300" b="1">
                <a:solidFill>
                  <a:srgbClr val="FFFFFF"/>
                </a:solidFill>
              </a:rPr>
              <a:t>Potenciales ventajas con respecto a técnicas convencionales</a:t>
            </a:r>
          </a:p>
        </p:txBody>
      </p:sp>
      <p:grpSp>
        <p:nvGrpSpPr>
          <p:cNvPr id="11" name="Group 10">
            <a:extLst>
              <a:ext uri="{FF2B5EF4-FFF2-40B4-BE49-F238E27FC236}">
                <a16:creationId xmlns:a16="http://schemas.microsoft.com/office/drawing/2014/main" id="{4BDDA2C6-0A45-450E-9B01-0DF332457D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3E49B20D-202A-4B44-9900-8FCAF4B2A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3742207-99C9-4973-B3F5-ED1292ED4C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7784408-C716-4A3D-B952-30451D5C0F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4E099B9-FBE7-4F4D-84AD-FE282B23AC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E32795D-E406-44F8-9121-3A547F34B6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Marcador de contenido 2">
            <a:extLst>
              <a:ext uri="{FF2B5EF4-FFF2-40B4-BE49-F238E27FC236}">
                <a16:creationId xmlns:a16="http://schemas.microsoft.com/office/drawing/2014/main" id="{F245E391-12B3-9535-C9BD-CE323A1BEEFA}"/>
              </a:ext>
            </a:extLst>
          </p:cNvPr>
          <p:cNvGraphicFramePr>
            <a:graphicFrameLocks noGrp="1"/>
          </p:cNvGraphicFramePr>
          <p:nvPr>
            <p:ph idx="1"/>
            <p:extLst>
              <p:ext uri="{D42A27DB-BD31-4B8C-83A1-F6EECF244321}">
                <p14:modId xmlns:p14="http://schemas.microsoft.com/office/powerpoint/2010/main" val="3119800689"/>
              </p:ext>
            </p:extLst>
          </p:nvPr>
        </p:nvGraphicFramePr>
        <p:xfrm>
          <a:off x="559443" y="277091"/>
          <a:ext cx="7115975" cy="6151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35343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94D49AA-9F37-44B9-96E0-04EDD31981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C040A25-E89D-4C07-8F3A-4488FDC805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AFBD161-57CB-4CF9-B3BD-FE3C2B699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76076F8-5E8C-402A-A299-C0F6ED7E57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5EB3E53-5C09-47B5-AFA2-9195087E0A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8122EBFF-C2BD-4A58-984E-452493EDA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BAC8B5-D3CC-E2C9-BAAE-C089284121D7}"/>
              </a:ext>
            </a:extLst>
          </p:cNvPr>
          <p:cNvSpPr>
            <a:spLocks noGrp="1"/>
          </p:cNvSpPr>
          <p:nvPr>
            <p:ph type="title"/>
          </p:nvPr>
        </p:nvSpPr>
        <p:spPr>
          <a:xfrm>
            <a:off x="7532710" y="628617"/>
            <a:ext cx="3971902" cy="3028983"/>
          </a:xfrm>
        </p:spPr>
        <p:txBody>
          <a:bodyPr vert="horz" lIns="91440" tIns="45720" rIns="91440" bIns="45720" rtlCol="0" anchor="b">
            <a:normAutofit/>
          </a:bodyPr>
          <a:lstStyle/>
          <a:p>
            <a:pPr>
              <a:lnSpc>
                <a:spcPct val="90000"/>
              </a:lnSpc>
            </a:pPr>
            <a:r>
              <a:rPr lang="en-US" sz="1800" b="1" dirty="0" err="1">
                <a:solidFill>
                  <a:schemeClr val="bg1"/>
                </a:solidFill>
              </a:rPr>
              <a:t>Regulación</a:t>
            </a:r>
            <a:r>
              <a:rPr lang="en-US" sz="1800" b="1" dirty="0">
                <a:solidFill>
                  <a:schemeClr val="bg1"/>
                </a:solidFill>
              </a:rPr>
              <a:t>: La Unión Europea </a:t>
            </a:r>
            <a:r>
              <a:rPr lang="en-US" sz="1800" b="1" dirty="0" err="1">
                <a:solidFill>
                  <a:schemeClr val="bg1"/>
                </a:solidFill>
              </a:rPr>
              <a:t>está</a:t>
            </a:r>
            <a:r>
              <a:rPr lang="en-US" sz="1800" b="1" dirty="0">
                <a:solidFill>
                  <a:schemeClr val="bg1"/>
                </a:solidFill>
              </a:rPr>
              <a:t> </a:t>
            </a:r>
            <a:r>
              <a:rPr lang="en-US" sz="1800" b="1" dirty="0" err="1">
                <a:solidFill>
                  <a:schemeClr val="bg1"/>
                </a:solidFill>
              </a:rPr>
              <a:t>trabajando</a:t>
            </a:r>
            <a:r>
              <a:rPr lang="en-US" sz="1800" b="1" dirty="0">
                <a:solidFill>
                  <a:schemeClr val="bg1"/>
                </a:solidFill>
              </a:rPr>
              <a:t> </a:t>
            </a:r>
            <a:r>
              <a:rPr lang="en-US" sz="1800" b="1" dirty="0" err="1">
                <a:solidFill>
                  <a:schemeClr val="bg1"/>
                </a:solidFill>
              </a:rPr>
              <a:t>en</a:t>
            </a:r>
            <a:r>
              <a:rPr lang="en-US" sz="1800" b="1" dirty="0">
                <a:solidFill>
                  <a:schemeClr val="bg1"/>
                </a:solidFill>
              </a:rPr>
              <a:t> </a:t>
            </a:r>
            <a:r>
              <a:rPr lang="en-US" sz="1800" b="1" dirty="0" err="1">
                <a:solidFill>
                  <a:schemeClr val="bg1"/>
                </a:solidFill>
              </a:rPr>
              <a:t>una</a:t>
            </a:r>
            <a:r>
              <a:rPr lang="en-US" sz="1800" b="1" dirty="0">
                <a:solidFill>
                  <a:schemeClr val="bg1"/>
                </a:solidFill>
              </a:rPr>
              <a:t> </a:t>
            </a:r>
            <a:r>
              <a:rPr lang="en-US" sz="1800" b="1" dirty="0" err="1">
                <a:solidFill>
                  <a:schemeClr val="bg1"/>
                </a:solidFill>
              </a:rPr>
              <a:t>nueva</a:t>
            </a:r>
            <a:r>
              <a:rPr lang="en-US" sz="1800" b="1" dirty="0">
                <a:solidFill>
                  <a:schemeClr val="bg1"/>
                </a:solidFill>
              </a:rPr>
              <a:t> </a:t>
            </a:r>
            <a:r>
              <a:rPr lang="en-US" sz="1800" b="1" dirty="0" err="1">
                <a:solidFill>
                  <a:schemeClr val="bg1"/>
                </a:solidFill>
              </a:rPr>
              <a:t>legislación</a:t>
            </a:r>
            <a:r>
              <a:rPr lang="en-US" sz="1800" b="1" dirty="0">
                <a:solidFill>
                  <a:schemeClr val="bg1"/>
                </a:solidFill>
              </a:rPr>
              <a:t> para las </a:t>
            </a:r>
            <a:r>
              <a:rPr lang="en-US" sz="1800" b="1" dirty="0" err="1">
                <a:solidFill>
                  <a:schemeClr val="bg1"/>
                </a:solidFill>
              </a:rPr>
              <a:t>nuevas</a:t>
            </a:r>
            <a:r>
              <a:rPr lang="en-US" sz="1800" b="1" dirty="0">
                <a:solidFill>
                  <a:schemeClr val="bg1"/>
                </a:solidFill>
              </a:rPr>
              <a:t> </a:t>
            </a:r>
            <a:r>
              <a:rPr lang="en-US" sz="1800" b="1" dirty="0" err="1">
                <a:solidFill>
                  <a:schemeClr val="bg1"/>
                </a:solidFill>
              </a:rPr>
              <a:t>técnicas</a:t>
            </a:r>
            <a:r>
              <a:rPr lang="en-US" sz="1800" b="1" dirty="0">
                <a:solidFill>
                  <a:schemeClr val="bg1"/>
                </a:solidFill>
              </a:rPr>
              <a:t> </a:t>
            </a:r>
            <a:r>
              <a:rPr lang="en-US" sz="1800" b="1" dirty="0" err="1">
                <a:solidFill>
                  <a:schemeClr val="bg1"/>
                </a:solidFill>
              </a:rPr>
              <a:t>genómicas</a:t>
            </a:r>
            <a:r>
              <a:rPr lang="en-US" sz="1800" b="1" dirty="0">
                <a:solidFill>
                  <a:schemeClr val="bg1"/>
                </a:solidFill>
              </a:rPr>
              <a:t> (NGT) que </a:t>
            </a:r>
            <a:r>
              <a:rPr lang="en-US" sz="1800" b="1" dirty="0" err="1">
                <a:solidFill>
                  <a:schemeClr val="bg1"/>
                </a:solidFill>
              </a:rPr>
              <a:t>podría</a:t>
            </a:r>
            <a:r>
              <a:rPr lang="en-US" sz="1800" b="1" dirty="0">
                <a:solidFill>
                  <a:schemeClr val="bg1"/>
                </a:solidFill>
              </a:rPr>
              <a:t> </a:t>
            </a:r>
            <a:r>
              <a:rPr lang="en-US" sz="1800" b="1" dirty="0" err="1">
                <a:solidFill>
                  <a:schemeClr val="bg1"/>
                </a:solidFill>
              </a:rPr>
              <a:t>favorecer</a:t>
            </a:r>
            <a:r>
              <a:rPr lang="en-US" sz="1800" b="1" dirty="0">
                <a:solidFill>
                  <a:schemeClr val="bg1"/>
                </a:solidFill>
              </a:rPr>
              <a:t> la </a:t>
            </a:r>
            <a:r>
              <a:rPr lang="en-US" sz="1800" b="1" dirty="0" err="1">
                <a:solidFill>
                  <a:schemeClr val="bg1"/>
                </a:solidFill>
              </a:rPr>
              <a:t>innovación</a:t>
            </a:r>
            <a:r>
              <a:rPr lang="en-US" sz="1800" b="1" dirty="0">
                <a:solidFill>
                  <a:schemeClr val="bg1"/>
                </a:solidFill>
              </a:rPr>
              <a:t>, la </a:t>
            </a:r>
            <a:r>
              <a:rPr lang="en-US" sz="1800" b="1" dirty="0" err="1">
                <a:solidFill>
                  <a:schemeClr val="bg1"/>
                </a:solidFill>
              </a:rPr>
              <a:t>transparencia</a:t>
            </a:r>
            <a:r>
              <a:rPr lang="en-US" sz="1800" b="1" dirty="0">
                <a:solidFill>
                  <a:schemeClr val="bg1"/>
                </a:solidFill>
              </a:rPr>
              <a:t> y la </a:t>
            </a:r>
            <a:r>
              <a:rPr lang="en-US" sz="1800" b="1" dirty="0" err="1">
                <a:solidFill>
                  <a:schemeClr val="bg1"/>
                </a:solidFill>
              </a:rPr>
              <a:t>competitividad</a:t>
            </a:r>
            <a:r>
              <a:rPr lang="en-US" sz="1800" b="1" dirty="0">
                <a:solidFill>
                  <a:schemeClr val="bg1"/>
                </a:solidFill>
              </a:rPr>
              <a:t> de los </a:t>
            </a:r>
            <a:r>
              <a:rPr lang="en-US" sz="1800" b="1" dirty="0" err="1">
                <a:solidFill>
                  <a:schemeClr val="bg1"/>
                </a:solidFill>
              </a:rPr>
              <a:t>agricultores</a:t>
            </a:r>
            <a:r>
              <a:rPr lang="en-US" sz="1800" b="1" dirty="0">
                <a:solidFill>
                  <a:schemeClr val="bg1"/>
                </a:solidFill>
              </a:rPr>
              <a:t> </a:t>
            </a:r>
            <a:r>
              <a:rPr lang="en-US" sz="1800" b="1" dirty="0" err="1">
                <a:solidFill>
                  <a:schemeClr val="bg1"/>
                </a:solidFill>
              </a:rPr>
              <a:t>europeos</a:t>
            </a:r>
            <a:r>
              <a:rPr lang="en-US" sz="1800" b="1" dirty="0">
                <a:solidFill>
                  <a:schemeClr val="bg1"/>
                </a:solidFill>
              </a:rPr>
              <a:t> </a:t>
            </a:r>
            <a:r>
              <a:rPr lang="en-US" sz="1800" b="1" dirty="0" err="1">
                <a:solidFill>
                  <a:schemeClr val="bg1"/>
                </a:solidFill>
              </a:rPr>
              <a:t>frente</a:t>
            </a:r>
            <a:r>
              <a:rPr lang="en-US" sz="1800" b="1" dirty="0">
                <a:solidFill>
                  <a:schemeClr val="bg1"/>
                </a:solidFill>
              </a:rPr>
              <a:t> a </a:t>
            </a:r>
            <a:r>
              <a:rPr lang="en-US" sz="1800" b="1" dirty="0" err="1">
                <a:solidFill>
                  <a:schemeClr val="bg1"/>
                </a:solidFill>
              </a:rPr>
              <a:t>otros</a:t>
            </a:r>
            <a:r>
              <a:rPr lang="en-US" sz="1800" b="1" dirty="0">
                <a:solidFill>
                  <a:schemeClr val="bg1"/>
                </a:solidFill>
              </a:rPr>
              <a:t> </a:t>
            </a:r>
            <a:r>
              <a:rPr lang="en-US" sz="1800" b="1" dirty="0" err="1">
                <a:solidFill>
                  <a:schemeClr val="bg1"/>
                </a:solidFill>
              </a:rPr>
              <a:t>países</a:t>
            </a:r>
            <a:br>
              <a:rPr lang="en-US" sz="1600" b="1" dirty="0"/>
            </a:br>
            <a:endParaRPr lang="en-US" sz="1600" b="1" dirty="0"/>
          </a:p>
        </p:txBody>
      </p:sp>
      <p:sp>
        <p:nvSpPr>
          <p:cNvPr id="22" name="Snip Diagonal Corner Rectangle 6">
            <a:extLst>
              <a:ext uri="{FF2B5EF4-FFF2-40B4-BE49-F238E27FC236}">
                <a16:creationId xmlns:a16="http://schemas.microsoft.com/office/drawing/2014/main" id="{197F1B16-5747-47B5-B3FF-6691B1BEF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agrama&#10;&#10;El contenido generado por IA puede ser incorrecto.">
            <a:extLst>
              <a:ext uri="{FF2B5EF4-FFF2-40B4-BE49-F238E27FC236}">
                <a16:creationId xmlns:a16="http://schemas.microsoft.com/office/drawing/2014/main" id="{A98FE09B-13EB-7278-1840-A5269A9695CA}"/>
              </a:ext>
            </a:extLst>
          </p:cNvPr>
          <p:cNvPicPr>
            <a:picLocks noGrp="1" noChangeAspect="1"/>
          </p:cNvPicPr>
          <p:nvPr>
            <p:ph idx="1"/>
          </p:nvPr>
        </p:nvPicPr>
        <p:blipFill>
          <a:blip r:embed="rId2"/>
          <a:stretch>
            <a:fillRect/>
          </a:stretch>
        </p:blipFill>
        <p:spPr>
          <a:xfrm>
            <a:off x="1101217" y="1479123"/>
            <a:ext cx="5450437" cy="3570035"/>
          </a:xfrm>
          <a:prstGeom prst="rect">
            <a:avLst/>
          </a:prstGeom>
        </p:spPr>
      </p:pic>
      <p:grpSp>
        <p:nvGrpSpPr>
          <p:cNvPr id="24" name="Group 23">
            <a:extLst>
              <a:ext uri="{FF2B5EF4-FFF2-40B4-BE49-F238E27FC236}">
                <a16:creationId xmlns:a16="http://schemas.microsoft.com/office/drawing/2014/main" id="{39AF2E38-17AB-4826-85E9-A8F727F67B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C420580A-9A34-4EA1-B3AE-543720D126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2012754-5EEE-4A79-BB60-5F4581E6EB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FE4574A-4294-4A29-BB7F-E64584CEDF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4B178FB-D872-4445-9A9D-88A66E07F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F37C0FB-AFA7-4F60-BA74-FAC5714BC4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98863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42369B2-C569-D727-8383-21F22137DEF6}"/>
              </a:ext>
            </a:extLst>
          </p:cNvPr>
          <p:cNvPicPr>
            <a:picLocks noGrp="1" noChangeAspect="1"/>
          </p:cNvPicPr>
          <p:nvPr>
            <p:ph idx="1"/>
          </p:nvPr>
        </p:nvPicPr>
        <p:blipFill>
          <a:blip r:embed="rId2"/>
          <a:stretch>
            <a:fillRect/>
          </a:stretch>
        </p:blipFill>
        <p:spPr>
          <a:xfrm>
            <a:off x="532543" y="377041"/>
            <a:ext cx="6890186" cy="3614738"/>
          </a:xfrm>
          <a:prstGeom prst="rect">
            <a:avLst/>
          </a:prstGeom>
        </p:spPr>
      </p:pic>
      <p:pic>
        <p:nvPicPr>
          <p:cNvPr id="6" name="Imagen 5">
            <a:extLst>
              <a:ext uri="{FF2B5EF4-FFF2-40B4-BE49-F238E27FC236}">
                <a16:creationId xmlns:a16="http://schemas.microsoft.com/office/drawing/2014/main" id="{3E120A1B-17B9-2928-35D5-461B4860CF7E}"/>
              </a:ext>
            </a:extLst>
          </p:cNvPr>
          <p:cNvPicPr>
            <a:picLocks noChangeAspect="1"/>
          </p:cNvPicPr>
          <p:nvPr/>
        </p:nvPicPr>
        <p:blipFill>
          <a:blip r:embed="rId3"/>
          <a:stretch>
            <a:fillRect/>
          </a:stretch>
        </p:blipFill>
        <p:spPr>
          <a:xfrm>
            <a:off x="427506" y="4066786"/>
            <a:ext cx="9840698" cy="2414174"/>
          </a:xfrm>
          <a:prstGeom prst="rect">
            <a:avLst/>
          </a:prstGeom>
        </p:spPr>
      </p:pic>
    </p:spTree>
    <p:extLst>
      <p:ext uri="{BB962C8B-B14F-4D97-AF65-F5344CB8AC3E}">
        <p14:creationId xmlns:p14="http://schemas.microsoft.com/office/powerpoint/2010/main" val="4023423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82701-568B-7D00-ADAB-951724C58C28}"/>
            </a:ext>
          </a:extLst>
        </p:cNvPr>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7DAFA9D-F870-D97E-4F52-4FDF793B544C}"/>
              </a:ext>
            </a:extLst>
          </p:cNvPr>
          <p:cNvPicPr>
            <a:picLocks noGrp="1" noChangeAspect="1"/>
          </p:cNvPicPr>
          <p:nvPr>
            <p:ph idx="1"/>
          </p:nvPr>
        </p:nvPicPr>
        <p:blipFill>
          <a:blip r:embed="rId2"/>
          <a:stretch>
            <a:fillRect/>
          </a:stretch>
        </p:blipFill>
        <p:spPr>
          <a:xfrm>
            <a:off x="532543" y="377041"/>
            <a:ext cx="6890186" cy="3614738"/>
          </a:xfrm>
          <a:prstGeom prst="rect">
            <a:avLst/>
          </a:prstGeom>
        </p:spPr>
      </p:pic>
      <p:pic>
        <p:nvPicPr>
          <p:cNvPr id="8" name="Imagen 7">
            <a:extLst>
              <a:ext uri="{FF2B5EF4-FFF2-40B4-BE49-F238E27FC236}">
                <a16:creationId xmlns:a16="http://schemas.microsoft.com/office/drawing/2014/main" id="{C4447B71-FBFB-F6D2-1509-1DA19763F986}"/>
              </a:ext>
            </a:extLst>
          </p:cNvPr>
          <p:cNvPicPr>
            <a:picLocks noChangeAspect="1"/>
          </p:cNvPicPr>
          <p:nvPr/>
        </p:nvPicPr>
        <p:blipFill>
          <a:blip r:embed="rId3"/>
          <a:stretch>
            <a:fillRect/>
          </a:stretch>
        </p:blipFill>
        <p:spPr>
          <a:xfrm>
            <a:off x="320569" y="4012360"/>
            <a:ext cx="10259857" cy="2676899"/>
          </a:xfrm>
          <a:prstGeom prst="rect">
            <a:avLst/>
          </a:prstGeom>
        </p:spPr>
      </p:pic>
      <p:sp>
        <p:nvSpPr>
          <p:cNvPr id="2" name="CuadroTexto 1">
            <a:extLst>
              <a:ext uri="{FF2B5EF4-FFF2-40B4-BE49-F238E27FC236}">
                <a16:creationId xmlns:a16="http://schemas.microsoft.com/office/drawing/2014/main" id="{E6405DD9-9BF7-EC54-FBD3-6016194FD48C}"/>
              </a:ext>
            </a:extLst>
          </p:cNvPr>
          <p:cNvSpPr txBox="1"/>
          <p:nvPr/>
        </p:nvSpPr>
        <p:spPr>
          <a:xfrm>
            <a:off x="7889932" y="1302723"/>
            <a:ext cx="3769525" cy="2031325"/>
          </a:xfrm>
          <a:prstGeom prst="rect">
            <a:avLst/>
          </a:prstGeom>
          <a:noFill/>
        </p:spPr>
        <p:txBody>
          <a:bodyPr wrap="square" rtlCol="0">
            <a:spAutoFit/>
          </a:bodyPr>
          <a:lstStyle/>
          <a:p>
            <a:r>
              <a:rPr lang="es-ES" b="1" dirty="0">
                <a:solidFill>
                  <a:schemeClr val="bg1"/>
                </a:solidFill>
              </a:rPr>
              <a:t>Información sobre las Jornadas y el proyecto disponible en la Página web del MAPA</a:t>
            </a:r>
          </a:p>
          <a:p>
            <a:endParaRPr lang="es-ES" b="1" dirty="0">
              <a:solidFill>
                <a:schemeClr val="bg1"/>
              </a:solidFill>
            </a:endParaRPr>
          </a:p>
          <a:p>
            <a:pPr marL="285750" indent="-285750">
              <a:buFontTx/>
              <a:buChar char="-"/>
            </a:pPr>
            <a:r>
              <a:rPr lang="es-ES" b="1" dirty="0">
                <a:solidFill>
                  <a:schemeClr val="bg1"/>
                </a:solidFill>
                <a:hlinkClick r:id="rId4"/>
              </a:rPr>
              <a:t>https://www.mapa.gob.es/es/agricultura/temas/biotecnologia/mejora-genetica</a:t>
            </a:r>
            <a:endParaRPr lang="es-ES" b="1" dirty="0">
              <a:solidFill>
                <a:schemeClr val="bg1"/>
              </a:solidFill>
            </a:endParaRPr>
          </a:p>
        </p:txBody>
      </p:sp>
    </p:spTree>
    <p:extLst>
      <p:ext uri="{BB962C8B-B14F-4D97-AF65-F5344CB8AC3E}">
        <p14:creationId xmlns:p14="http://schemas.microsoft.com/office/powerpoint/2010/main" val="196816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C90EE-832B-810C-6423-BBF805277F12}"/>
              </a:ext>
            </a:extLst>
          </p:cNvPr>
          <p:cNvSpPr>
            <a:spLocks noGrp="1"/>
          </p:cNvSpPr>
          <p:nvPr>
            <p:ph type="title"/>
          </p:nvPr>
        </p:nvSpPr>
        <p:spPr/>
        <p:txBody>
          <a:bodyPr>
            <a:normAutofit/>
          </a:bodyPr>
          <a:lstStyle/>
          <a:p>
            <a:r>
              <a:rPr lang="es-ES" dirty="0"/>
              <a:t>Registros de variedades</a:t>
            </a:r>
            <a:br>
              <a:rPr lang="es-ES" dirty="0"/>
            </a:br>
            <a:endParaRPr lang="es-ES" dirty="0"/>
          </a:p>
        </p:txBody>
      </p:sp>
      <p:sp>
        <p:nvSpPr>
          <p:cNvPr id="3" name="Marcador de contenido 2">
            <a:extLst>
              <a:ext uri="{FF2B5EF4-FFF2-40B4-BE49-F238E27FC236}">
                <a16:creationId xmlns:a16="http://schemas.microsoft.com/office/drawing/2014/main" id="{3D5895F4-B8A5-3EB1-5D3E-6B58382B3422}"/>
              </a:ext>
            </a:extLst>
          </p:cNvPr>
          <p:cNvSpPr>
            <a:spLocks noGrp="1"/>
          </p:cNvSpPr>
          <p:nvPr>
            <p:ph idx="1"/>
          </p:nvPr>
        </p:nvSpPr>
        <p:spPr/>
        <p:txBody>
          <a:bodyPr/>
          <a:lstStyle/>
          <a:p>
            <a:pPr marL="0" indent="0" algn="ctr">
              <a:buNone/>
            </a:pPr>
            <a:r>
              <a:rPr lang="es-ES" b="1" dirty="0">
                <a:solidFill>
                  <a:schemeClr val="bg1"/>
                </a:solidFill>
              </a:rPr>
              <a:t>Registros, según su función:</a:t>
            </a:r>
            <a:endParaRPr lang="es-ES" sz="1800" dirty="0">
              <a:solidFill>
                <a:schemeClr val="bg1"/>
              </a:solidFill>
            </a:endParaRPr>
          </a:p>
          <a:p>
            <a:r>
              <a:rPr lang="es-ES" b="1" dirty="0">
                <a:solidFill>
                  <a:schemeClr val="bg1"/>
                </a:solidFill>
              </a:rPr>
              <a:t>Autorización para la producción y comercialización del MVR</a:t>
            </a:r>
          </a:p>
          <a:p>
            <a:pPr lvl="1"/>
            <a:r>
              <a:rPr lang="es-ES" b="1" dirty="0">
                <a:solidFill>
                  <a:schemeClr val="bg1"/>
                </a:solidFill>
              </a:rPr>
              <a:t>Registro de variedades comerciales (RVC)</a:t>
            </a:r>
          </a:p>
          <a:p>
            <a:pPr lvl="1"/>
            <a:r>
              <a:rPr lang="es-ES" b="1" dirty="0">
                <a:solidFill>
                  <a:schemeClr val="bg1"/>
                </a:solidFill>
              </a:rPr>
              <a:t>Catálogo Común UE (CC)</a:t>
            </a:r>
          </a:p>
          <a:p>
            <a:r>
              <a:rPr lang="es-ES" b="1" dirty="0">
                <a:solidFill>
                  <a:schemeClr val="bg1"/>
                </a:solidFill>
              </a:rPr>
              <a:t>Protección de la variedad. Derecho del obtentor.</a:t>
            </a:r>
          </a:p>
          <a:p>
            <a:pPr lvl="1"/>
            <a:r>
              <a:rPr lang="es-ES" b="1" dirty="0">
                <a:solidFill>
                  <a:schemeClr val="bg1"/>
                </a:solidFill>
              </a:rPr>
              <a:t>Registro de variedades protegidas (RVP)</a:t>
            </a:r>
          </a:p>
          <a:p>
            <a:pPr lvl="1"/>
            <a:r>
              <a:rPr lang="es-ES" b="1" dirty="0">
                <a:solidFill>
                  <a:schemeClr val="bg1"/>
                </a:solidFill>
              </a:rPr>
              <a:t>Registro de variedades protegidas de la UE</a:t>
            </a:r>
          </a:p>
        </p:txBody>
      </p:sp>
    </p:spTree>
    <p:extLst>
      <p:ext uri="{BB962C8B-B14F-4D97-AF65-F5344CB8AC3E}">
        <p14:creationId xmlns:p14="http://schemas.microsoft.com/office/powerpoint/2010/main" val="4087769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BC9D1-992B-C258-469D-1DC630A8109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526D6E4-5CC6-C9BD-12CB-3C10D10730C0}"/>
              </a:ext>
            </a:extLst>
          </p:cNvPr>
          <p:cNvSpPr>
            <a:spLocks noGrp="1"/>
          </p:cNvSpPr>
          <p:nvPr>
            <p:ph type="title"/>
          </p:nvPr>
        </p:nvSpPr>
        <p:spPr/>
        <p:txBody>
          <a:bodyPr/>
          <a:lstStyle/>
          <a:p>
            <a:r>
              <a:rPr lang="es-ES" b="1" dirty="0"/>
              <a:t>CONCLUSIONES</a:t>
            </a:r>
            <a:endParaRPr lang="es-ES" dirty="0"/>
          </a:p>
        </p:txBody>
      </p:sp>
      <p:sp>
        <p:nvSpPr>
          <p:cNvPr id="3" name="Marcador de contenido 2">
            <a:extLst>
              <a:ext uri="{FF2B5EF4-FFF2-40B4-BE49-F238E27FC236}">
                <a16:creationId xmlns:a16="http://schemas.microsoft.com/office/drawing/2014/main" id="{D6A3F1B2-E975-22DF-23F2-A6590CF0A782}"/>
              </a:ext>
            </a:extLst>
          </p:cNvPr>
          <p:cNvSpPr>
            <a:spLocks noGrp="1"/>
          </p:cNvSpPr>
          <p:nvPr>
            <p:ph idx="1"/>
          </p:nvPr>
        </p:nvSpPr>
        <p:spPr>
          <a:xfrm>
            <a:off x="684212" y="563034"/>
            <a:ext cx="8534400" cy="3615267"/>
          </a:xfrm>
        </p:spPr>
        <p:txBody>
          <a:bodyPr>
            <a:normAutofit/>
          </a:bodyPr>
          <a:lstStyle/>
          <a:p>
            <a:pPr algn="just"/>
            <a:r>
              <a:rPr lang="es-ES" b="1" dirty="0">
                <a:solidFill>
                  <a:schemeClr val="bg1"/>
                </a:solidFill>
              </a:rPr>
              <a:t>MVR: insumo fundamental</a:t>
            </a:r>
          </a:p>
          <a:p>
            <a:pPr algn="just"/>
            <a:r>
              <a:rPr lang="es-ES" b="1" dirty="0">
                <a:solidFill>
                  <a:schemeClr val="bg1"/>
                </a:solidFill>
              </a:rPr>
              <a:t>Adaptación varietal</a:t>
            </a:r>
          </a:p>
          <a:p>
            <a:pPr algn="just"/>
            <a:r>
              <a:rPr lang="es-ES" b="1" dirty="0">
                <a:solidFill>
                  <a:schemeClr val="bg1"/>
                </a:solidFill>
              </a:rPr>
              <a:t>Multiplicación. Certificación</a:t>
            </a:r>
          </a:p>
          <a:p>
            <a:pPr algn="just"/>
            <a:r>
              <a:rPr lang="es-ES" b="1" dirty="0">
                <a:solidFill>
                  <a:schemeClr val="bg1"/>
                </a:solidFill>
              </a:rPr>
              <a:t>Posibilidades de mercado</a:t>
            </a:r>
          </a:p>
          <a:p>
            <a:pPr algn="just"/>
            <a:r>
              <a:rPr lang="es-ES" b="1" dirty="0">
                <a:solidFill>
                  <a:schemeClr val="bg1"/>
                </a:solidFill>
              </a:rPr>
              <a:t>Innovación</a:t>
            </a:r>
          </a:p>
          <a:p>
            <a:endParaRPr lang="es-ES" dirty="0"/>
          </a:p>
        </p:txBody>
      </p:sp>
    </p:spTree>
    <p:extLst>
      <p:ext uri="{BB962C8B-B14F-4D97-AF65-F5344CB8AC3E}">
        <p14:creationId xmlns:p14="http://schemas.microsoft.com/office/powerpoint/2010/main" val="351731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2">
                <a:lumMod val="20000"/>
                <a:lumOff val="80000"/>
              </a:schemeClr>
            </a:gs>
            <a:gs pos="100000">
              <a:schemeClr val="bg2"/>
            </a:gs>
          </a:gsLst>
          <a:lin ang="6120000" scaled="1"/>
          <a:tileRect/>
        </a:gradFill>
        <a:effectLst/>
      </p:bgPr>
    </p:bg>
    <p:spTree>
      <p:nvGrpSpPr>
        <p:cNvPr id="1" name="">
          <a:extLst>
            <a:ext uri="{FF2B5EF4-FFF2-40B4-BE49-F238E27FC236}">
              <a16:creationId xmlns:a16="http://schemas.microsoft.com/office/drawing/2014/main" id="{811E580F-683A-7DCC-1222-0A88C9EFF5C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57043E9-A47C-7056-710B-666CB032E584}"/>
              </a:ext>
            </a:extLst>
          </p:cNvPr>
          <p:cNvSpPr>
            <a:spLocks noGrp="1"/>
          </p:cNvSpPr>
          <p:nvPr>
            <p:ph type="ctrTitle"/>
          </p:nvPr>
        </p:nvSpPr>
        <p:spPr>
          <a:xfrm>
            <a:off x="684212" y="201688"/>
            <a:ext cx="11192103" cy="2971801"/>
          </a:xfrm>
        </p:spPr>
        <p:txBody>
          <a:bodyPr>
            <a:normAutofit/>
          </a:bodyPr>
          <a:lstStyle/>
          <a:p>
            <a:pPr algn="ctr">
              <a:lnSpc>
                <a:spcPct val="90000"/>
              </a:lnSpc>
            </a:pPr>
            <a:r>
              <a:rPr lang="es-ES" sz="4000" b="1" dirty="0">
                <a:solidFill>
                  <a:schemeClr val="bg1"/>
                </a:solidFill>
              </a:rPr>
              <a:t>Muchas gracias por su atención.</a:t>
            </a:r>
            <a:endParaRPr lang="es-ES" sz="4000" dirty="0">
              <a:solidFill>
                <a:schemeClr val="bg1"/>
              </a:solidFill>
            </a:endParaRPr>
          </a:p>
        </p:txBody>
      </p:sp>
      <p:sp>
        <p:nvSpPr>
          <p:cNvPr id="3" name="Subtítulo 2">
            <a:extLst>
              <a:ext uri="{FF2B5EF4-FFF2-40B4-BE49-F238E27FC236}">
                <a16:creationId xmlns:a16="http://schemas.microsoft.com/office/drawing/2014/main" id="{1729CDD4-4A52-05DB-F8C9-5D2496E2F4D4}"/>
              </a:ext>
            </a:extLst>
          </p:cNvPr>
          <p:cNvSpPr>
            <a:spLocks noGrp="1"/>
          </p:cNvSpPr>
          <p:nvPr>
            <p:ph type="subTitle" idx="1"/>
          </p:nvPr>
        </p:nvSpPr>
        <p:spPr>
          <a:xfrm>
            <a:off x="6096000" y="5114925"/>
            <a:ext cx="6096000" cy="1743075"/>
          </a:xfrm>
        </p:spPr>
        <p:txBody>
          <a:bodyPr>
            <a:normAutofit/>
          </a:bodyPr>
          <a:lstStyle/>
          <a:p>
            <a:r>
              <a:rPr lang="es-ES" b="1" dirty="0">
                <a:solidFill>
                  <a:schemeClr val="bg1"/>
                </a:solidFill>
              </a:rPr>
              <a:t>Subdirección General de Medios de Producción Agrícola y Oficina Española de Variedades Vegetales</a:t>
            </a:r>
          </a:p>
          <a:p>
            <a:r>
              <a:rPr lang="es-ES" b="1" dirty="0">
                <a:solidFill>
                  <a:schemeClr val="bg1"/>
                </a:solidFill>
                <a:hlinkClick r:id="rId2"/>
              </a:rPr>
              <a:t>MPAyOEVV@mapa.es</a:t>
            </a:r>
            <a:r>
              <a:rPr lang="es-ES" b="1" dirty="0">
                <a:solidFill>
                  <a:schemeClr val="bg1"/>
                </a:solidFill>
              </a:rPr>
              <a:t> </a:t>
            </a:r>
          </a:p>
        </p:txBody>
      </p:sp>
    </p:spTree>
    <p:extLst>
      <p:ext uri="{BB962C8B-B14F-4D97-AF65-F5344CB8AC3E}">
        <p14:creationId xmlns:p14="http://schemas.microsoft.com/office/powerpoint/2010/main" val="313863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0552F-BCA1-221C-C39E-DD5973DB9C6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E850C3E-046C-3C87-E3EA-1DBC91C7822E}"/>
              </a:ext>
            </a:extLst>
          </p:cNvPr>
          <p:cNvSpPr>
            <a:spLocks noGrp="1"/>
          </p:cNvSpPr>
          <p:nvPr>
            <p:ph type="title"/>
          </p:nvPr>
        </p:nvSpPr>
        <p:spPr>
          <a:xfrm>
            <a:off x="684212" y="4487332"/>
            <a:ext cx="8534400" cy="1846793"/>
          </a:xfrm>
        </p:spPr>
        <p:txBody>
          <a:bodyPr>
            <a:normAutofit fontScale="90000"/>
          </a:bodyPr>
          <a:lstStyle/>
          <a:p>
            <a:r>
              <a:rPr lang="es-ES" dirty="0"/>
              <a:t>Registros de variedades.</a:t>
            </a:r>
            <a:br>
              <a:rPr lang="es-ES" dirty="0"/>
            </a:br>
            <a:r>
              <a:rPr lang="es-ES" dirty="0"/>
              <a:t>Registro de variedades COMERCIALES</a:t>
            </a:r>
            <a:br>
              <a:rPr lang="es-ES" dirty="0"/>
            </a:br>
            <a:r>
              <a:rPr lang="es-ES" dirty="0"/>
              <a:t>Y CATALOGO COMÚN UE</a:t>
            </a:r>
            <a:br>
              <a:rPr lang="es-ES" dirty="0"/>
            </a:br>
            <a:endParaRPr lang="es-ES" dirty="0"/>
          </a:p>
        </p:txBody>
      </p:sp>
      <p:sp>
        <p:nvSpPr>
          <p:cNvPr id="3" name="Marcador de contenido 2">
            <a:extLst>
              <a:ext uri="{FF2B5EF4-FFF2-40B4-BE49-F238E27FC236}">
                <a16:creationId xmlns:a16="http://schemas.microsoft.com/office/drawing/2014/main" id="{20F7F0E1-3D79-483D-DF05-9EA363886394}"/>
              </a:ext>
            </a:extLst>
          </p:cNvPr>
          <p:cNvSpPr>
            <a:spLocks noGrp="1"/>
          </p:cNvSpPr>
          <p:nvPr>
            <p:ph idx="1"/>
          </p:nvPr>
        </p:nvSpPr>
        <p:spPr/>
        <p:txBody>
          <a:bodyPr>
            <a:normAutofit/>
          </a:bodyPr>
          <a:lstStyle/>
          <a:p>
            <a:r>
              <a:rPr lang="es-ES" b="1" dirty="0">
                <a:solidFill>
                  <a:schemeClr val="bg1"/>
                </a:solidFill>
              </a:rPr>
              <a:t>Registro de variedades comerciales (RVC). MAPA. </a:t>
            </a:r>
          </a:p>
          <a:p>
            <a:pPr lvl="1"/>
            <a:r>
              <a:rPr lang="es-ES" b="1" dirty="0">
                <a:solidFill>
                  <a:schemeClr val="bg1"/>
                </a:solidFill>
              </a:rPr>
              <a:t>Obligatorio. España….UE</a:t>
            </a:r>
          </a:p>
          <a:p>
            <a:pPr lvl="1"/>
            <a:r>
              <a:rPr lang="es-ES" b="1" dirty="0">
                <a:solidFill>
                  <a:schemeClr val="bg1"/>
                </a:solidFill>
              </a:rPr>
              <a:t>Requisitos</a:t>
            </a:r>
          </a:p>
          <a:p>
            <a:pPr lvl="2"/>
            <a:r>
              <a:rPr lang="es-ES" b="1" dirty="0">
                <a:solidFill>
                  <a:schemeClr val="bg1"/>
                </a:solidFill>
              </a:rPr>
              <a:t>Distinción, homogeneidad y estabilidad (DHE). Es una variedad</a:t>
            </a:r>
          </a:p>
          <a:p>
            <a:pPr lvl="2"/>
            <a:r>
              <a:rPr lang="es-ES" b="1" dirty="0">
                <a:solidFill>
                  <a:schemeClr val="bg1"/>
                </a:solidFill>
              </a:rPr>
              <a:t>Valor agronómico</a:t>
            </a:r>
          </a:p>
          <a:p>
            <a:pPr lvl="2"/>
            <a:r>
              <a:rPr lang="es-ES" b="1" dirty="0">
                <a:solidFill>
                  <a:schemeClr val="bg1"/>
                </a:solidFill>
              </a:rPr>
              <a:t>Denominación</a:t>
            </a:r>
          </a:p>
          <a:p>
            <a:pPr lvl="2"/>
            <a:r>
              <a:rPr lang="es-ES" b="1" dirty="0">
                <a:solidFill>
                  <a:schemeClr val="bg1"/>
                </a:solidFill>
              </a:rPr>
              <a:t>Tasas</a:t>
            </a:r>
          </a:p>
          <a:p>
            <a:r>
              <a:rPr lang="es-ES" sz="2200" b="1" dirty="0">
                <a:solidFill>
                  <a:schemeClr val="bg1"/>
                </a:solidFill>
              </a:rPr>
              <a:t>Catálogo</a:t>
            </a:r>
            <a:r>
              <a:rPr lang="es-ES" b="1" dirty="0">
                <a:solidFill>
                  <a:schemeClr val="bg1"/>
                </a:solidFill>
              </a:rPr>
              <a:t> Común UE (CC). Suma de los 27 EEMM. Comisión E.</a:t>
            </a:r>
          </a:p>
        </p:txBody>
      </p:sp>
    </p:spTree>
    <p:extLst>
      <p:ext uri="{BB962C8B-B14F-4D97-AF65-F5344CB8AC3E}">
        <p14:creationId xmlns:p14="http://schemas.microsoft.com/office/powerpoint/2010/main" val="278257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51D2-73D6-63B2-1386-F9BCE45BC31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E00BB3-53E2-1BBD-F0F3-D5E6EAC42334}"/>
              </a:ext>
            </a:extLst>
          </p:cNvPr>
          <p:cNvSpPr>
            <a:spLocks noGrp="1"/>
          </p:cNvSpPr>
          <p:nvPr>
            <p:ph type="title"/>
          </p:nvPr>
        </p:nvSpPr>
        <p:spPr>
          <a:xfrm>
            <a:off x="684212" y="4487332"/>
            <a:ext cx="8534400" cy="1903943"/>
          </a:xfrm>
        </p:spPr>
        <p:txBody>
          <a:bodyPr>
            <a:normAutofit fontScale="90000"/>
          </a:bodyPr>
          <a:lstStyle/>
          <a:p>
            <a:r>
              <a:rPr lang="es-ES" dirty="0"/>
              <a:t>Registros de variedades.</a:t>
            </a:r>
            <a:br>
              <a:rPr lang="es-ES" dirty="0"/>
            </a:br>
            <a:r>
              <a:rPr lang="es-ES" dirty="0"/>
              <a:t>Registro de variedades PROTEGIDAS</a:t>
            </a:r>
            <a:br>
              <a:rPr lang="es-ES" dirty="0"/>
            </a:br>
            <a:r>
              <a:rPr lang="es-ES" dirty="0"/>
              <a:t>a nivel nacional y </a:t>
            </a:r>
            <a:r>
              <a:rPr lang="es-ES" dirty="0" err="1"/>
              <a:t>ue</a:t>
            </a:r>
            <a:br>
              <a:rPr lang="es-ES" dirty="0"/>
            </a:br>
            <a:endParaRPr lang="es-ES" dirty="0"/>
          </a:p>
        </p:txBody>
      </p:sp>
      <p:sp>
        <p:nvSpPr>
          <p:cNvPr id="3" name="Marcador de contenido 2">
            <a:extLst>
              <a:ext uri="{FF2B5EF4-FFF2-40B4-BE49-F238E27FC236}">
                <a16:creationId xmlns:a16="http://schemas.microsoft.com/office/drawing/2014/main" id="{54713DC0-A0BA-168F-93C4-AA938EBBE97B}"/>
              </a:ext>
            </a:extLst>
          </p:cNvPr>
          <p:cNvSpPr>
            <a:spLocks noGrp="1"/>
          </p:cNvSpPr>
          <p:nvPr>
            <p:ph idx="1"/>
          </p:nvPr>
        </p:nvSpPr>
        <p:spPr/>
        <p:txBody>
          <a:bodyPr>
            <a:normAutofit/>
          </a:bodyPr>
          <a:lstStyle/>
          <a:p>
            <a:r>
              <a:rPr lang="es-ES" b="1" dirty="0">
                <a:solidFill>
                  <a:schemeClr val="bg1"/>
                </a:solidFill>
              </a:rPr>
              <a:t>Registro de variedades protegidas (RVP). MAPA.</a:t>
            </a:r>
          </a:p>
          <a:p>
            <a:pPr lvl="1"/>
            <a:r>
              <a:rPr lang="es-ES" b="1" dirty="0">
                <a:solidFill>
                  <a:schemeClr val="bg1"/>
                </a:solidFill>
              </a:rPr>
              <a:t>No obligatorio. Sólo para España.</a:t>
            </a:r>
          </a:p>
          <a:p>
            <a:pPr lvl="1"/>
            <a:r>
              <a:rPr lang="es-ES" b="1" dirty="0">
                <a:solidFill>
                  <a:schemeClr val="bg1"/>
                </a:solidFill>
              </a:rPr>
              <a:t>Requisitos</a:t>
            </a:r>
          </a:p>
          <a:p>
            <a:pPr lvl="2"/>
            <a:r>
              <a:rPr lang="es-ES" b="1" dirty="0">
                <a:solidFill>
                  <a:schemeClr val="bg1"/>
                </a:solidFill>
              </a:rPr>
              <a:t>Distinción, homogeneidad y estabilidad (DHE). Es una variedad</a:t>
            </a:r>
          </a:p>
          <a:p>
            <a:pPr lvl="2"/>
            <a:r>
              <a:rPr lang="es-ES" b="1" u="sng" dirty="0">
                <a:solidFill>
                  <a:schemeClr val="bg1"/>
                </a:solidFill>
              </a:rPr>
              <a:t>Novedad</a:t>
            </a:r>
          </a:p>
          <a:p>
            <a:pPr lvl="2"/>
            <a:r>
              <a:rPr lang="es-ES" b="1" strike="sngStrike" dirty="0">
                <a:solidFill>
                  <a:schemeClr val="bg1"/>
                </a:solidFill>
              </a:rPr>
              <a:t>Valor agronómico</a:t>
            </a:r>
          </a:p>
          <a:p>
            <a:pPr lvl="2"/>
            <a:r>
              <a:rPr lang="es-ES" b="1" dirty="0">
                <a:solidFill>
                  <a:schemeClr val="bg1"/>
                </a:solidFill>
              </a:rPr>
              <a:t>Denominación</a:t>
            </a:r>
          </a:p>
          <a:p>
            <a:pPr lvl="2"/>
            <a:r>
              <a:rPr lang="es-ES" b="1" dirty="0">
                <a:solidFill>
                  <a:schemeClr val="bg1"/>
                </a:solidFill>
              </a:rPr>
              <a:t>Tasas</a:t>
            </a:r>
          </a:p>
          <a:p>
            <a:r>
              <a:rPr lang="es-ES" sz="2200" b="1" dirty="0">
                <a:solidFill>
                  <a:schemeClr val="bg1"/>
                </a:solidFill>
              </a:rPr>
              <a:t>Registro de variedades protegidas de la UE. MAPA. </a:t>
            </a:r>
          </a:p>
          <a:p>
            <a:pPr lvl="1"/>
            <a:endParaRPr lang="es-ES" sz="2000" b="1" dirty="0"/>
          </a:p>
        </p:txBody>
      </p:sp>
    </p:spTree>
    <p:extLst>
      <p:ext uri="{BB962C8B-B14F-4D97-AF65-F5344CB8AC3E}">
        <p14:creationId xmlns:p14="http://schemas.microsoft.com/office/powerpoint/2010/main" val="224888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E7C45-1156-538B-7449-F1E8F7EFF2F0}"/>
              </a:ext>
            </a:extLst>
          </p:cNvPr>
          <p:cNvSpPr>
            <a:spLocks noGrp="1"/>
          </p:cNvSpPr>
          <p:nvPr>
            <p:ph type="title"/>
          </p:nvPr>
        </p:nvSpPr>
        <p:spPr>
          <a:xfrm>
            <a:off x="684212" y="4487332"/>
            <a:ext cx="8534400" cy="1875368"/>
          </a:xfrm>
        </p:spPr>
        <p:txBody>
          <a:bodyPr>
            <a:normAutofit/>
          </a:bodyPr>
          <a:lstStyle/>
          <a:p>
            <a:r>
              <a:rPr lang="es-ES" dirty="0"/>
              <a:t>Registros de variedades.</a:t>
            </a:r>
            <a:br>
              <a:rPr lang="es-ES" dirty="0"/>
            </a:br>
            <a:r>
              <a:rPr lang="es-ES" dirty="0"/>
              <a:t>Patata de siembra - variedad</a:t>
            </a:r>
          </a:p>
        </p:txBody>
      </p:sp>
      <p:sp>
        <p:nvSpPr>
          <p:cNvPr id="3" name="Marcador de contenido 2">
            <a:extLst>
              <a:ext uri="{FF2B5EF4-FFF2-40B4-BE49-F238E27FC236}">
                <a16:creationId xmlns:a16="http://schemas.microsoft.com/office/drawing/2014/main" id="{1EB4A170-0547-F9C4-F9C1-EC66362BD18D}"/>
              </a:ext>
            </a:extLst>
          </p:cNvPr>
          <p:cNvSpPr>
            <a:spLocks noGrp="1"/>
          </p:cNvSpPr>
          <p:nvPr>
            <p:ph idx="1"/>
          </p:nvPr>
        </p:nvSpPr>
        <p:spPr>
          <a:xfrm>
            <a:off x="684212" y="685800"/>
            <a:ext cx="8534400" cy="4338145"/>
          </a:xfrm>
        </p:spPr>
        <p:txBody>
          <a:bodyPr>
            <a:normAutofit fontScale="92500" lnSpcReduction="20000"/>
          </a:bodyPr>
          <a:lstStyle/>
          <a:p>
            <a:endParaRPr lang="es-ES" dirty="0"/>
          </a:p>
          <a:p>
            <a:endParaRPr lang="es-ES" dirty="0"/>
          </a:p>
          <a:p>
            <a:r>
              <a:rPr lang="es-ES" sz="2200" b="1" dirty="0">
                <a:solidFill>
                  <a:schemeClr val="bg1"/>
                </a:solidFill>
              </a:rPr>
              <a:t>RVC: 39 variedades inscritas. 7 en los últimos 15 años.</a:t>
            </a:r>
          </a:p>
          <a:p>
            <a:r>
              <a:rPr lang="es-ES" sz="2200" b="1" dirty="0">
                <a:solidFill>
                  <a:schemeClr val="bg1"/>
                </a:solidFill>
              </a:rPr>
              <a:t>Catálogo Común: 1953 variedades. NL: 707; DE: 246; FR: 222.</a:t>
            </a:r>
          </a:p>
          <a:p>
            <a:r>
              <a:rPr lang="es-ES" sz="2200" b="1" dirty="0">
                <a:solidFill>
                  <a:schemeClr val="bg1"/>
                </a:solidFill>
              </a:rPr>
              <a:t>RVP: 2 variedades inscritas (=protegidas).</a:t>
            </a:r>
          </a:p>
          <a:p>
            <a:r>
              <a:rPr lang="es-ES" sz="2200" b="1" dirty="0">
                <a:solidFill>
                  <a:schemeClr val="bg1"/>
                </a:solidFill>
              </a:rPr>
              <a:t>Variedades protegidas a nivel de la UE: 1047. 46 solicitudes.</a:t>
            </a:r>
          </a:p>
          <a:p>
            <a:r>
              <a:rPr lang="es-ES" sz="2200" b="1" dirty="0">
                <a:solidFill>
                  <a:schemeClr val="bg1"/>
                </a:solidFill>
              </a:rPr>
              <a:t>Se entiende por </a:t>
            </a:r>
            <a:r>
              <a:rPr lang="es-ES" sz="2200" b="1" u="sng" dirty="0">
                <a:solidFill>
                  <a:schemeClr val="bg1"/>
                </a:solidFill>
              </a:rPr>
              <a:t>patata de siembra </a:t>
            </a:r>
            <a:r>
              <a:rPr lang="es-ES" sz="2200" b="1" dirty="0">
                <a:solidFill>
                  <a:schemeClr val="bg1"/>
                </a:solidFill>
              </a:rPr>
              <a:t>(MVR), aquella cuyo destino es la multiplicación. Patata de consumo es aquella que proviene de patata de siembra certificada y cuyo destino exclusivo es la obtención de patata de consumo.</a:t>
            </a:r>
          </a:p>
          <a:p>
            <a:r>
              <a:rPr lang="es-ES" sz="2200" b="1" dirty="0">
                <a:solidFill>
                  <a:schemeClr val="bg1"/>
                </a:solidFill>
              </a:rPr>
              <a:t>Patata de siembra tiene que ser de una variedad registrada (RVC/CC).</a:t>
            </a:r>
          </a:p>
          <a:p>
            <a:endParaRPr lang="es-ES" dirty="0"/>
          </a:p>
          <a:p>
            <a:endParaRPr lang="es-ES" dirty="0"/>
          </a:p>
          <a:p>
            <a:endParaRPr lang="es-ES" dirty="0"/>
          </a:p>
        </p:txBody>
      </p:sp>
    </p:spTree>
    <p:extLst>
      <p:ext uri="{BB962C8B-B14F-4D97-AF65-F5344CB8AC3E}">
        <p14:creationId xmlns:p14="http://schemas.microsoft.com/office/powerpoint/2010/main" val="88670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639B6-AFA5-5DB2-EE09-E52436E07887}"/>
              </a:ext>
            </a:extLst>
          </p:cNvPr>
          <p:cNvSpPr>
            <a:spLocks noGrp="1"/>
          </p:cNvSpPr>
          <p:nvPr>
            <p:ph type="title"/>
          </p:nvPr>
        </p:nvSpPr>
        <p:spPr/>
        <p:txBody>
          <a:bodyPr>
            <a:normAutofit fontScale="90000"/>
          </a:bodyPr>
          <a:lstStyle/>
          <a:p>
            <a:r>
              <a:rPr lang="es-ES" dirty="0"/>
              <a:t>Registros de variedades vegetales.</a:t>
            </a:r>
            <a:br>
              <a:rPr lang="es-ES" dirty="0"/>
            </a:br>
            <a:r>
              <a:rPr lang="es-ES" dirty="0"/>
              <a:t>Mejora vegetal en </a:t>
            </a:r>
            <a:r>
              <a:rPr lang="es-ES" dirty="0" err="1"/>
              <a:t>españa</a:t>
            </a:r>
            <a:endParaRPr lang="es-ES" dirty="0"/>
          </a:p>
        </p:txBody>
      </p:sp>
      <p:sp>
        <p:nvSpPr>
          <p:cNvPr id="3" name="Marcador de contenido 2">
            <a:extLst>
              <a:ext uri="{FF2B5EF4-FFF2-40B4-BE49-F238E27FC236}">
                <a16:creationId xmlns:a16="http://schemas.microsoft.com/office/drawing/2014/main" id="{4236B130-67B0-0F9E-3EBD-F9ACBC67F79B}"/>
              </a:ext>
            </a:extLst>
          </p:cNvPr>
          <p:cNvSpPr>
            <a:spLocks noGrp="1"/>
          </p:cNvSpPr>
          <p:nvPr>
            <p:ph idx="1"/>
          </p:nvPr>
        </p:nvSpPr>
        <p:spPr/>
        <p:txBody>
          <a:bodyPr>
            <a:normAutofit fontScale="92500" lnSpcReduction="10000"/>
          </a:bodyPr>
          <a:lstStyle/>
          <a:p>
            <a:r>
              <a:rPr lang="es-ES" b="1" dirty="0">
                <a:solidFill>
                  <a:schemeClr val="bg1"/>
                </a:solidFill>
              </a:rPr>
              <a:t>El sector obtentor de patata de siembra en España se reduce a un único actor: “NEIKER”</a:t>
            </a:r>
          </a:p>
          <a:p>
            <a:r>
              <a:rPr lang="es-ES" b="1" dirty="0">
                <a:solidFill>
                  <a:schemeClr val="bg1"/>
                </a:solidFill>
              </a:rPr>
              <a:t>Tras varios años, sin recibir solicitudes de nuevas variedades, recientemente, se ha recibido una nueva solicitud para la inscripción en el RVC, que comenzará ensayos en 2026.</a:t>
            </a:r>
          </a:p>
          <a:p>
            <a:r>
              <a:rPr lang="es-ES" b="1" dirty="0">
                <a:solidFill>
                  <a:schemeClr val="bg1"/>
                </a:solidFill>
              </a:rPr>
              <a:t>Más del 90% de la patata de siembra que se certifica en España, pertenece a 7 variedades, todas libres. Esto supone el 20% de la patata de consumo que se produce en España.</a:t>
            </a:r>
          </a:p>
          <a:p>
            <a:r>
              <a:rPr lang="es-ES" b="1" dirty="0">
                <a:solidFill>
                  <a:schemeClr val="bg1"/>
                </a:solidFill>
              </a:rPr>
              <a:t>El 80% restante de la patata de consumo, se hace de variedades protegidas cuya patata de siembra, ha sido certificada en otros EEMM.</a:t>
            </a:r>
            <a:endParaRPr lang="es-ES" dirty="0">
              <a:solidFill>
                <a:schemeClr val="bg1"/>
              </a:solidFill>
            </a:endParaRPr>
          </a:p>
        </p:txBody>
      </p:sp>
    </p:spTree>
    <p:extLst>
      <p:ext uri="{BB962C8B-B14F-4D97-AF65-F5344CB8AC3E}">
        <p14:creationId xmlns:p14="http://schemas.microsoft.com/office/powerpoint/2010/main" val="128360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2">
                <a:lumMod val="20000"/>
                <a:lumOff val="80000"/>
              </a:schemeClr>
            </a:gs>
            <a:gs pos="100000">
              <a:schemeClr val="bg2"/>
            </a:gs>
          </a:gsLst>
          <a:lin ang="612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6FB0A-0DF5-A59A-EEF0-F3843969EEEE}"/>
              </a:ext>
            </a:extLst>
          </p:cNvPr>
          <p:cNvSpPr>
            <a:spLocks noGrp="1"/>
          </p:cNvSpPr>
          <p:nvPr>
            <p:ph type="title"/>
          </p:nvPr>
        </p:nvSpPr>
        <p:spPr>
          <a:xfrm>
            <a:off x="3978578" y="4487332"/>
            <a:ext cx="6626071" cy="1837268"/>
          </a:xfrm>
        </p:spPr>
        <p:txBody>
          <a:bodyPr>
            <a:normAutofit/>
          </a:bodyPr>
          <a:lstStyle/>
          <a:p>
            <a:pPr>
              <a:lnSpc>
                <a:spcPct val="90000"/>
              </a:lnSpc>
            </a:pPr>
            <a:r>
              <a:rPr lang="es-ES" sz="2500" dirty="0"/>
              <a:t>Producción, certificación y comercialización de patata de siembra</a:t>
            </a:r>
            <a:br>
              <a:rPr lang="es-ES" sz="2500" b="1" dirty="0"/>
            </a:br>
            <a:br>
              <a:rPr lang="es-ES" sz="2500" dirty="0"/>
            </a:br>
            <a:endParaRPr lang="es-ES" sz="2500" dirty="0"/>
          </a:p>
        </p:txBody>
      </p:sp>
      <p:sp>
        <p:nvSpPr>
          <p:cNvPr id="21" name="Marcador de contenido 2">
            <a:extLst>
              <a:ext uri="{FF2B5EF4-FFF2-40B4-BE49-F238E27FC236}">
                <a16:creationId xmlns:a16="http://schemas.microsoft.com/office/drawing/2014/main" id="{1DA5E82F-758F-B3B0-D61B-A02B59CE791C}"/>
              </a:ext>
            </a:extLst>
          </p:cNvPr>
          <p:cNvSpPr>
            <a:spLocks noGrp="1"/>
          </p:cNvSpPr>
          <p:nvPr>
            <p:ph idx="1"/>
          </p:nvPr>
        </p:nvSpPr>
        <p:spPr>
          <a:xfrm>
            <a:off x="3884612" y="685800"/>
            <a:ext cx="6626072" cy="3615267"/>
          </a:xfrm>
        </p:spPr>
        <p:txBody>
          <a:bodyPr>
            <a:normAutofit/>
          </a:bodyPr>
          <a:lstStyle/>
          <a:p>
            <a:pPr algn="just">
              <a:lnSpc>
                <a:spcPct val="90000"/>
              </a:lnSpc>
            </a:pPr>
            <a:r>
              <a:rPr lang="es-ES" sz="1900" b="1" dirty="0">
                <a:solidFill>
                  <a:schemeClr val="bg1"/>
                </a:solidFill>
              </a:rPr>
              <a:t>Reglamento Técnico de Control y Certificación: </a:t>
            </a:r>
            <a:r>
              <a:rPr lang="es-ES" sz="1900" b="1" i="1" dirty="0">
                <a:solidFill>
                  <a:schemeClr val="bg1"/>
                </a:solidFill>
              </a:rPr>
              <a:t>“solamente podrá ser denominada patata de siembra aquella que proceda de cultivos controlados por los servicios oficiales correspondientes y que haya sido obtenida según las disposiciones de este reglamento” </a:t>
            </a:r>
            <a:r>
              <a:rPr lang="es-ES" sz="1900" b="1" dirty="0">
                <a:solidFill>
                  <a:schemeClr val="bg1"/>
                </a:solidFill>
              </a:rPr>
              <a:t>(Real Decreto 27/2016, de 29 de enero).</a:t>
            </a:r>
          </a:p>
          <a:p>
            <a:pPr algn="just">
              <a:lnSpc>
                <a:spcPct val="90000"/>
              </a:lnSpc>
            </a:pPr>
            <a:r>
              <a:rPr lang="es-ES" sz="1900" b="1" dirty="0">
                <a:solidFill>
                  <a:schemeClr val="bg1"/>
                </a:solidFill>
              </a:rPr>
              <a:t>Sólo podrá producirse para presentarse a la certificación oficial, patata de siembra de variedades registradas (RVC/CC), Excepción: exclusivamente para la exportación.</a:t>
            </a:r>
          </a:p>
        </p:txBody>
      </p:sp>
      <p:pic>
        <p:nvPicPr>
          <p:cNvPr id="5" name="Picture 4" descr="Brote verde joven brotando en el suelo">
            <a:extLst>
              <a:ext uri="{FF2B5EF4-FFF2-40B4-BE49-F238E27FC236}">
                <a16:creationId xmlns:a16="http://schemas.microsoft.com/office/drawing/2014/main" id="{F3F863BA-AF07-1746-06D5-182C03F2E315}"/>
              </a:ext>
            </a:extLst>
          </p:cNvPr>
          <p:cNvPicPr>
            <a:picLocks noChangeAspect="1"/>
          </p:cNvPicPr>
          <p:nvPr/>
        </p:nvPicPr>
        <p:blipFill>
          <a:blip r:embed="rId2"/>
          <a:srcRect l="53998" r="14341" b="-1"/>
          <a:stretch>
            <a:fillRect/>
          </a:stretch>
        </p:blipFill>
        <p:spPr>
          <a:xfrm>
            <a:off x="831" y="10"/>
            <a:ext cx="3502025"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86715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2">
                <a:lumMod val="20000"/>
                <a:lumOff val="80000"/>
              </a:schemeClr>
            </a:gs>
            <a:gs pos="100000">
              <a:schemeClr val="bg2"/>
            </a:gs>
          </a:gsLst>
          <a:lin ang="612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91BEBC-9659-3F01-B4C6-CB1944992772}"/>
              </a:ext>
            </a:extLst>
          </p:cNvPr>
          <p:cNvSpPr>
            <a:spLocks noGrp="1"/>
          </p:cNvSpPr>
          <p:nvPr>
            <p:ph type="title"/>
          </p:nvPr>
        </p:nvSpPr>
        <p:spPr>
          <a:xfrm>
            <a:off x="6096000" y="1611142"/>
            <a:ext cx="5514109" cy="1145989"/>
          </a:xfrm>
        </p:spPr>
        <p:txBody>
          <a:bodyPr>
            <a:normAutofit/>
          </a:bodyPr>
          <a:lstStyle/>
          <a:p>
            <a:r>
              <a:rPr lang="es-ES" sz="3200" dirty="0"/>
              <a:t> </a:t>
            </a:r>
            <a:r>
              <a:rPr lang="es-ES" sz="3200" b="1" dirty="0">
                <a:solidFill>
                  <a:schemeClr val="bg1"/>
                </a:solidFill>
              </a:rPr>
              <a:t>Categorías aceptadas</a:t>
            </a:r>
          </a:p>
        </p:txBody>
      </p:sp>
      <p:sp>
        <p:nvSpPr>
          <p:cNvPr id="3" name="Marcador de contenido 2">
            <a:extLst>
              <a:ext uri="{FF2B5EF4-FFF2-40B4-BE49-F238E27FC236}">
                <a16:creationId xmlns:a16="http://schemas.microsoft.com/office/drawing/2014/main" id="{1547F38D-CAA2-1376-09DF-CDDAE538416A}"/>
              </a:ext>
            </a:extLst>
          </p:cNvPr>
          <p:cNvSpPr>
            <a:spLocks noGrp="1"/>
          </p:cNvSpPr>
          <p:nvPr>
            <p:ph idx="1"/>
          </p:nvPr>
        </p:nvSpPr>
        <p:spPr>
          <a:xfrm>
            <a:off x="684211" y="514665"/>
            <a:ext cx="4754563" cy="3338945"/>
          </a:xfrm>
        </p:spPr>
        <p:txBody>
          <a:bodyPr>
            <a:normAutofit/>
          </a:bodyPr>
          <a:lstStyle/>
          <a:p>
            <a:pPr>
              <a:lnSpc>
                <a:spcPct val="90000"/>
              </a:lnSpc>
            </a:pPr>
            <a:r>
              <a:rPr lang="es-ES" sz="1800" b="1" dirty="0">
                <a:solidFill>
                  <a:schemeClr val="bg1"/>
                </a:solidFill>
              </a:rPr>
              <a:t>La certificación de patata de siembra abarca diferentes categorías:</a:t>
            </a:r>
          </a:p>
          <a:p>
            <a:pPr lvl="1">
              <a:lnSpc>
                <a:spcPct val="90000"/>
              </a:lnSpc>
            </a:pPr>
            <a:r>
              <a:rPr lang="es-ES" b="1" dirty="0">
                <a:solidFill>
                  <a:schemeClr val="bg1"/>
                </a:solidFill>
              </a:rPr>
              <a:t>Material parental</a:t>
            </a:r>
          </a:p>
          <a:p>
            <a:pPr lvl="1">
              <a:lnSpc>
                <a:spcPct val="90000"/>
              </a:lnSpc>
            </a:pPr>
            <a:r>
              <a:rPr lang="es-ES" b="1" dirty="0">
                <a:solidFill>
                  <a:schemeClr val="bg1"/>
                </a:solidFill>
              </a:rPr>
              <a:t>Semillas de </a:t>
            </a:r>
            <a:r>
              <a:rPr lang="es-ES" b="1" dirty="0" err="1">
                <a:solidFill>
                  <a:schemeClr val="bg1"/>
                </a:solidFill>
              </a:rPr>
              <a:t>prebase</a:t>
            </a:r>
            <a:endParaRPr lang="es-ES" b="1" dirty="0">
              <a:solidFill>
                <a:schemeClr val="bg1"/>
              </a:solidFill>
            </a:endParaRPr>
          </a:p>
          <a:p>
            <a:pPr lvl="2">
              <a:lnSpc>
                <a:spcPct val="90000"/>
              </a:lnSpc>
            </a:pPr>
            <a:r>
              <a:rPr lang="es-ES" sz="1800" b="1" dirty="0">
                <a:solidFill>
                  <a:schemeClr val="bg1"/>
                </a:solidFill>
              </a:rPr>
              <a:t>Que pueden ser PBTC o PB</a:t>
            </a:r>
          </a:p>
          <a:p>
            <a:pPr lvl="1">
              <a:lnSpc>
                <a:spcPct val="90000"/>
              </a:lnSpc>
            </a:pPr>
            <a:r>
              <a:rPr lang="es-ES" b="1" dirty="0">
                <a:solidFill>
                  <a:schemeClr val="bg1"/>
                </a:solidFill>
              </a:rPr>
              <a:t>Semillas de Base</a:t>
            </a:r>
          </a:p>
          <a:p>
            <a:pPr lvl="2">
              <a:lnSpc>
                <a:spcPct val="90000"/>
              </a:lnSpc>
            </a:pPr>
            <a:r>
              <a:rPr lang="es-ES" sz="1800" b="1" dirty="0">
                <a:solidFill>
                  <a:schemeClr val="bg1"/>
                </a:solidFill>
              </a:rPr>
              <a:t>Tres clases: S, SE y E </a:t>
            </a:r>
          </a:p>
          <a:p>
            <a:pPr lvl="1">
              <a:lnSpc>
                <a:spcPct val="90000"/>
              </a:lnSpc>
            </a:pPr>
            <a:r>
              <a:rPr lang="es-ES" b="1" dirty="0">
                <a:solidFill>
                  <a:schemeClr val="bg1"/>
                </a:solidFill>
              </a:rPr>
              <a:t>Semillas certificadas</a:t>
            </a:r>
          </a:p>
          <a:p>
            <a:pPr lvl="2">
              <a:lnSpc>
                <a:spcPct val="90000"/>
              </a:lnSpc>
            </a:pPr>
            <a:r>
              <a:rPr lang="es-ES" sz="1800" b="1" dirty="0">
                <a:solidFill>
                  <a:schemeClr val="bg1"/>
                </a:solidFill>
              </a:rPr>
              <a:t>Certificada A y B</a:t>
            </a:r>
          </a:p>
          <a:p>
            <a:pPr marL="0" indent="0">
              <a:lnSpc>
                <a:spcPct val="90000"/>
              </a:lnSpc>
              <a:buNone/>
            </a:pPr>
            <a:endParaRPr lang="es-ES" sz="1800" dirty="0">
              <a:solidFill>
                <a:schemeClr val="tx1"/>
              </a:solidFill>
            </a:endParaRPr>
          </a:p>
        </p:txBody>
      </p:sp>
      <p:sp>
        <p:nvSpPr>
          <p:cNvPr id="4" name="Rectángulo: esquinas redondeadas 3">
            <a:extLst>
              <a:ext uri="{FF2B5EF4-FFF2-40B4-BE49-F238E27FC236}">
                <a16:creationId xmlns:a16="http://schemas.microsoft.com/office/drawing/2014/main" id="{50A8D3FD-204B-C308-AD50-220F02579AEE}"/>
              </a:ext>
            </a:extLst>
          </p:cNvPr>
          <p:cNvSpPr/>
          <p:nvPr/>
        </p:nvSpPr>
        <p:spPr>
          <a:xfrm>
            <a:off x="684211" y="4021912"/>
            <a:ext cx="11064443" cy="7024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dirty="0"/>
              <a:t>Para producción de Patata de siembra: parcelas libres de </a:t>
            </a:r>
            <a:r>
              <a:rPr lang="es-ES" i="1" dirty="0" err="1"/>
              <a:t>Globodera</a:t>
            </a:r>
            <a:r>
              <a:rPr lang="es-ES" i="1" dirty="0"/>
              <a:t> </a:t>
            </a:r>
            <a:r>
              <a:rPr lang="es-ES" i="1" dirty="0" err="1"/>
              <a:t>pallida</a:t>
            </a:r>
            <a:r>
              <a:rPr lang="es-ES" i="1" dirty="0"/>
              <a:t> </a:t>
            </a:r>
            <a:r>
              <a:rPr lang="es-ES" dirty="0"/>
              <a:t>y</a:t>
            </a:r>
            <a:r>
              <a:rPr lang="es-ES" i="1" dirty="0"/>
              <a:t> </a:t>
            </a:r>
            <a:r>
              <a:rPr lang="es-ES" i="1" dirty="0" err="1"/>
              <a:t>Globodera</a:t>
            </a:r>
            <a:r>
              <a:rPr lang="es-ES" i="1" dirty="0"/>
              <a:t> </a:t>
            </a:r>
            <a:r>
              <a:rPr lang="es-ES" i="1" dirty="0" err="1"/>
              <a:t>rostochiensis</a:t>
            </a:r>
            <a:r>
              <a:rPr lang="es-ES" i="1" dirty="0"/>
              <a:t> </a:t>
            </a:r>
            <a:r>
              <a:rPr lang="es-ES" dirty="0"/>
              <a:t>(excepción Canarias).</a:t>
            </a:r>
          </a:p>
        </p:txBody>
      </p:sp>
      <p:sp>
        <p:nvSpPr>
          <p:cNvPr id="5" name="Rectángulo: esquinas redondeadas 4">
            <a:extLst>
              <a:ext uri="{FF2B5EF4-FFF2-40B4-BE49-F238E27FC236}">
                <a16:creationId xmlns:a16="http://schemas.microsoft.com/office/drawing/2014/main" id="{CCE03DBB-C059-E93F-93D2-6CEDE3459618}"/>
              </a:ext>
            </a:extLst>
          </p:cNvPr>
          <p:cNvSpPr/>
          <p:nvPr/>
        </p:nvSpPr>
        <p:spPr>
          <a:xfrm>
            <a:off x="684211" y="5257955"/>
            <a:ext cx="11064443" cy="9142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dirty="0"/>
              <a:t>Cultivos destinados a patata de siembra libres de:</a:t>
            </a:r>
          </a:p>
          <a:p>
            <a:pPr marL="171450" indent="-171450">
              <a:buFontTx/>
              <a:buChar char="-"/>
            </a:pPr>
            <a:r>
              <a:rPr lang="es-ES" sz="1400" i="1" dirty="0" err="1"/>
              <a:t>Synchytrium</a:t>
            </a:r>
            <a:r>
              <a:rPr lang="es-ES" sz="1400" i="1" dirty="0"/>
              <a:t> </a:t>
            </a:r>
            <a:r>
              <a:rPr lang="es-ES" sz="1400" i="1" dirty="0" err="1"/>
              <a:t>endobioticum</a:t>
            </a:r>
            <a:endParaRPr lang="es-ES" sz="1400" i="1" dirty="0"/>
          </a:p>
          <a:p>
            <a:pPr marL="171450" indent="-171450">
              <a:buFontTx/>
              <a:buChar char="-"/>
            </a:pPr>
            <a:r>
              <a:rPr lang="es-ES" sz="1400" i="1" dirty="0" err="1"/>
              <a:t>Clavibacter</a:t>
            </a:r>
            <a:r>
              <a:rPr lang="es-ES" sz="1400" i="1" dirty="0"/>
              <a:t> </a:t>
            </a:r>
            <a:r>
              <a:rPr lang="es-ES" sz="1400" i="1" dirty="0" err="1"/>
              <a:t>michiganensis</a:t>
            </a:r>
            <a:r>
              <a:rPr lang="es-ES" sz="1400" i="1" dirty="0"/>
              <a:t> </a:t>
            </a:r>
            <a:r>
              <a:rPr lang="es-ES" sz="1400" dirty="0" err="1"/>
              <a:t>subsp</a:t>
            </a:r>
            <a:r>
              <a:rPr lang="es-ES" sz="1400" dirty="0"/>
              <a:t>. </a:t>
            </a:r>
            <a:r>
              <a:rPr lang="es-ES" sz="1400" i="1" dirty="0" err="1"/>
              <a:t>Sepedonicus</a:t>
            </a:r>
            <a:endParaRPr lang="es-ES" sz="1400" i="1" dirty="0"/>
          </a:p>
          <a:p>
            <a:pPr marL="171450" indent="-171450">
              <a:buFontTx/>
              <a:buChar char="-"/>
            </a:pPr>
            <a:r>
              <a:rPr lang="es-ES" sz="1400" i="1" dirty="0" err="1"/>
              <a:t>Ralstonia</a:t>
            </a:r>
            <a:r>
              <a:rPr lang="es-ES" sz="1400" i="1" dirty="0"/>
              <a:t> </a:t>
            </a:r>
            <a:r>
              <a:rPr lang="es-ES" sz="1400" i="1" dirty="0" err="1"/>
              <a:t>solanacearum</a:t>
            </a:r>
            <a:endParaRPr lang="es-ES" sz="1400" i="1" dirty="0"/>
          </a:p>
        </p:txBody>
      </p:sp>
    </p:spTree>
    <p:extLst>
      <p:ext uri="{BB962C8B-B14F-4D97-AF65-F5344CB8AC3E}">
        <p14:creationId xmlns:p14="http://schemas.microsoft.com/office/powerpoint/2010/main" val="3794429439"/>
      </p:ext>
    </p:extLst>
  </p:cSld>
  <p:clrMapOvr>
    <a:masterClrMapping/>
  </p:clrMapOvr>
</p:sld>
</file>

<file path=ppt/theme/theme1.xml><?xml version="1.0" encoding="utf-8"?>
<a:theme xmlns:a="http://schemas.openxmlformats.org/drawingml/2006/main" name="Sector">
  <a:themeElements>
    <a:clrScheme name="Personalizado 1">
      <a:dk1>
        <a:sysClr val="windowText" lastClr="000000"/>
      </a:dk1>
      <a:lt1>
        <a:sysClr val="window" lastClr="FFFFFF"/>
      </a:lt1>
      <a:dk2>
        <a:srgbClr val="537D0B"/>
      </a:dk2>
      <a:lt2>
        <a:srgbClr val="E1F8BA"/>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
  <TotalTime>1187</TotalTime>
  <Words>2066</Words>
  <Application>Microsoft Office PowerPoint</Application>
  <PresentationFormat>Panorámica</PresentationFormat>
  <Paragraphs>172</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Century Gothic</vt:lpstr>
      <vt:lpstr>Open Sans</vt:lpstr>
      <vt:lpstr>Wingdings 3</vt:lpstr>
      <vt:lpstr>Sector</vt:lpstr>
      <vt:lpstr>PAPEL DE LA PATATA DE SIEMBRA EN LA RENTABILIDAD DEL CULTIVO: PRODUCCIÓN EN ESPAÑA Y BARRERAS EXISTENTES. NUEVAS VARIEDADES Y VERDETE. NUEVAS TÉCNICAS GENÓMICAS</vt:lpstr>
      <vt:lpstr>índice</vt:lpstr>
      <vt:lpstr>Registros de variedades </vt:lpstr>
      <vt:lpstr>Registros de variedades. Registro de variedades COMERCIALES Y CATALOGO COMÚN UE </vt:lpstr>
      <vt:lpstr>Registros de variedades. Registro de variedades PROTEGIDAS a nivel nacional y ue </vt:lpstr>
      <vt:lpstr>Registros de variedades. Patata de siembra - variedad</vt:lpstr>
      <vt:lpstr>Registros de variedades vegetales. Mejora vegetal en españa</vt:lpstr>
      <vt:lpstr>Producción, certificación y comercialización de patata de siembra  </vt:lpstr>
      <vt:lpstr> Categorías aceptadas</vt:lpstr>
      <vt:lpstr>categorías</vt:lpstr>
      <vt:lpstr>Datos en el etiquetado de patata de siembra</vt:lpstr>
      <vt:lpstr>Estadísticas: certificación y superficie</vt:lpstr>
      <vt:lpstr>CERTIFICACIÓN DE PATATA DE SIEMBRA</vt:lpstr>
      <vt:lpstr>SUPERFICIE PARA PATATA DE SIEMBRA</vt:lpstr>
      <vt:lpstr>Aspectos destacables.</vt:lpstr>
      <vt:lpstr>SITUACIÓN ACTUAL</vt:lpstr>
      <vt:lpstr>PRE Y POST CONTROLES.</vt:lpstr>
      <vt:lpstr>UNECE</vt:lpstr>
      <vt:lpstr>unece</vt:lpstr>
      <vt:lpstr>FUTURO</vt:lpstr>
      <vt:lpstr>VERDETE</vt:lpstr>
      <vt:lpstr>VERDETE. ASPECTOS.</vt:lpstr>
      <vt:lpstr>Nuevas técnicas genómicas</vt:lpstr>
      <vt:lpstr>NGT. POSIBLES APLICACIONES EN CULTIVO DE PATATA</vt:lpstr>
      <vt:lpstr>Presentación de PowerPoint</vt:lpstr>
      <vt:lpstr>Potenciales ventajas con respecto a técnicas convencionales</vt:lpstr>
      <vt:lpstr>Regulación: La Unión Europea está trabajando en una nueva legislación para las nuevas técnicas genómicas (NGT) que podría favorecer la innovación, la transparencia y la competitividad de los agricultores europeos frente a otros países </vt:lpstr>
      <vt:lpstr>Presentación de PowerPoint</vt:lpstr>
      <vt:lpstr>Presentación de PowerPoint</vt:lpstr>
      <vt:lpstr>CONCLUSIONES</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Rojo Diez, Daniel Gregorio</dc:creator>
  <cp:lastModifiedBy>Sobrino Mate, Jose Antonio</cp:lastModifiedBy>
  <cp:revision>26</cp:revision>
  <dcterms:created xsi:type="dcterms:W3CDTF">2025-11-24T14:48:50Z</dcterms:created>
  <dcterms:modified xsi:type="dcterms:W3CDTF">2025-12-01T10:03:30Z</dcterms:modified>
</cp:coreProperties>
</file>