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9" r:id="rId11"/>
    <p:sldId id="272" r:id="rId12"/>
    <p:sldId id="273" r:id="rId13"/>
    <p:sldId id="286" r:id="rId14"/>
    <p:sldId id="291" r:id="rId15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6Qly/NOj2jb4z+0/EIPx25+M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2555777" y="908429"/>
            <a:ext cx="3600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4737" y="376709"/>
            <a:ext cx="6282519" cy="317349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576338" y="4581128"/>
            <a:ext cx="58055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339752" y="3393867"/>
            <a:ext cx="58326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PROYECTO PARA FRENAR LA DESPOBLACION EN TERRITORIOS RURALES ARAGONESES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697" y="5661249"/>
            <a:ext cx="5688632" cy="86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 l="21837" r="24189"/>
          <a:stretch/>
        </p:blipFill>
        <p:spPr>
          <a:xfrm>
            <a:off x="1835696" y="2689121"/>
            <a:ext cx="3312368" cy="407258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4">
            <a:alphaModFix/>
          </a:blip>
          <a:srcRect t="9040" r="5090" b="11607"/>
          <a:stretch/>
        </p:blipFill>
        <p:spPr>
          <a:xfrm>
            <a:off x="4879924" y="1340768"/>
            <a:ext cx="4072790" cy="33846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1" name="Google Shape;191;p14"/>
          <p:cNvSpPr/>
          <p:nvPr/>
        </p:nvSpPr>
        <p:spPr>
          <a:xfrm>
            <a:off x="179512" y="260648"/>
            <a:ext cx="30722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 WEB 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205415" y="1124744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Recabar, archivar y publicar información de interés para potenciales nuevos pobladores.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/>
        </p:nvSpPr>
        <p:spPr>
          <a:xfrm>
            <a:off x="2411760" y="289073"/>
            <a:ext cx="461985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FORMACIÓN Y DINAMIZACIÓN DE ASOCIACIONES Y VIDA CULTURAL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67" y="1159483"/>
            <a:ext cx="2062485" cy="276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59" y="4100015"/>
            <a:ext cx="18325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1960" y="3904459"/>
            <a:ext cx="3653514" cy="27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6">
            <a:alphaModFix/>
          </a:blip>
          <a:srcRect l="15979" r="7386" b="13423"/>
          <a:stretch/>
        </p:blipFill>
        <p:spPr>
          <a:xfrm>
            <a:off x="3287203" y="1495927"/>
            <a:ext cx="3744416" cy="2584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8" descr="\\servidor\comun\~COOPERACION 2014 2020\06 PUEBLOS VIVOS\++DIFUSION Y COMUNICACION PROYECTO\ACCIONES 2016\TALLERES DE COMUNICACION\taller AZL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484784"/>
            <a:ext cx="3312368" cy="46562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2" name="Google Shape;222;p18"/>
          <p:cNvSpPr txBox="1"/>
          <p:nvPr/>
        </p:nvSpPr>
        <p:spPr>
          <a:xfrm>
            <a:off x="1415798" y="140458"/>
            <a:ext cx="668459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FORMACIÓN PARA MEJORAR LA ACOGIDA Y LA INTEGRACION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944" y="2132855"/>
            <a:ext cx="4674748" cy="338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1" descr="\\servidor\comun\~COOPERACION 2014 2020\06 PUEBLOS VIVOS\++DIFUSION Y COMUNICACION PROYECTO\ACCIONES 2016\CAMPAÑA VERANO 2016 CARTELES TARJETAS\pueblos viv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554" y="1268760"/>
            <a:ext cx="8424936" cy="496902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1"/>
          <p:cNvSpPr/>
          <p:nvPr/>
        </p:nvSpPr>
        <p:spPr>
          <a:xfrm>
            <a:off x="251520" y="476672"/>
            <a:ext cx="86409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 PARA CONTACTAR CON NUEVOS POBLADORES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"/>
          <p:cNvSpPr txBox="1"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Muchas gracias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8" y="-126259"/>
            <a:ext cx="3846909" cy="194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28152" y="2010707"/>
            <a:ext cx="2808312" cy="70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2617" y="1930866"/>
            <a:ext cx="2661522" cy="8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7522" y="2019688"/>
            <a:ext cx="2494151" cy="68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4832" y="3517516"/>
            <a:ext cx="1383705" cy="82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39752" y="3315566"/>
            <a:ext cx="1709100" cy="102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560" y="2950970"/>
            <a:ext cx="982109" cy="156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84168" y="3733588"/>
            <a:ext cx="2559546" cy="59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4400"/>
              <a:buFont typeface="Calibri"/>
              <a:buNone/>
            </a:pPr>
            <a:r>
              <a:rPr lang="es-ES">
                <a:solidFill>
                  <a:srgbClr val="538CD5"/>
                </a:solidFill>
              </a:rPr>
              <a:t>POR QUÉ </a:t>
            </a:r>
            <a:r>
              <a:rPr lang="es-ES" i="1">
                <a:solidFill>
                  <a:srgbClr val="538CD5"/>
                </a:solidFill>
              </a:rPr>
              <a:t>PUEBLOS VIVOS </a:t>
            </a:r>
            <a:endParaRPr i="1">
              <a:solidFill>
                <a:srgbClr val="538CD5"/>
              </a:solidFill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179512" y="1556792"/>
            <a:ext cx="864096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Sufrimos un </a:t>
            </a:r>
            <a:r>
              <a:rPr lang="es-ES" sz="2800" b="1">
                <a:solidFill>
                  <a:srgbClr val="00B050"/>
                </a:solidFill>
              </a:rPr>
              <a:t>proceso de despoblación</a:t>
            </a:r>
            <a:r>
              <a:rPr lang="es-ES" sz="2800">
                <a:solidFill>
                  <a:srgbClr val="00B050"/>
                </a:solidFill>
              </a:rPr>
              <a:t> </a:t>
            </a:r>
            <a:r>
              <a:rPr lang="es-ES" sz="2800"/>
              <a:t>que perjudica a nuestro desarrollo sostenible.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Los pueblos ofrecen un </a:t>
            </a:r>
            <a:r>
              <a:rPr lang="es-ES" sz="2800" b="1">
                <a:solidFill>
                  <a:srgbClr val="00B050"/>
                </a:solidFill>
              </a:rPr>
              <a:t>marco de vida de calidad y hay personas de la ciudad</a:t>
            </a:r>
            <a:r>
              <a:rPr lang="es-ES" sz="2800" b="1">
                <a:solidFill>
                  <a:srgbClr val="92D050"/>
                </a:solidFill>
              </a:rPr>
              <a:t> </a:t>
            </a:r>
            <a:r>
              <a:rPr lang="es-ES" sz="2800"/>
              <a:t>interesadas en venir a vivir a un pueblo </a:t>
            </a:r>
            <a:endParaRPr/>
          </a:p>
          <a:p>
            <a:pPr marL="342900" lvl="0" indent="-342900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El mantenimiento de un </a:t>
            </a:r>
            <a:r>
              <a:rPr lang="es-ES" sz="2800" b="1">
                <a:solidFill>
                  <a:srgbClr val="00B050"/>
                </a:solidFill>
              </a:rPr>
              <a:t>mundo rural vivo </a:t>
            </a:r>
            <a:r>
              <a:rPr lang="es-ES" sz="2800"/>
              <a:t>es fundamental: producción de alimentos, incendios, erosión, mantenimiento de espacios naturales, diversidad cultural, etc</a:t>
            </a:r>
            <a:r>
              <a:rPr lang="es-ES" sz="2800" b="1">
                <a:solidFill>
                  <a:srgbClr val="76923C"/>
                </a:solidFill>
              </a:rPr>
              <a:t>. </a:t>
            </a:r>
            <a:r>
              <a:rPr lang="es-ES" sz="2800" b="1">
                <a:solidFill>
                  <a:srgbClr val="00B050"/>
                </a:solidFill>
              </a:rPr>
              <a:t>Equilibrio territorial  y ambiental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4400"/>
              <a:buFont typeface="Calibri"/>
              <a:buNone/>
            </a:pPr>
            <a:r>
              <a:rPr lang="es-ES">
                <a:solidFill>
                  <a:srgbClr val="538CD5"/>
                </a:solidFill>
              </a:rPr>
              <a:t>POR QUÉ </a:t>
            </a:r>
            <a:r>
              <a:rPr lang="es-ES" i="1">
                <a:solidFill>
                  <a:srgbClr val="538CD5"/>
                </a:solidFill>
              </a:rPr>
              <a:t>PUEBLOS VIVOS </a:t>
            </a:r>
            <a:endParaRPr i="1">
              <a:solidFill>
                <a:srgbClr val="538CD5"/>
              </a:solidFill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179512" y="1556792"/>
            <a:ext cx="8640960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Char char="•"/>
            </a:pPr>
            <a:r>
              <a:rPr lang="es-ES" sz="2800" b="1">
                <a:solidFill>
                  <a:srgbClr val="00B050"/>
                </a:solidFill>
              </a:rPr>
              <a:t>Es necesario actuar localmente </a:t>
            </a:r>
            <a:r>
              <a:rPr lang="es-ES" sz="2800"/>
              <a:t>y adaptar las soluciones.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800"/>
              <a:buChar char="•"/>
            </a:pPr>
            <a:r>
              <a:rPr lang="es-ES" sz="2800" b="1">
                <a:solidFill>
                  <a:srgbClr val="00B050"/>
                </a:solidFill>
              </a:rPr>
              <a:t>Es positivo</a:t>
            </a:r>
            <a:r>
              <a:rPr lang="es-ES" sz="2800" b="1"/>
              <a:t> t</a:t>
            </a:r>
            <a:r>
              <a:rPr lang="es-ES" sz="2800"/>
              <a:t>rabajar en red, </a:t>
            </a:r>
            <a:r>
              <a:rPr lang="es-ES" sz="2800" b="1">
                <a:solidFill>
                  <a:srgbClr val="00B050"/>
                </a:solidFill>
              </a:rPr>
              <a:t>cooperando con otros territorios </a:t>
            </a:r>
            <a:r>
              <a:rPr lang="es-ES" sz="2800"/>
              <a:t>que tienen el mismo problema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4400"/>
              <a:buFont typeface="Calibri"/>
              <a:buNone/>
            </a:pPr>
            <a:r>
              <a:rPr lang="es-ES">
                <a:solidFill>
                  <a:srgbClr val="538CD5"/>
                </a:solidFill>
              </a:rPr>
              <a:t>ELEMENTOS DIFERENCIADORES</a:t>
            </a:r>
            <a:endParaRPr i="1">
              <a:solidFill>
                <a:srgbClr val="538CD5"/>
              </a:solidFill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683568" y="1412776"/>
            <a:ext cx="7992888" cy="492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lang="es-ES" sz="2400">
                <a:solidFill>
                  <a:srgbClr val="00B050"/>
                </a:solidFill>
              </a:rPr>
              <a:t>Implicación Local y Factor humano: 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s-ES" sz="2400"/>
              <a:t>Grupos de Acción Local --- </a:t>
            </a:r>
            <a:r>
              <a:rPr lang="es-ES" sz="2400">
                <a:solidFill>
                  <a:srgbClr val="00B050"/>
                </a:solidFill>
              </a:rPr>
              <a:t>Red de oficinas para la revitalización rural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s-ES" sz="2400"/>
              <a:t>Ayuntamientos- Comarcas  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s-ES" sz="2400"/>
              <a:t>Red de colaboradores  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/>
              <a:t>Carácter </a:t>
            </a:r>
            <a:r>
              <a:rPr lang="es-ES" sz="2400">
                <a:solidFill>
                  <a:srgbClr val="00B050"/>
                </a:solidFill>
              </a:rPr>
              <a:t>muy práctico</a:t>
            </a:r>
            <a:r>
              <a:rPr lang="es-ES" sz="2400"/>
              <a:t>. Actuaciones adaptadas a: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s-ES" sz="2400"/>
              <a:t>Territorios y pueblos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s-ES" sz="2400"/>
              <a:t>Casos concretos de  personas de la ciudad interesadas en  vivir en el medio rural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s-ES" sz="2400"/>
              <a:t>jóvenes y mujeres locales 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lang="es-ES" sz="2400">
                <a:solidFill>
                  <a:srgbClr val="00B050"/>
                </a:solidFill>
              </a:rPr>
              <a:t>Visión global: </a:t>
            </a:r>
            <a:r>
              <a:rPr lang="es-ES" sz="2400"/>
              <a:t>Empleo + vivienda + TIC + vida social + servicios, etc.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lang="es-ES" sz="2400">
                <a:solidFill>
                  <a:srgbClr val="00B050"/>
                </a:solidFill>
              </a:rPr>
              <a:t>Cooperación y Trabajo en Red entre Territorios </a:t>
            </a:r>
            <a:endParaRPr sz="24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4400"/>
              <a:buFont typeface="Calibri"/>
              <a:buNone/>
            </a:pPr>
            <a:r>
              <a:rPr lang="es-ES">
                <a:solidFill>
                  <a:srgbClr val="538CD5"/>
                </a:solidFill>
              </a:rPr>
              <a:t>OBJETIVOS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395536" y="1124744"/>
            <a:ext cx="8229600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  <a:p>
            <a:pPr marL="514350" lvl="0" indent="-387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s-ES" sz="2000" b="1"/>
              <a:t>Preparar a  la población local para acoger e integrar a nuevos pobladores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s-ES" sz="2000" b="1"/>
              <a:t>Recabar, archivar y publicar información de interés para potenciales nuevos pobladores y familias</a:t>
            </a:r>
            <a:r>
              <a:rPr lang="es-ES" sz="2000"/>
              <a:t>.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s-ES" sz="2000" b="1"/>
              <a:t>Mejorar el territorio para que éste sea más atractivo y sea un marco de vida de calidad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s-ES" sz="2000" b="1"/>
              <a:t>Contactar con potenciales nuevos pobladores  y acompañar a los que se quieran establecer.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s-ES" sz="2000" b="1"/>
              <a:t>Fomentar la permanencia de jóvenes y mujeres 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es-ES" sz="2000" b="1"/>
              <a:t>Facilitar la competitividad de las actividades económicas y potenciarla llegada de nuevos inversores.</a:t>
            </a:r>
            <a:endParaRPr sz="2000" b="1"/>
          </a:p>
          <a:p>
            <a:pPr marL="51435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51435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683568" y="80645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lang="es-ES">
                <a:solidFill>
                  <a:srgbClr val="00B050"/>
                </a:solidFill>
              </a:rPr>
              <a:t>LABORES DEL PERSONAL</a:t>
            </a:r>
            <a:br>
              <a:rPr lang="es-ES">
                <a:solidFill>
                  <a:srgbClr val="00B050"/>
                </a:solidFill>
              </a:rPr>
            </a:br>
            <a:r>
              <a:rPr lang="es-ES">
                <a:solidFill>
                  <a:srgbClr val="00B050"/>
                </a:solidFill>
              </a:rPr>
              <a:t>DE LAS OFICINAS  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467544" y="2497579"/>
            <a:ext cx="822960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Presentaciones del proyecto en el territorio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Gestiones para la adhesión de los municipios.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Creación de una red de colaboradores contra la despoblación- Dinamización de estos colaboradores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Elaboración y difusión del manual del colaborador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Recopilación de buenas prácticas y experiencias y lucha contra la despoblación, alimentación de base de datos.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/>
          </a:p>
        </p:txBody>
      </p:sp>
      <p:pic>
        <p:nvPicPr>
          <p:cNvPr id="148" name="Google Shape;148;p9" descr="Resultado de imagen de objetivos ico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301514"/>
            <a:ext cx="2232248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742" y="1844824"/>
            <a:ext cx="4283967" cy="32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473090" y="-227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E22CA"/>
              </a:buClr>
              <a:buSzPts val="3200"/>
              <a:buFont typeface="Calibri"/>
              <a:buNone/>
            </a:pPr>
            <a:r>
              <a:rPr lang="es-ES" sz="3200">
                <a:solidFill>
                  <a:srgbClr val="1E22CA"/>
                </a:solidFill>
              </a:rPr>
              <a:t>DINAMIZAR, PROPONER, MOSTRAR HERRAMIENTAS</a:t>
            </a:r>
            <a:endParaRPr sz="3200">
              <a:solidFill>
                <a:srgbClr val="1E22CA"/>
              </a:solidFill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457200" y="1052739"/>
            <a:ext cx="8229600" cy="64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Información  a responsables municipales </a:t>
            </a:r>
            <a:endParaRPr/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9" y="2918633"/>
            <a:ext cx="4778762" cy="3584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/>
        </p:nvSpPr>
        <p:spPr>
          <a:xfrm>
            <a:off x="683568" y="290290"/>
            <a:ext cx="80648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NECESIDAD DE VIVIENDA</a:t>
            </a:r>
            <a:endParaRPr sz="3200" b="1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081662"/>
            <a:ext cx="3239610" cy="25916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2204864"/>
            <a:ext cx="4006509" cy="300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3789040"/>
            <a:ext cx="3852428" cy="288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/>
        </p:nvSpPr>
        <p:spPr>
          <a:xfrm>
            <a:off x="4283968" y="1124744"/>
            <a:ext cx="43204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Conocer experiencias para movilizar vivienda vacía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PresentationFormat>Presentación en pantalla (4:3)</PresentationFormat>
  <Paragraphs>47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POR QUÉ PUEBLOS VIVOS </vt:lpstr>
      <vt:lpstr>POR QUÉ PUEBLOS VIVOS </vt:lpstr>
      <vt:lpstr>ELEMENTOS DIFERENCIADORES</vt:lpstr>
      <vt:lpstr>OBJETIVOS</vt:lpstr>
      <vt:lpstr>LABORES DEL PERSONAL DE LAS OFICINAS  </vt:lpstr>
      <vt:lpstr>DINAMIZAR, PROPONER, MOSTRAR HERRAMIENTAS</vt:lpstr>
      <vt:lpstr>Diapositiva 9</vt:lpstr>
      <vt:lpstr>Diapositiva 10</vt:lpstr>
      <vt:lpstr>Diapositiva 11</vt:lpstr>
      <vt:lpstr>Diapositiva 12</vt:lpstr>
      <vt:lpstr>Diapositiva 13</vt:lpstr>
      <vt:lpstr>Muchas gracias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paloma</dc:creator>
  <cp:lastModifiedBy>equipo</cp:lastModifiedBy>
  <cp:revision>1</cp:revision>
  <dcterms:created xsi:type="dcterms:W3CDTF">2016-07-19T15:38:13Z</dcterms:created>
  <dcterms:modified xsi:type="dcterms:W3CDTF">2023-06-22T05:43:49Z</dcterms:modified>
</cp:coreProperties>
</file>