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7" r:id="rId6"/>
    <p:sldId id="272" r:id="rId7"/>
    <p:sldId id="266" r:id="rId8"/>
    <p:sldId id="260" r:id="rId9"/>
    <p:sldId id="270" r:id="rId10"/>
    <p:sldId id="261" r:id="rId11"/>
    <p:sldId id="262" r:id="rId12"/>
    <p:sldId id="263" r:id="rId13"/>
    <p:sldId id="264" r:id="rId14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78" d="100"/>
          <a:sy n="78" d="100"/>
        </p:scale>
        <p:origin x="102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E776A-AA50-4A4D-8436-6FA078E06649}" type="datetimeFigureOut">
              <a:rPr lang="es-ES" smtClean="0"/>
              <a:t>07/11/2016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31334-B903-4FB5-AEA9-1E47E378DD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58400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2E61002-40A7-45C4-BCB6-4571682DAA4E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429952-888A-43BB-8D2E-4B3FC5E7C11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734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C942D9-B98B-40E8-8120-C37FA4F62B80}" type="slidenum">
              <a:rPr lang="es-ES" altLang="es-ES"/>
              <a:pPr eaLnBrk="1" hangingPunct="1"/>
              <a:t>1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6392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CA5A6-C42F-435D-A6A5-401EA887A309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432E1-82EB-4F2B-B628-D8BB283E0206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81115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26E1C-A2C5-47E7-A4D1-B7F60445740D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628D0A-FC85-401B-8474-0C2089501050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346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03968-920A-4530-A5FA-FEF6BBD4A53C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C2731-F22E-4A2F-8B90-EA0866BD5B0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51817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04635-7B52-4588-9D99-88A61551A01F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F60DE-7063-43CB-92EF-2B7A76BC900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094633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21352-E3F7-4082-9823-E36F9CC26E28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3A87B3-0AF1-482D-B9BB-7C5E53621AD0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539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D6301-B9F9-4A7D-BBC1-9B5F02EE6DC9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50E33-7DE4-4128-B224-D51C5048B41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762822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674E-D7D0-492F-A79E-88AAC99A4590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3CF67-C397-483B-B412-2A58DB24631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6606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D26A3-B36F-4725-A573-75B5EB728FF0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56991-8D7A-4F73-BF20-6036BCB08C8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10037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40C9C-7868-4D84-A21B-4EF8C203730D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468106-D94A-4FF6-83BB-3349D5B2096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952901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81540-463B-49D5-9EE7-60C220C1DF8C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A1826-9FBB-43C7-A0BD-85BA862BD700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3500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3D290-F3D7-4C3A-B657-1464CD43EDCF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150EB-CC5E-46AD-8A9E-C05C9079F17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79721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5488D-B3D1-49A5-8FAA-9E3BD03EC149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A4ECB-D08D-4A93-B1F6-E2393B37910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1776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92A587-FD5E-4AC7-902D-2E703C97DDB8}" type="datetimeFigureOut">
              <a:rPr lang="es-ES"/>
              <a:pPr>
                <a:defRPr/>
              </a:pPr>
              <a:t>07/11/2016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C0D7050-76AA-4BE9-95FA-1E9E99FC0207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redrural@magrama.es" TargetMode="External"/><Relationship Id="rId2" Type="http://schemas.openxmlformats.org/officeDocument/2006/relationships/hyperlink" Target="mailto:lmgarcia@magrama.es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hyperlink" Target="http://www.redruralnacional.e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boe.es/diario_boe/txt.php?id=BOE-A-2008-56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redruralnacional.es/grupos-de-trabajo/inicio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9 Grupo"/>
          <p:cNvGrpSpPr>
            <a:grpSpLocks noChangeAspect="1"/>
          </p:cNvGrpSpPr>
          <p:nvPr/>
        </p:nvGrpSpPr>
        <p:grpSpPr bwMode="auto">
          <a:xfrm>
            <a:off x="1692275" y="5856288"/>
            <a:ext cx="5916613" cy="812800"/>
            <a:chOff x="251520" y="260648"/>
            <a:chExt cx="8730602" cy="1200914"/>
          </a:xfrm>
        </p:grpSpPr>
        <p:pic>
          <p:nvPicPr>
            <p:cNvPr id="2051" name="4 Imagen" descr="MAGRAMA_FEADER_EUROPAINVIERTE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260648"/>
              <a:ext cx="6181357" cy="12009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2" name="8 Imagen" descr="Logo_RRN_2014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32240" y="324920"/>
              <a:ext cx="2249882" cy="943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CuadroTexto 1"/>
          <p:cNvSpPr txBox="1"/>
          <p:nvPr/>
        </p:nvSpPr>
        <p:spPr>
          <a:xfrm>
            <a:off x="1979712" y="2060848"/>
            <a:ext cx="50405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es-ES" sz="2800" b="1" dirty="0" smtClean="0">
                <a:solidFill>
                  <a:schemeClr val="accent3">
                    <a:lumMod val="75000"/>
                  </a:schemeClr>
                </a:solidFill>
              </a:rPr>
              <a:t>ª REUNIÓN GRUPO DE TRABAJO COOPERACIÓN LEADER</a:t>
            </a:r>
          </a:p>
          <a:p>
            <a:pPr algn="ctr"/>
            <a:endParaRPr lang="es-ES" sz="2800" b="1" dirty="0"/>
          </a:p>
          <a:p>
            <a:pPr algn="ctr"/>
            <a:r>
              <a:rPr lang="es-ES" sz="2000" b="1" dirty="0">
                <a:solidFill>
                  <a:schemeClr val="accent3">
                    <a:lumMod val="75000"/>
                  </a:schemeClr>
                </a:solidFill>
              </a:rPr>
              <a:t>8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de noviembre de 2016</a:t>
            </a:r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39552" y="1223534"/>
            <a:ext cx="784887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4"/>
            </a:pPr>
            <a:r>
              <a:rPr lang="es-ES" sz="2000" b="1" dirty="0" smtClean="0"/>
              <a:t>Grupo de Trabajo de la Red Europea de Desarrollo Rural:</a:t>
            </a:r>
          </a:p>
          <a:p>
            <a:pPr marL="342900" lvl="0" indent="-342900">
              <a:buFont typeface="+mj-lt"/>
              <a:buAutoNum type="arabicPeriod" startAt="4"/>
            </a:pPr>
            <a:endParaRPr lang="es-ES" sz="2000" b="1" dirty="0"/>
          </a:p>
          <a:p>
            <a:pPr lvl="0"/>
            <a:r>
              <a:rPr lang="es-ES" sz="2000" b="1" dirty="0" smtClean="0"/>
              <a:t>Plan de acción</a:t>
            </a:r>
          </a:p>
          <a:p>
            <a:pPr lvl="0"/>
            <a:r>
              <a:rPr lang="es-ES" sz="2000" b="1" dirty="0" smtClean="0"/>
              <a:t>	</a:t>
            </a:r>
            <a:endParaRPr lang="es-ES" sz="2000" b="1" dirty="0" smtClean="0"/>
          </a:p>
          <a:p>
            <a:pPr lvl="0"/>
            <a:r>
              <a:rPr lang="es-ES" sz="2000" b="1" dirty="0" smtClean="0">
                <a:sym typeface="Wingdings" panose="05000000000000000000" pitchFamily="2" charset="2"/>
              </a:rPr>
              <a:t>Temas</a:t>
            </a:r>
            <a:r>
              <a:rPr lang="es-ES" sz="2000" b="1" dirty="0" smtClean="0">
                <a:sym typeface="Wingdings" panose="05000000000000000000" pitchFamily="2" charset="2"/>
              </a:rPr>
              <a:t>:</a:t>
            </a:r>
          </a:p>
          <a:p>
            <a:endParaRPr lang="es-ES" sz="20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The „ideal process-procedure” for a TNC project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 Developing a common template (</a:t>
            </a:r>
            <a:r>
              <a:rPr lang="en-US" sz="1600" dirty="0" smtClean="0">
                <a:solidFill>
                  <a:srgbClr val="FF0000"/>
                </a:solidFill>
              </a:rPr>
              <a:t>cooperation agreements</a:t>
            </a: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, application forms)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dirty="0" smtClean="0">
                <a:solidFill>
                  <a:schemeClr val="accent3">
                    <a:lumMod val="75000"/>
                  </a:schemeClr>
                </a:solidFill>
              </a:rPr>
              <a:t>“</a:t>
            </a:r>
            <a:r>
              <a:rPr lang="es-ES" sz="1600" dirty="0" err="1" smtClean="0">
                <a:solidFill>
                  <a:schemeClr val="accent3">
                    <a:lumMod val="75000"/>
                  </a:schemeClr>
                </a:solidFill>
              </a:rPr>
              <a:t>Voluntary</a:t>
            </a:r>
            <a:r>
              <a:rPr lang="es-ES" sz="16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1600" dirty="0" err="1">
                <a:solidFill>
                  <a:schemeClr val="accent3">
                    <a:lumMod val="75000"/>
                  </a:schemeClr>
                </a:solidFill>
              </a:rPr>
              <a:t>agreements</a:t>
            </a:r>
            <a:r>
              <a:rPr lang="es-ES" sz="1600" dirty="0">
                <a:solidFill>
                  <a:schemeClr val="accent3">
                    <a:lumMod val="75000"/>
                  </a:schemeClr>
                </a:solidFill>
              </a:rPr>
              <a:t>”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>
                <a:solidFill>
                  <a:schemeClr val="accent3">
                    <a:lumMod val="75000"/>
                  </a:schemeClr>
                </a:solidFill>
              </a:rPr>
              <a:t>Coordinating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the timing of selection and approvals of TNC projects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Exploring </a:t>
            </a:r>
            <a:r>
              <a:rPr lang="en-US" sz="1600" dirty="0"/>
              <a:t>ways in which NRNs can contribute to „</a:t>
            </a:r>
            <a:r>
              <a:rPr lang="en-US" sz="1600" dirty="0" err="1"/>
              <a:t>harmonisation</a:t>
            </a:r>
            <a:r>
              <a:rPr lang="en-US" sz="1600" dirty="0"/>
              <a:t>” of procedures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 </a:t>
            </a:r>
            <a:r>
              <a:rPr lang="en-US" sz="1600" dirty="0">
                <a:solidFill>
                  <a:schemeClr val="accent3">
                    <a:lumMod val="75000"/>
                  </a:schemeClr>
                </a:solidFill>
              </a:rPr>
              <a:t>Developing an EU calendar of TNC calls for projects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dirty="0" err="1" smtClean="0"/>
              <a:t>Common</a:t>
            </a:r>
            <a:r>
              <a:rPr lang="es-ES" sz="1600" dirty="0" smtClean="0"/>
              <a:t> </a:t>
            </a:r>
            <a:r>
              <a:rPr lang="es-ES" sz="1600" dirty="0" err="1"/>
              <a:t>definitions</a:t>
            </a:r>
            <a:r>
              <a:rPr lang="es-ES" sz="1600" dirty="0"/>
              <a:t> (?) – </a:t>
            </a:r>
            <a:r>
              <a:rPr lang="es-ES" sz="1600" dirty="0" err="1"/>
              <a:t>joint</a:t>
            </a:r>
            <a:r>
              <a:rPr lang="es-ES" sz="1600" dirty="0"/>
              <a:t> </a:t>
            </a:r>
            <a:r>
              <a:rPr lang="es-ES" sz="1600" dirty="0" err="1"/>
              <a:t>action</a:t>
            </a:r>
            <a:r>
              <a:rPr lang="es-ES" sz="1600" dirty="0"/>
              <a:t>, </a:t>
            </a:r>
            <a:r>
              <a:rPr lang="es-ES" sz="1600" dirty="0" err="1">
                <a:solidFill>
                  <a:schemeClr val="accent3">
                    <a:lumMod val="75000"/>
                  </a:schemeClr>
                </a:solidFill>
              </a:rPr>
              <a:t>common</a:t>
            </a:r>
            <a:r>
              <a:rPr lang="es-ES" sz="160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1600" dirty="0" err="1">
                <a:solidFill>
                  <a:schemeClr val="accent3">
                    <a:lumMod val="75000"/>
                  </a:schemeClr>
                </a:solidFill>
              </a:rPr>
              <a:t>cost</a:t>
            </a:r>
            <a:r>
              <a:rPr lang="es-ES" sz="1600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Demonstrating </a:t>
            </a:r>
            <a:r>
              <a:rPr lang="en-US" sz="1600" dirty="0"/>
              <a:t>the „added value” of cooperation / learning from mistakes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600" dirty="0" err="1" smtClean="0"/>
              <a:t>The</a:t>
            </a:r>
            <a:r>
              <a:rPr lang="es-ES" sz="1600" dirty="0" smtClean="0"/>
              <a:t> </a:t>
            </a:r>
            <a:r>
              <a:rPr lang="es-ES" sz="1600" dirty="0"/>
              <a:t>„LEAD MA/PA” concept </a:t>
            </a:r>
          </a:p>
          <a:p>
            <a:endParaRPr lang="es-ES" sz="2000" b="1" dirty="0" smtClean="0">
              <a:sym typeface="Wingdings" panose="05000000000000000000" pitchFamily="2" charset="2"/>
            </a:endParaRPr>
          </a:p>
          <a:p>
            <a:pPr lvl="0"/>
            <a:r>
              <a:rPr lang="es-ES" sz="2000" b="1" dirty="0" smtClean="0">
                <a:sym typeface="Wingdings" panose="05000000000000000000" pitchFamily="2" charset="2"/>
              </a:rPr>
              <a:t>	</a:t>
            </a:r>
            <a:endParaRPr lang="es-ES" sz="2000" b="1" dirty="0" smtClean="0"/>
          </a:p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43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827584" y="1340768"/>
            <a:ext cx="712879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s-ES" sz="2000" b="1" dirty="0" smtClean="0">
                <a:solidFill>
                  <a:prstClr val="black"/>
                </a:solidFill>
              </a:rPr>
              <a:t>Evento </a:t>
            </a:r>
            <a:r>
              <a:rPr lang="es-ES" sz="2000" b="1" dirty="0" smtClean="0">
                <a:solidFill>
                  <a:prstClr val="black"/>
                </a:solidFill>
              </a:rPr>
              <a:t>LEADER</a:t>
            </a:r>
          </a:p>
          <a:p>
            <a:pPr marL="342900" indent="-342900">
              <a:buFont typeface="+mj-lt"/>
              <a:buAutoNum type="arabicPeriod" startAt="5"/>
            </a:pPr>
            <a:endParaRPr lang="es-ES" sz="2000" b="1" dirty="0">
              <a:solidFill>
                <a:prstClr val="black"/>
              </a:solidFill>
            </a:endParaRPr>
          </a:p>
          <a:p>
            <a:endParaRPr lang="es-ES" sz="2000" b="1" dirty="0" smtClean="0">
              <a:solidFill>
                <a:prstClr val="black"/>
              </a:solidFill>
            </a:endParaRPr>
          </a:p>
          <a:p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15 de diciembre 2016</a:t>
            </a:r>
            <a:endParaRPr lang="es-ES" sz="20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eriod" startAt="5"/>
            </a:pPr>
            <a:endParaRPr lang="es-ES" sz="2000" b="1" dirty="0">
              <a:solidFill>
                <a:prstClr val="black"/>
              </a:solidFill>
            </a:endParaRPr>
          </a:p>
          <a:p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Avances en Grupo de </a:t>
            </a: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Trabajo Cooperación LEADER</a:t>
            </a:r>
          </a:p>
          <a:p>
            <a:endParaRPr lang="es-ES" sz="2000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Cooperación AEI</a:t>
            </a:r>
            <a:endParaRPr lang="es-ES" sz="20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s-ES" sz="2000" b="1" dirty="0">
                <a:solidFill>
                  <a:schemeClr val="accent4">
                    <a:lumMod val="75000"/>
                  </a:schemeClr>
                </a:solidFill>
              </a:rPr>
              <a:t>	</a:t>
            </a:r>
          </a:p>
          <a:p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</a:rPr>
              <a:t>Propuestas de proyectos de cooperación: puesta en contacto GAL</a:t>
            </a:r>
            <a:endParaRPr lang="es-ES" sz="2000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es-ES" dirty="0" smtClean="0"/>
          </a:p>
          <a:p>
            <a:pPr marL="342900" indent="-342900">
              <a:buFont typeface="+mj-lt"/>
              <a:buAutoNum type="arabicPeriod" startAt="5"/>
            </a:pPr>
            <a:endParaRPr lang="es-ES" dirty="0"/>
          </a:p>
          <a:p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33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7584" y="1628800"/>
            <a:ext cx="74888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 startAt="6"/>
            </a:pPr>
            <a:r>
              <a:rPr lang="es-ES" sz="2000" b="1" dirty="0" smtClean="0"/>
              <a:t>Próximos pasos. Sugerencias de otras actuaciones de la RRN</a:t>
            </a:r>
          </a:p>
          <a:p>
            <a:pPr marL="457200" lvl="0" indent="-457200">
              <a:buFont typeface="+mj-lt"/>
              <a:buAutoNum type="arabicPeriod" startAt="6"/>
            </a:pPr>
            <a:endParaRPr lang="es-ES" sz="20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Aprobación de documentos consensuados-Acuerdo entre AAGG para su adopción 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(plazo: diciembre 2017) </a:t>
            </a:r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Presentación en el grupo de trabajo ENRD para cooperación LEADER </a:t>
            </a:r>
          </a:p>
          <a:p>
            <a:pPr lvl="0"/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Desarrollo herramienta web para cooperación </a:t>
            </a:r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Participación en PWG (Grupo de Trabajo ENRD)</a:t>
            </a:r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0"/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Continuidad/evolución del Grupo de 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Trabajo</a:t>
            </a:r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  <a:p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6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51720" y="2276872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Gracias por vuestra atención</a:t>
            </a:r>
          </a:p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¡hasta la próxima!</a:t>
            </a:r>
          </a:p>
          <a:p>
            <a:pPr algn="ctr"/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  <a:hlinkClick r:id="rId2"/>
              </a:rPr>
              <a:t>lmgarcia@magrama.es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  <a:hlinkClick r:id="rId3"/>
              </a:rPr>
              <a:t>redrural@magrama.es</a:t>
            </a:r>
            <a:endParaRPr lang="es-ES" sz="2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  <a:hlinkClick r:id="rId4"/>
              </a:rPr>
              <a:t>www.redruralnacional.es</a:t>
            </a:r>
            <a:r>
              <a:rPr lang="es-ES" sz="2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es-ES" sz="2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7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7584" y="980728"/>
            <a:ext cx="76328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ES" b="1" dirty="0" smtClean="0"/>
              <a:t>ORDEN DEL DÍA </a:t>
            </a:r>
          </a:p>
          <a:p>
            <a:pPr lvl="0" algn="ctr"/>
            <a:endParaRPr lang="es-ES" dirty="0"/>
          </a:p>
          <a:p>
            <a:pPr lvl="0" algn="ctr"/>
            <a:endParaRPr lang="es-ES" dirty="0" smtClean="0"/>
          </a:p>
          <a:p>
            <a:pPr marL="342900" lvl="0" indent="-342900">
              <a:buFont typeface="+mj-lt"/>
              <a:buAutoNum type="arabicPeriod"/>
            </a:pPr>
            <a:r>
              <a:rPr lang="es-ES" dirty="0" smtClean="0">
                <a:latin typeface="+mn-lt"/>
              </a:rPr>
              <a:t>Ronda </a:t>
            </a:r>
            <a:r>
              <a:rPr lang="es-ES" dirty="0">
                <a:latin typeface="+mn-lt"/>
              </a:rPr>
              <a:t>de actualización de información- situación de cada Comunidad Autónoma </a:t>
            </a:r>
            <a:endParaRPr lang="es-ES" dirty="0" smtClean="0">
              <a:latin typeface="+mn-lt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s-ES" dirty="0" smtClean="0">
                <a:latin typeface="+mn-lt"/>
              </a:rPr>
              <a:t>Productos del grupo de trabajo	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ES" dirty="0" smtClean="0">
                <a:latin typeface="+mn-lt"/>
              </a:rPr>
              <a:t>Documentos </a:t>
            </a:r>
            <a:r>
              <a:rPr lang="es-ES" dirty="0">
                <a:latin typeface="+mn-lt"/>
              </a:rPr>
              <a:t>para la </a:t>
            </a:r>
            <a:r>
              <a:rPr lang="es-ES" dirty="0" smtClean="0">
                <a:latin typeface="+mn-lt"/>
              </a:rPr>
              <a:t>armonización de normativa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ES" dirty="0" smtClean="0">
                <a:latin typeface="+mn-lt"/>
              </a:rPr>
              <a:t>Herramienta </a:t>
            </a:r>
            <a:r>
              <a:rPr lang="es-ES" dirty="0">
                <a:latin typeface="+mn-lt"/>
              </a:rPr>
              <a:t>web para cruce de datos entre AAGG- funcionalidades necesarias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ES" dirty="0" smtClean="0">
                <a:latin typeface="+mn-lt"/>
              </a:rPr>
              <a:t>Manual de cooperación LEADER</a:t>
            </a:r>
          </a:p>
          <a:p>
            <a:pPr lvl="0"/>
            <a:endParaRPr lang="es-ES" dirty="0">
              <a:latin typeface="+mn-lt"/>
            </a:endParaRPr>
          </a:p>
          <a:p>
            <a:pPr marL="342900" lvl="0" indent="-342900">
              <a:buFont typeface="+mj-lt"/>
              <a:buAutoNum type="arabicPeriod" startAt="3"/>
            </a:pPr>
            <a:r>
              <a:rPr lang="es-ES" dirty="0" err="1" smtClean="0">
                <a:latin typeface="+mn-lt"/>
              </a:rPr>
              <a:t>Practicioner</a:t>
            </a:r>
            <a:r>
              <a:rPr lang="es-ES" dirty="0" smtClean="0">
                <a:latin typeface="+mn-lt"/>
              </a:rPr>
              <a:t> </a:t>
            </a:r>
            <a:r>
              <a:rPr lang="es-ES" dirty="0" err="1" smtClean="0">
                <a:latin typeface="+mn-lt"/>
              </a:rPr>
              <a:t>Working</a:t>
            </a:r>
            <a:r>
              <a:rPr lang="es-ES" dirty="0" smtClean="0">
                <a:latin typeface="+mn-lt"/>
              </a:rPr>
              <a:t> </a:t>
            </a:r>
            <a:r>
              <a:rPr lang="es-ES" dirty="0" err="1" smtClean="0">
                <a:latin typeface="+mn-lt"/>
              </a:rPr>
              <a:t>Group</a:t>
            </a:r>
            <a:r>
              <a:rPr lang="es-ES" dirty="0" smtClean="0">
                <a:latin typeface="+mn-lt"/>
              </a:rPr>
              <a:t> ENRD: Plan de Acción</a:t>
            </a:r>
          </a:p>
          <a:p>
            <a:pPr marL="342900" lvl="0" indent="-342900">
              <a:buFont typeface="+mj-lt"/>
              <a:buAutoNum type="arabicPeriod" startAt="3"/>
            </a:pPr>
            <a:endParaRPr lang="es-ES" dirty="0">
              <a:latin typeface="+mn-lt"/>
            </a:endParaRPr>
          </a:p>
          <a:p>
            <a:pPr marL="342900" lvl="0" indent="-342900">
              <a:buFont typeface="+mj-lt"/>
              <a:buAutoNum type="arabicPeriod" startAt="3"/>
            </a:pPr>
            <a:r>
              <a:rPr lang="es-ES" dirty="0" smtClean="0">
                <a:latin typeface="+mn-lt"/>
              </a:rPr>
              <a:t>Evento LEADER 2016</a:t>
            </a:r>
          </a:p>
          <a:p>
            <a:pPr marL="342900" lvl="0" indent="-342900">
              <a:buFont typeface="+mj-lt"/>
              <a:buAutoNum type="arabicPeriod" startAt="3"/>
            </a:pPr>
            <a:endParaRPr lang="es-ES" dirty="0">
              <a:latin typeface="+mn-lt"/>
            </a:endParaRPr>
          </a:p>
          <a:p>
            <a:pPr marL="342900" lvl="0" indent="-342900">
              <a:buFont typeface="+mj-lt"/>
              <a:buAutoNum type="arabicPeriod" startAt="3"/>
            </a:pPr>
            <a:r>
              <a:rPr lang="es-ES" dirty="0">
                <a:latin typeface="+mn-lt"/>
              </a:rPr>
              <a:t>Próximos pasos. 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4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11560" y="1556792"/>
            <a:ext cx="777686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s-ES" sz="2000" b="1" dirty="0" smtClean="0"/>
              <a:t>Ronda de actualización de información- situación de cada Comunidad Autónoma </a:t>
            </a:r>
          </a:p>
          <a:p>
            <a:pPr lvl="0"/>
            <a:endParaRPr lang="es-ES" sz="2000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dirty="0" smtClean="0"/>
              <a:t>Selección de Grupos y EDL: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3">
                    <a:lumMod val="75000"/>
                  </a:schemeClr>
                </a:solidFill>
              </a:rPr>
              <a:t>Seleccionados en Aragón, Asturias, Baleares (menos Mallorca), Cantabria, Cataluña, Castilla la Mancha, Castilla y León, Extremadura, La Rioja, Navarra, País Vasco, Comunidad Valenciana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>
                <a:solidFill>
                  <a:schemeClr val="accent6">
                    <a:lumMod val="75000"/>
                  </a:schemeClr>
                </a:solidFill>
              </a:rPr>
              <a:t>En proceso de selección: Andalucía, Canarias, Galicia, Madrid, Murcia </a:t>
            </a:r>
          </a:p>
          <a:p>
            <a:pPr lvl="1"/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BBRR/ Convocatorias de cooperación LEADER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dirty="0" smtClean="0"/>
              <a:t>Cataluña, la Rioja, </a:t>
            </a:r>
            <a:r>
              <a:rPr lang="es-ES" dirty="0" smtClean="0"/>
              <a:t>Aragón</a:t>
            </a:r>
            <a:r>
              <a:rPr lang="es-ES" dirty="0" smtClean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Avances en la normativa/próximas convocatorias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lvl="1"/>
            <a:endParaRPr lang="es-ES" dirty="0">
              <a:solidFill>
                <a:srgbClr val="FF0000"/>
              </a:solidFill>
            </a:endParaRPr>
          </a:p>
          <a:p>
            <a:endParaRPr lang="es-ES" dirty="0"/>
          </a:p>
        </p:txBody>
      </p:sp>
      <p:sp>
        <p:nvSpPr>
          <p:cNvPr id="7" name="CuadroTexto 6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64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87276" y="1194715"/>
            <a:ext cx="792088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s-ES" sz="2000" b="1" dirty="0">
                <a:solidFill>
                  <a:prstClr val="black"/>
                </a:solidFill>
              </a:rPr>
              <a:t>Documentos para la armonización de normativa: comentarios, modificaciones. Aprobación como producto del Grupo de </a:t>
            </a:r>
            <a:r>
              <a:rPr lang="es-ES" sz="2000" b="1" dirty="0" smtClean="0">
                <a:solidFill>
                  <a:prstClr val="black"/>
                </a:solidFill>
              </a:rPr>
              <a:t>Trabajo</a:t>
            </a:r>
            <a:endParaRPr lang="es-ES" sz="2000" b="1" dirty="0">
              <a:solidFill>
                <a:prstClr val="black"/>
              </a:solidFill>
            </a:endParaRPr>
          </a:p>
          <a:p>
            <a:pPr marL="342900" indent="-342900">
              <a:buFont typeface="+mj-lt"/>
              <a:buAutoNum type="arabicPeriod" startAt="2"/>
            </a:pPr>
            <a:endParaRPr lang="es-ES" sz="2000" b="1" dirty="0" smtClean="0">
              <a:solidFill>
                <a:prstClr val="black"/>
              </a:solidFill>
            </a:endParaRPr>
          </a:p>
          <a:p>
            <a:pPr marL="457200" indent="-457200">
              <a:buFont typeface="+mj-lt"/>
              <a:buAutoNum type="alphaUcPeriod"/>
            </a:pPr>
            <a:r>
              <a:rPr lang="es-ES" sz="2000" dirty="0" smtClean="0">
                <a:solidFill>
                  <a:prstClr val="black"/>
                </a:solidFill>
              </a:rPr>
              <a:t> </a:t>
            </a:r>
            <a:r>
              <a:rPr lang="es-ES" sz="2000" b="1" dirty="0" smtClean="0">
                <a:solidFill>
                  <a:prstClr val="black"/>
                </a:solidFill>
              </a:rPr>
              <a:t>Documentos aportados en el grupo de trabajo online: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</a:rPr>
              <a:t>Procedimiento para la cooperación interterritorial (Cataluña)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</a:rPr>
              <a:t>Modelo de solicitud común (RRN)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000" dirty="0" smtClean="0">
                <a:solidFill>
                  <a:schemeClr val="accent4">
                    <a:lumMod val="75000"/>
                  </a:schemeClr>
                </a:solidFill>
              </a:rPr>
              <a:t>Propuesta de regulación común de los gastos subvencionables (RRN)</a:t>
            </a:r>
          </a:p>
          <a:p>
            <a:endParaRPr lang="es-ES" sz="2000" dirty="0" smtClean="0">
              <a:solidFill>
                <a:prstClr val="black"/>
              </a:solidFill>
            </a:endParaRPr>
          </a:p>
          <a:p>
            <a:r>
              <a:rPr lang="es-ES" sz="2000" dirty="0" smtClean="0">
                <a:solidFill>
                  <a:prstClr val="black"/>
                </a:solidFill>
              </a:rPr>
              <a:t>Objetivo: realizar un </a:t>
            </a:r>
            <a:r>
              <a:rPr lang="es-ES" sz="2000" dirty="0" smtClean="0">
                <a:solidFill>
                  <a:prstClr val="black"/>
                </a:solidFill>
              </a:rPr>
              <a:t>acuerdo voluntario </a:t>
            </a:r>
            <a:r>
              <a:rPr lang="es-ES" sz="2000" dirty="0" smtClean="0">
                <a:solidFill>
                  <a:prstClr val="black"/>
                </a:solidFill>
              </a:rPr>
              <a:t>entre las </a:t>
            </a:r>
            <a:r>
              <a:rPr lang="es-ES" sz="2000" dirty="0" smtClean="0">
                <a:solidFill>
                  <a:prstClr val="black"/>
                </a:solidFill>
              </a:rPr>
              <a:t>AG</a:t>
            </a:r>
            <a:r>
              <a:rPr lang="es-ES" sz="2000" dirty="0" smtClean="0">
                <a:solidFill>
                  <a:prstClr val="black"/>
                </a:solidFill>
              </a:rPr>
              <a:t>, </a:t>
            </a:r>
            <a:r>
              <a:rPr lang="es-ES" sz="2000" dirty="0" smtClean="0">
                <a:solidFill>
                  <a:prstClr val="black"/>
                </a:solidFill>
              </a:rPr>
              <a:t>para adoptar los documentos resultantes como </a:t>
            </a:r>
            <a:r>
              <a:rPr lang="es-ES" sz="2000" b="1" dirty="0" smtClean="0">
                <a:solidFill>
                  <a:prstClr val="black"/>
                </a:solidFill>
              </a:rPr>
              <a:t>directrices de un procedimiento común</a:t>
            </a:r>
            <a:endParaRPr lang="es-ES" sz="2000" b="1" dirty="0" smtClean="0">
              <a:solidFill>
                <a:prstClr val="black"/>
              </a:solidFill>
            </a:endParaRPr>
          </a:p>
          <a:p>
            <a:endParaRPr lang="es-ES" sz="2000" dirty="0" smtClean="0">
              <a:solidFill>
                <a:prstClr val="black"/>
              </a:solidFill>
              <a:sym typeface="Wingdings" panose="05000000000000000000" pitchFamily="2" charset="2"/>
            </a:endParaRPr>
          </a:p>
          <a:p>
            <a:endParaRPr lang="es-ES" sz="20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1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riángulo isósceles 54"/>
          <p:cNvSpPr/>
          <p:nvPr/>
        </p:nvSpPr>
        <p:spPr>
          <a:xfrm>
            <a:off x="8019155" y="3772397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88033" y="881790"/>
            <a:ext cx="79411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prstClr val="black"/>
                </a:solidFill>
              </a:rPr>
              <a:t>Procedimiento para la cooperación interterritorial </a:t>
            </a:r>
            <a:endParaRPr lang="es-ES" sz="20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83764" y="1782514"/>
            <a:ext cx="208843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b="1" dirty="0" smtClean="0">
                <a:solidFill>
                  <a:srgbClr val="FFC000"/>
                </a:solidFill>
              </a:rPr>
              <a:t>FASE 1</a:t>
            </a:r>
            <a:r>
              <a:rPr lang="es-ES_tradnl" sz="1600" b="1" dirty="0" smtClean="0">
                <a:solidFill>
                  <a:srgbClr val="FFC000"/>
                </a:solidFill>
              </a:rPr>
              <a:t>: solicitud inicial</a:t>
            </a:r>
            <a:endParaRPr lang="es-ES_tradnl" sz="1600" b="1" dirty="0" smtClean="0">
              <a:solidFill>
                <a:srgbClr val="FFC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5220072" y="1803036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" name="Triángulo isósceles 2"/>
          <p:cNvSpPr/>
          <p:nvPr/>
        </p:nvSpPr>
        <p:spPr>
          <a:xfrm>
            <a:off x="8025315" y="1628608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8" name="Conector 7"/>
          <p:cNvSpPr/>
          <p:nvPr/>
        </p:nvSpPr>
        <p:spPr>
          <a:xfrm>
            <a:off x="3940173" y="1731713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6567727" y="1819470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10" name="Conector 9"/>
          <p:cNvSpPr/>
          <p:nvPr/>
        </p:nvSpPr>
        <p:spPr>
          <a:xfrm>
            <a:off x="2683754" y="1731713"/>
            <a:ext cx="792088" cy="649359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627784" y="1819470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939804" y="1873604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5179816" y="1873604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622286" y="1967361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8155298" y="2040408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21" name="CuadroTexto 20"/>
          <p:cNvSpPr txBox="1"/>
          <p:nvPr/>
        </p:nvSpPr>
        <p:spPr>
          <a:xfrm>
            <a:off x="288033" y="2639733"/>
            <a:ext cx="20884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600" b="1" dirty="0" smtClean="0">
                <a:solidFill>
                  <a:schemeClr val="accent3">
                    <a:lumMod val="75000"/>
                  </a:schemeClr>
                </a:solidFill>
              </a:rPr>
              <a:t>FASE </a:t>
            </a:r>
            <a:r>
              <a:rPr lang="es-ES_tradnl" sz="1600" b="1" dirty="0" smtClean="0">
                <a:solidFill>
                  <a:schemeClr val="accent3">
                    <a:lumMod val="75000"/>
                  </a:schemeClr>
                </a:solidFill>
              </a:rPr>
              <a:t>2: comunicación a las AG (5 días)</a:t>
            </a:r>
            <a:endParaRPr lang="es-ES_tradnl" sz="1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sz="16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2" name="Rectángulo redondeado 21"/>
          <p:cNvSpPr/>
          <p:nvPr/>
        </p:nvSpPr>
        <p:spPr>
          <a:xfrm>
            <a:off x="5199944" y="2882852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3" name="Triángulo isósceles 22"/>
          <p:cNvSpPr/>
          <p:nvPr/>
        </p:nvSpPr>
        <p:spPr>
          <a:xfrm>
            <a:off x="7991245" y="2600446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4" name="Conector 23"/>
          <p:cNvSpPr/>
          <p:nvPr/>
        </p:nvSpPr>
        <p:spPr>
          <a:xfrm>
            <a:off x="3940173" y="2740207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6567727" y="2863430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6" name="Conector 25"/>
          <p:cNvSpPr/>
          <p:nvPr/>
        </p:nvSpPr>
        <p:spPr>
          <a:xfrm>
            <a:off x="2683754" y="2740207"/>
            <a:ext cx="792088" cy="649359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2627784" y="2800371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28" name="CuadroTexto 27"/>
          <p:cNvSpPr txBox="1"/>
          <p:nvPr/>
        </p:nvSpPr>
        <p:spPr>
          <a:xfrm>
            <a:off x="3939804" y="2882098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29" name="CuadroTexto 28"/>
          <p:cNvSpPr txBox="1"/>
          <p:nvPr/>
        </p:nvSpPr>
        <p:spPr>
          <a:xfrm>
            <a:off x="5179816" y="2882098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30" name="CuadroTexto 29"/>
          <p:cNvSpPr txBox="1"/>
          <p:nvPr/>
        </p:nvSpPr>
        <p:spPr>
          <a:xfrm>
            <a:off x="6622286" y="2975855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31" name="CuadroTexto 30"/>
          <p:cNvSpPr txBox="1"/>
          <p:nvPr/>
        </p:nvSpPr>
        <p:spPr>
          <a:xfrm>
            <a:off x="8121228" y="3025855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40" name="Flecha curvada hacia abajo 39"/>
          <p:cNvSpPr/>
          <p:nvPr/>
        </p:nvSpPr>
        <p:spPr>
          <a:xfrm rot="10800000">
            <a:off x="5984404" y="3408378"/>
            <a:ext cx="2088190" cy="30599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41" name="Flecha curvada hacia arriba 40"/>
          <p:cNvSpPr/>
          <p:nvPr/>
        </p:nvSpPr>
        <p:spPr>
          <a:xfrm>
            <a:off x="3248372" y="2258813"/>
            <a:ext cx="5140051" cy="4747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43" name="Flecha izquierda 42"/>
          <p:cNvSpPr/>
          <p:nvPr/>
        </p:nvSpPr>
        <p:spPr>
          <a:xfrm>
            <a:off x="7503831" y="3025855"/>
            <a:ext cx="617397" cy="1634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4" name="Rectángulo redondeado 43"/>
          <p:cNvSpPr/>
          <p:nvPr/>
        </p:nvSpPr>
        <p:spPr>
          <a:xfrm>
            <a:off x="5199944" y="4032846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5" name="Conector 44"/>
          <p:cNvSpPr/>
          <p:nvPr/>
        </p:nvSpPr>
        <p:spPr>
          <a:xfrm>
            <a:off x="3940173" y="3890201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6567727" y="4026423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7" name="Conector 46"/>
          <p:cNvSpPr/>
          <p:nvPr/>
        </p:nvSpPr>
        <p:spPr>
          <a:xfrm>
            <a:off x="2655337" y="3856887"/>
            <a:ext cx="792088" cy="649359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2627784" y="3950365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49" name="CuadroTexto 48"/>
          <p:cNvSpPr txBox="1"/>
          <p:nvPr/>
        </p:nvSpPr>
        <p:spPr>
          <a:xfrm>
            <a:off x="3939804" y="4032092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5179816" y="4032092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6622286" y="4125849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8121228" y="4134472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54" name="Flecha izquierda 53"/>
          <p:cNvSpPr/>
          <p:nvPr/>
        </p:nvSpPr>
        <p:spPr>
          <a:xfrm rot="10800000">
            <a:off x="7535602" y="4201253"/>
            <a:ext cx="617397" cy="1634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56" name="CuadroTexto 55"/>
          <p:cNvSpPr txBox="1"/>
          <p:nvPr/>
        </p:nvSpPr>
        <p:spPr>
          <a:xfrm>
            <a:off x="209818" y="3659096"/>
            <a:ext cx="20884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FASE 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s-ES_tradnl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Revisión del proyecto</a:t>
            </a:r>
          </a:p>
          <a:p>
            <a:r>
              <a:rPr lang="es-ES_tradnl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      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(15 días)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288033" y="4960017"/>
            <a:ext cx="208843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3">
                    <a:lumMod val="75000"/>
                  </a:schemeClr>
                </a:solidFill>
              </a:rPr>
              <a:t>FASE </a:t>
            </a:r>
            <a:r>
              <a:rPr lang="es-ES_tradnl" sz="1400" b="1" dirty="0" smtClean="0">
                <a:solidFill>
                  <a:schemeClr val="accent3">
                    <a:lumMod val="75000"/>
                  </a:schemeClr>
                </a:solidFill>
              </a:rPr>
              <a:t>4-5:</a:t>
            </a:r>
            <a:r>
              <a:rPr lang="es-ES_tradnl" sz="1400" b="1" dirty="0" smtClean="0">
                <a:solidFill>
                  <a:schemeClr val="accent3">
                    <a:lumMod val="75000"/>
                  </a:schemeClr>
                </a:solidFill>
              </a:rPr>
              <a:t> Informe de aprobación previa y comunicación a GAL y AG  (5 días)</a:t>
            </a:r>
            <a:endParaRPr lang="es-ES_tradnl" sz="14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8" name="Triángulo isósceles 57"/>
          <p:cNvSpPr/>
          <p:nvPr/>
        </p:nvSpPr>
        <p:spPr>
          <a:xfrm>
            <a:off x="8053141" y="4863929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59" name="Rectángulo redondeado 58"/>
          <p:cNvSpPr/>
          <p:nvPr/>
        </p:nvSpPr>
        <p:spPr>
          <a:xfrm>
            <a:off x="5233930" y="5124378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0" name="Conector 59"/>
          <p:cNvSpPr/>
          <p:nvPr/>
        </p:nvSpPr>
        <p:spPr>
          <a:xfrm>
            <a:off x="3974159" y="4981733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1" name="Rectángulo redondeado 60"/>
          <p:cNvSpPr/>
          <p:nvPr/>
        </p:nvSpPr>
        <p:spPr>
          <a:xfrm>
            <a:off x="6601713" y="5117955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2" name="Conector 61"/>
          <p:cNvSpPr/>
          <p:nvPr/>
        </p:nvSpPr>
        <p:spPr>
          <a:xfrm>
            <a:off x="2689323" y="4948419"/>
            <a:ext cx="792088" cy="649359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3" name="CuadroTexto 62"/>
          <p:cNvSpPr txBox="1"/>
          <p:nvPr/>
        </p:nvSpPr>
        <p:spPr>
          <a:xfrm>
            <a:off x="2716619" y="5095946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64" name="CuadroTexto 63"/>
          <p:cNvSpPr txBox="1"/>
          <p:nvPr/>
        </p:nvSpPr>
        <p:spPr>
          <a:xfrm>
            <a:off x="3973790" y="5123624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65" name="CuadroTexto 64"/>
          <p:cNvSpPr txBox="1"/>
          <p:nvPr/>
        </p:nvSpPr>
        <p:spPr>
          <a:xfrm>
            <a:off x="5213802" y="5123624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66" name="CuadroTexto 65"/>
          <p:cNvSpPr txBox="1"/>
          <p:nvPr/>
        </p:nvSpPr>
        <p:spPr>
          <a:xfrm>
            <a:off x="6656272" y="5217381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67" name="CuadroTexto 66"/>
          <p:cNvSpPr txBox="1"/>
          <p:nvPr/>
        </p:nvSpPr>
        <p:spPr>
          <a:xfrm>
            <a:off x="8155214" y="5226004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68" name="Flecha curvada hacia abajo 67"/>
          <p:cNvSpPr/>
          <p:nvPr/>
        </p:nvSpPr>
        <p:spPr>
          <a:xfrm rot="10800000">
            <a:off x="5984404" y="5573759"/>
            <a:ext cx="2129456" cy="53403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69" name="Flecha izquierda 68"/>
          <p:cNvSpPr/>
          <p:nvPr/>
        </p:nvSpPr>
        <p:spPr>
          <a:xfrm>
            <a:off x="7522443" y="5296001"/>
            <a:ext cx="617397" cy="16346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70" name="Flecha curvada hacia abajo 69"/>
          <p:cNvSpPr/>
          <p:nvPr/>
        </p:nvSpPr>
        <p:spPr>
          <a:xfrm rot="10800000">
            <a:off x="3248372" y="5547287"/>
            <a:ext cx="5140050" cy="7128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71" name="CuadroTexto 70"/>
          <p:cNvSpPr txBox="1"/>
          <p:nvPr/>
        </p:nvSpPr>
        <p:spPr>
          <a:xfrm>
            <a:off x="4732261" y="2379426"/>
            <a:ext cx="1999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rgbClr val="FFC000"/>
                </a:solidFill>
              </a:rPr>
              <a:t>Solicitud inicial</a:t>
            </a:r>
            <a:endParaRPr lang="es-ES" sz="1600" b="1" dirty="0">
              <a:solidFill>
                <a:srgbClr val="FFC000"/>
              </a:solidFill>
            </a:endParaRPr>
          </a:p>
        </p:txBody>
      </p:sp>
      <p:sp>
        <p:nvSpPr>
          <p:cNvPr id="72" name="CuadroTexto 71"/>
          <p:cNvSpPr txBox="1"/>
          <p:nvPr/>
        </p:nvSpPr>
        <p:spPr>
          <a:xfrm>
            <a:off x="6162950" y="3309918"/>
            <a:ext cx="1999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Solicitud inicial</a:t>
            </a:r>
            <a:endParaRPr lang="es-ES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3" name="Flecha curvada hacia arriba 72"/>
          <p:cNvSpPr/>
          <p:nvPr/>
        </p:nvSpPr>
        <p:spPr>
          <a:xfrm>
            <a:off x="5924220" y="4546770"/>
            <a:ext cx="2464202" cy="5476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74" name="CuadroTexto 73"/>
          <p:cNvSpPr txBox="1"/>
          <p:nvPr/>
        </p:nvSpPr>
        <p:spPr>
          <a:xfrm>
            <a:off x="6202273" y="4413020"/>
            <a:ext cx="25090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accent1">
                    <a:lumMod val="75000"/>
                  </a:schemeClr>
                </a:solidFill>
              </a:rPr>
              <a:t>Informe favorable/desfavorable</a:t>
            </a:r>
            <a:endParaRPr lang="es-E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5" name="CuadroTexto 74"/>
          <p:cNvSpPr txBox="1"/>
          <p:nvPr/>
        </p:nvSpPr>
        <p:spPr>
          <a:xfrm>
            <a:off x="3757632" y="5591373"/>
            <a:ext cx="3046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Informe de aprobación</a:t>
            </a:r>
          </a:p>
          <a:p>
            <a:r>
              <a:rPr lang="es-ES" sz="1600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 previa</a:t>
            </a:r>
            <a:endParaRPr lang="es-ES" sz="1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101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riángulo isósceles 56"/>
          <p:cNvSpPr/>
          <p:nvPr/>
        </p:nvSpPr>
        <p:spPr>
          <a:xfrm>
            <a:off x="7953905" y="4563511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0" name="Triángulo isósceles 19"/>
          <p:cNvSpPr/>
          <p:nvPr/>
        </p:nvSpPr>
        <p:spPr>
          <a:xfrm>
            <a:off x="7934174" y="1942413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288033" y="881790"/>
            <a:ext cx="79411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>
                <a:solidFill>
                  <a:prstClr val="black"/>
                </a:solidFill>
              </a:rPr>
              <a:t>Procedimiento para la cooperación interterritorial </a:t>
            </a:r>
            <a:endParaRPr lang="es-ES" sz="2000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288033" y="1700808"/>
            <a:ext cx="20884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rgbClr val="FFC000"/>
                </a:solidFill>
              </a:rPr>
              <a:t>FASE </a:t>
            </a:r>
            <a:r>
              <a:rPr lang="es-ES_tradnl" sz="1400" b="1" dirty="0" smtClean="0">
                <a:solidFill>
                  <a:srgbClr val="FFC000"/>
                </a:solidFill>
              </a:rPr>
              <a:t>6</a:t>
            </a:r>
            <a:r>
              <a:rPr lang="es-ES_tradnl" sz="1400" b="1" dirty="0" smtClean="0">
                <a:solidFill>
                  <a:srgbClr val="FFC000"/>
                </a:solidFill>
              </a:rPr>
              <a:t>:</a:t>
            </a:r>
            <a:r>
              <a:rPr lang="es-ES_tradnl" sz="1400" b="1" dirty="0" smtClean="0">
                <a:solidFill>
                  <a:srgbClr val="FFC000"/>
                </a:solidFill>
              </a:rPr>
              <a:t> Solicitud definitiva y documentación (Ayuda preparatoria-2 meses)</a:t>
            </a:r>
            <a:endParaRPr lang="es-ES_tradnl" sz="1400" b="1" dirty="0" smtClean="0">
              <a:solidFill>
                <a:srgbClr val="FFC000"/>
              </a:solidFill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5142476" y="2164799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9" name="Conector 8"/>
          <p:cNvSpPr/>
          <p:nvPr/>
        </p:nvSpPr>
        <p:spPr>
          <a:xfrm>
            <a:off x="3882705" y="2022154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6510259" y="2158376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11" name="Conector 10"/>
          <p:cNvSpPr/>
          <p:nvPr/>
        </p:nvSpPr>
        <p:spPr>
          <a:xfrm>
            <a:off x="2597869" y="1988840"/>
            <a:ext cx="851778" cy="682673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552746" y="2133193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13" name="CuadroTexto 12"/>
          <p:cNvSpPr txBox="1"/>
          <p:nvPr/>
        </p:nvSpPr>
        <p:spPr>
          <a:xfrm>
            <a:off x="3882336" y="2164045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14" name="CuadroTexto 13"/>
          <p:cNvSpPr txBox="1"/>
          <p:nvPr/>
        </p:nvSpPr>
        <p:spPr>
          <a:xfrm>
            <a:off x="5122348" y="2164045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15" name="CuadroTexto 14"/>
          <p:cNvSpPr txBox="1"/>
          <p:nvPr/>
        </p:nvSpPr>
        <p:spPr>
          <a:xfrm>
            <a:off x="6564818" y="2257802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16" name="CuadroTexto 15"/>
          <p:cNvSpPr txBox="1"/>
          <p:nvPr/>
        </p:nvSpPr>
        <p:spPr>
          <a:xfrm>
            <a:off x="8063760" y="2266425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19" name="Flecha curvada hacia abajo 18"/>
          <p:cNvSpPr/>
          <p:nvPr/>
        </p:nvSpPr>
        <p:spPr>
          <a:xfrm>
            <a:off x="3081515" y="1623500"/>
            <a:ext cx="5140050" cy="43138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21" name="Flecha izquierda y derecha 20"/>
          <p:cNvSpPr/>
          <p:nvPr/>
        </p:nvSpPr>
        <p:spPr>
          <a:xfrm>
            <a:off x="3449647" y="2257802"/>
            <a:ext cx="432689" cy="16035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288033" y="3234100"/>
            <a:ext cx="20884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3">
                    <a:lumMod val="75000"/>
                  </a:schemeClr>
                </a:solidFill>
              </a:rPr>
              <a:t>FASE </a:t>
            </a:r>
            <a:r>
              <a:rPr lang="es-ES_tradnl" sz="1400" b="1" dirty="0" smtClean="0">
                <a:solidFill>
                  <a:schemeClr val="accent3">
                    <a:lumMod val="75000"/>
                  </a:schemeClr>
                </a:solidFill>
              </a:rPr>
              <a:t>7: Comunicación a AG solicitud definitiva (5 días)</a:t>
            </a:r>
            <a:endParaRPr lang="es-ES_tradnl" sz="14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2" name="Triángulo isósceles 31"/>
          <p:cNvSpPr/>
          <p:nvPr/>
        </p:nvSpPr>
        <p:spPr>
          <a:xfrm>
            <a:off x="7937653" y="3187673"/>
            <a:ext cx="720080" cy="750818"/>
          </a:xfrm>
          <a:prstGeom prst="triangl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3" name="Rectángulo redondeado 32"/>
          <p:cNvSpPr/>
          <p:nvPr/>
        </p:nvSpPr>
        <p:spPr>
          <a:xfrm>
            <a:off x="5145955" y="3410059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4" name="Conector 33"/>
          <p:cNvSpPr/>
          <p:nvPr/>
        </p:nvSpPr>
        <p:spPr>
          <a:xfrm>
            <a:off x="3886184" y="3267414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5" name="Rectángulo redondeado 34"/>
          <p:cNvSpPr/>
          <p:nvPr/>
        </p:nvSpPr>
        <p:spPr>
          <a:xfrm>
            <a:off x="6513738" y="3403636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6" name="Conector 35"/>
          <p:cNvSpPr/>
          <p:nvPr/>
        </p:nvSpPr>
        <p:spPr>
          <a:xfrm>
            <a:off x="2601348" y="3234100"/>
            <a:ext cx="851778" cy="682673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2556225" y="3378453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38" name="CuadroTexto 37"/>
          <p:cNvSpPr txBox="1"/>
          <p:nvPr/>
        </p:nvSpPr>
        <p:spPr>
          <a:xfrm>
            <a:off x="3885815" y="3409305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39" name="CuadroTexto 38"/>
          <p:cNvSpPr txBox="1"/>
          <p:nvPr/>
        </p:nvSpPr>
        <p:spPr>
          <a:xfrm>
            <a:off x="5125827" y="3409305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40" name="CuadroTexto 39"/>
          <p:cNvSpPr txBox="1"/>
          <p:nvPr/>
        </p:nvSpPr>
        <p:spPr>
          <a:xfrm>
            <a:off x="6568297" y="3503062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41" name="CuadroTexto 40"/>
          <p:cNvSpPr txBox="1"/>
          <p:nvPr/>
        </p:nvSpPr>
        <p:spPr>
          <a:xfrm>
            <a:off x="8067239" y="3511685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43" name="Flecha curvada hacia abajo 42"/>
          <p:cNvSpPr/>
          <p:nvPr/>
        </p:nvSpPr>
        <p:spPr>
          <a:xfrm rot="10800000">
            <a:off x="5364087" y="3931551"/>
            <a:ext cx="3133319" cy="6764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45" name="CuadroTexto 44"/>
          <p:cNvSpPr txBox="1"/>
          <p:nvPr/>
        </p:nvSpPr>
        <p:spPr>
          <a:xfrm>
            <a:off x="302794" y="4629235"/>
            <a:ext cx="22286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FASE </a:t>
            </a:r>
            <a:r>
              <a:rPr lang="es-ES_tradnl" sz="1400" b="1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es-ES_tradnl" sz="1400" b="1" dirty="0" smtClean="0">
                <a:solidFill>
                  <a:schemeClr val="accent1">
                    <a:lumMod val="75000"/>
                  </a:schemeClr>
                </a:solidFill>
              </a:rPr>
              <a:t>: Aprobación proyecto. Comienzo ejecución (4 meses)</a:t>
            </a:r>
            <a:endParaRPr lang="es-ES_tradnl" sz="14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Rectángulo redondeado 45"/>
          <p:cNvSpPr/>
          <p:nvPr/>
        </p:nvSpPr>
        <p:spPr>
          <a:xfrm>
            <a:off x="5142476" y="4799266"/>
            <a:ext cx="936104" cy="506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7" name="Conector 46"/>
          <p:cNvSpPr/>
          <p:nvPr/>
        </p:nvSpPr>
        <p:spPr>
          <a:xfrm>
            <a:off x="3882705" y="4656621"/>
            <a:ext cx="792088" cy="649359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8" name="Rectángulo redondeado 47"/>
          <p:cNvSpPr/>
          <p:nvPr/>
        </p:nvSpPr>
        <p:spPr>
          <a:xfrm>
            <a:off x="6510259" y="4792843"/>
            <a:ext cx="936104" cy="50671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49" name="Conector 48"/>
          <p:cNvSpPr/>
          <p:nvPr/>
        </p:nvSpPr>
        <p:spPr>
          <a:xfrm>
            <a:off x="2597869" y="4623307"/>
            <a:ext cx="851778" cy="682673"/>
          </a:xfrm>
          <a:prstGeom prst="flowChartConnector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50" name="CuadroTexto 49"/>
          <p:cNvSpPr txBox="1"/>
          <p:nvPr/>
        </p:nvSpPr>
        <p:spPr>
          <a:xfrm>
            <a:off x="2552746" y="4767660"/>
            <a:ext cx="9780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coordinador</a:t>
            </a:r>
            <a:endParaRPr lang="es-ES" sz="1000" b="1" dirty="0"/>
          </a:p>
        </p:txBody>
      </p:sp>
      <p:sp>
        <p:nvSpPr>
          <p:cNvPr id="51" name="CuadroTexto 50"/>
          <p:cNvSpPr txBox="1"/>
          <p:nvPr/>
        </p:nvSpPr>
        <p:spPr>
          <a:xfrm>
            <a:off x="3882336" y="4798512"/>
            <a:ext cx="828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GAL socio</a:t>
            </a:r>
            <a:endParaRPr lang="es-ES" sz="1000" b="1" dirty="0"/>
          </a:p>
        </p:txBody>
      </p:sp>
      <p:sp>
        <p:nvSpPr>
          <p:cNvPr id="52" name="CuadroTexto 51"/>
          <p:cNvSpPr txBox="1"/>
          <p:nvPr/>
        </p:nvSpPr>
        <p:spPr>
          <a:xfrm>
            <a:off x="5122348" y="4798512"/>
            <a:ext cx="976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coordinador</a:t>
            </a:r>
            <a:endParaRPr lang="es-ES" sz="1000" b="1" dirty="0"/>
          </a:p>
        </p:txBody>
      </p:sp>
      <p:sp>
        <p:nvSpPr>
          <p:cNvPr id="53" name="CuadroTexto 52"/>
          <p:cNvSpPr txBox="1"/>
          <p:nvPr/>
        </p:nvSpPr>
        <p:spPr>
          <a:xfrm>
            <a:off x="6564818" y="4892269"/>
            <a:ext cx="902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AG socio</a:t>
            </a:r>
            <a:endParaRPr lang="es-ES" sz="1000" b="1" dirty="0"/>
          </a:p>
        </p:txBody>
      </p:sp>
      <p:sp>
        <p:nvSpPr>
          <p:cNvPr id="54" name="CuadroTexto 53"/>
          <p:cNvSpPr txBox="1"/>
          <p:nvPr/>
        </p:nvSpPr>
        <p:spPr>
          <a:xfrm>
            <a:off x="8063760" y="4900892"/>
            <a:ext cx="4601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 smtClean="0"/>
              <a:t>RRN</a:t>
            </a:r>
            <a:endParaRPr lang="es-ES" sz="1000" b="1" dirty="0"/>
          </a:p>
        </p:txBody>
      </p:sp>
      <p:sp>
        <p:nvSpPr>
          <p:cNvPr id="58" name="CuadroTexto 57"/>
          <p:cNvSpPr txBox="1"/>
          <p:nvPr/>
        </p:nvSpPr>
        <p:spPr>
          <a:xfrm>
            <a:off x="3933293" y="1708969"/>
            <a:ext cx="328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C000"/>
                </a:solidFill>
              </a:rPr>
              <a:t>Solicitud definitiva + </a:t>
            </a:r>
            <a:r>
              <a:rPr lang="es-ES" b="1" dirty="0" err="1" smtClean="0">
                <a:solidFill>
                  <a:srgbClr val="FFC000"/>
                </a:solidFill>
              </a:rPr>
              <a:t>Doc</a:t>
            </a:r>
            <a:endParaRPr lang="es-ES" b="1" dirty="0">
              <a:solidFill>
                <a:srgbClr val="FFC000"/>
              </a:solidFill>
            </a:endParaRPr>
          </a:p>
        </p:txBody>
      </p:sp>
      <p:sp>
        <p:nvSpPr>
          <p:cNvPr id="59" name="CuadroTexto 58"/>
          <p:cNvSpPr txBox="1"/>
          <p:nvPr/>
        </p:nvSpPr>
        <p:spPr>
          <a:xfrm>
            <a:off x="5692641" y="3937976"/>
            <a:ext cx="3281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Solicitud definitiva </a:t>
            </a:r>
          </a:p>
          <a:p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	</a:t>
            </a:r>
            <a:r>
              <a:rPr lang="es-ES" b="1" dirty="0" smtClean="0">
                <a:solidFill>
                  <a:schemeClr val="accent3">
                    <a:lumMod val="75000"/>
                  </a:schemeClr>
                </a:solidFill>
              </a:rPr>
              <a:t>+ </a:t>
            </a:r>
            <a:r>
              <a:rPr lang="es-ES" b="1" dirty="0" err="1" smtClean="0">
                <a:solidFill>
                  <a:schemeClr val="accent3">
                    <a:lumMod val="75000"/>
                  </a:schemeClr>
                </a:solidFill>
              </a:rPr>
              <a:t>Doc</a:t>
            </a:r>
            <a:endParaRPr lang="es-ES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0" name="Flecha izquierda 59"/>
          <p:cNvSpPr/>
          <p:nvPr/>
        </p:nvSpPr>
        <p:spPr>
          <a:xfrm>
            <a:off x="7455394" y="3598302"/>
            <a:ext cx="617397" cy="1438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1" name="CuadroTexto 60"/>
          <p:cNvSpPr txBox="1"/>
          <p:nvPr/>
        </p:nvSpPr>
        <p:spPr>
          <a:xfrm>
            <a:off x="5670119" y="5302579"/>
            <a:ext cx="3281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Aprobación definitiva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Flecha derecha 61"/>
          <p:cNvSpPr/>
          <p:nvPr/>
        </p:nvSpPr>
        <p:spPr>
          <a:xfrm>
            <a:off x="7455394" y="4998567"/>
            <a:ext cx="608366" cy="139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ym typeface="Wingdings" panose="05000000000000000000" pitchFamily="2" charset="2"/>
            </a:endParaRPr>
          </a:p>
        </p:txBody>
      </p:sp>
      <p:sp>
        <p:nvSpPr>
          <p:cNvPr id="63" name="Flecha curvada hacia arriba 62"/>
          <p:cNvSpPr/>
          <p:nvPr/>
        </p:nvSpPr>
        <p:spPr>
          <a:xfrm>
            <a:off x="5344276" y="5358529"/>
            <a:ext cx="3309978" cy="56958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b="1" dirty="0" smtClean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3145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92675" y="4467756"/>
            <a:ext cx="78488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</a:rPr>
              <a:t>CUESTIONES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gastos </a:t>
            </a:r>
            <a:r>
              <a:rPr lang="es-ES" sz="1400" dirty="0">
                <a:solidFill>
                  <a:schemeClr val="accent6">
                    <a:lumMod val="75000"/>
                  </a:schemeClr>
                </a:solidFill>
              </a:rPr>
              <a:t>de nóminas de personal fijo en la proporción de dedicación específica  del tiempo de trabajo empleado al proyecto de cooperación por el 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trabajador (CLM) </a:t>
            </a:r>
            <a:endParaRPr lang="es-ES" sz="1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4"/>
                </a:solidFill>
              </a:rPr>
              <a:t>Los </a:t>
            </a:r>
            <a:r>
              <a:rPr lang="es-ES" sz="1400" dirty="0">
                <a:solidFill>
                  <a:schemeClr val="accent4"/>
                </a:solidFill>
              </a:rPr>
              <a:t>límites a la cuantía de las dietas se acogerán a lo establecido en la </a:t>
            </a:r>
            <a:r>
              <a:rPr lang="es-ES" sz="1400" u="sng" dirty="0">
                <a:hlinkClick r:id="rId2"/>
              </a:rPr>
              <a:t>Resolución del 2 de enero de 2008, BOE Nº 3</a:t>
            </a:r>
            <a:r>
              <a:rPr lang="es-ES" sz="1400" u="sng" dirty="0"/>
              <a:t>, </a:t>
            </a:r>
            <a:r>
              <a:rPr lang="es-ES" sz="1400" dirty="0">
                <a:solidFill>
                  <a:schemeClr val="accent6">
                    <a:lumMod val="75000"/>
                  </a:schemeClr>
                </a:solidFill>
              </a:rPr>
              <a:t>o en la normativa autonómica correspondiente, si la 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hubiera (</a:t>
            </a:r>
            <a:r>
              <a:rPr lang="es-ES" sz="1400" dirty="0" smtClean="0">
                <a:solidFill>
                  <a:schemeClr val="accent4">
                    <a:lumMod val="75000"/>
                  </a:schemeClr>
                </a:solidFill>
              </a:rPr>
              <a:t>Aragón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 y Castilla la Mancha)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B050"/>
                </a:solidFill>
              </a:rPr>
              <a:t>Inclusión de la categoría “inversiones” (MAGRAMA)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rgbClr val="00B050"/>
                </a:solidFill>
              </a:rPr>
              <a:t>Lista de gastos no subvencionables (MAGRAMA)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92675" y="3997356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Propuesta regulación común </a:t>
            </a:r>
            <a:r>
              <a:rPr lang="es-ES" b="1" dirty="0" smtClean="0">
                <a:solidFill>
                  <a:prstClr val="black"/>
                </a:solidFill>
              </a:rPr>
              <a:t>gastos COMUNES subvencionables</a:t>
            </a:r>
            <a:endParaRPr lang="es-ES" b="1" dirty="0"/>
          </a:p>
        </p:txBody>
      </p:sp>
      <p:sp>
        <p:nvSpPr>
          <p:cNvPr id="7" name="CuadroTexto 6"/>
          <p:cNvSpPr txBox="1"/>
          <p:nvPr/>
        </p:nvSpPr>
        <p:spPr>
          <a:xfrm>
            <a:off x="401265" y="3296750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Modelo de Solicitud </a:t>
            </a:r>
            <a:r>
              <a:rPr lang="es-ES" b="1" dirty="0" smtClean="0"/>
              <a:t>Común</a:t>
            </a:r>
            <a:r>
              <a:rPr lang="es-ES" b="1" dirty="0"/>
              <a:t> </a:t>
            </a:r>
            <a:r>
              <a:rPr lang="es-ES" b="1" dirty="0" smtClean="0"/>
              <a:t>definitiva</a:t>
            </a:r>
            <a:r>
              <a:rPr lang="es-ES" b="1" dirty="0" smtClean="0"/>
              <a:t>:</a:t>
            </a:r>
            <a:endParaRPr lang="es-ES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425091" y="3639045"/>
            <a:ext cx="80648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Añadir en el apartado “objetivos” la identificación del </a:t>
            </a:r>
            <a:r>
              <a:rPr lang="es-ES" sz="1400" dirty="0" err="1" smtClean="0">
                <a:solidFill>
                  <a:schemeClr val="accent6">
                    <a:lumMod val="75000"/>
                  </a:schemeClr>
                </a:solidFill>
              </a:rPr>
              <a:t>Area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 Focal (Castilla la Mancha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es-ES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  <p:sp>
        <p:nvSpPr>
          <p:cNvPr id="11" name="CuadroTexto 10"/>
          <p:cNvSpPr txBox="1"/>
          <p:nvPr/>
        </p:nvSpPr>
        <p:spPr>
          <a:xfrm>
            <a:off x="439082" y="1352603"/>
            <a:ext cx="756084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prstClr val="black"/>
                </a:solidFill>
              </a:rPr>
              <a:t>Procedimiento para la cooperación interterritorial </a:t>
            </a:r>
            <a:endParaRPr lang="es-ES" b="1" dirty="0" smtClean="0"/>
          </a:p>
          <a:p>
            <a:r>
              <a:rPr lang="es-ES" sz="1400" dirty="0">
                <a:solidFill>
                  <a:schemeClr val="accent4">
                    <a:lumMod val="75000"/>
                  </a:schemeClr>
                </a:solidFill>
              </a:rPr>
              <a:t>CUESTIONES</a:t>
            </a:r>
            <a:endParaRPr lang="es-ES" sz="1400" dirty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Solicitud inicial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 ayuda preparatoria ¿otras condiciones?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Informe favorable/desfavorable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 Proyecto acorde a la EDL. ¿Otros criterios?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  <a:sym typeface="Wingdings" panose="05000000000000000000" pitchFamily="2" charset="2"/>
              </a:rPr>
              <a:t>Aprobación definitiva: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Coordinación </a:t>
            </a:r>
            <a:r>
              <a:rPr lang="es-ES" sz="1400" dirty="0">
                <a:solidFill>
                  <a:schemeClr val="accent3">
                    <a:lumMod val="75000"/>
                  </a:schemeClr>
                </a:solidFill>
              </a:rPr>
              <a:t>convocatorias/presentación permanente: periodicidad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Duración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de los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proyectos: ¿límites?</a:t>
            </a:r>
            <a:endParaRPr lang="es-ES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Modelo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de convenio de </a:t>
            </a: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cooperación: mínimos</a:t>
            </a:r>
            <a:endParaRPr lang="es-ES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>
                <a:solidFill>
                  <a:schemeClr val="accent3">
                    <a:lumMod val="75000"/>
                  </a:schemeClr>
                </a:solidFill>
              </a:rPr>
              <a:t>Procedimiento común: posible inclusión de próximos pasos</a:t>
            </a:r>
            <a:endParaRPr lang="es-ES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929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971600" y="1194715"/>
            <a:ext cx="698477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lphaUcPeriod" startAt="2"/>
            </a:pPr>
            <a:r>
              <a:rPr lang="es-ES" sz="2000" b="1" dirty="0" smtClean="0"/>
              <a:t>Herramienta web para cruce de datos entre AAGG- funcionalidades necesarias</a:t>
            </a:r>
          </a:p>
          <a:p>
            <a:pPr lvl="0"/>
            <a:endParaRPr lang="es-ES" sz="20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1400" dirty="0" smtClean="0"/>
              <a:t>Uso de la actual aplicación de Grupos de trabajo de forma temporal: </a:t>
            </a:r>
            <a:r>
              <a:rPr lang="es-ES" sz="1400" dirty="0" smtClean="0">
                <a:hlinkClick r:id="rId2"/>
              </a:rPr>
              <a:t>http://www.redruralnacional.es/grupos-de-trabajo/inicio</a:t>
            </a:r>
            <a:endParaRPr lang="es-ES" sz="1400" dirty="0" smtClean="0"/>
          </a:p>
          <a:p>
            <a:endParaRPr lang="es-ES" sz="20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1400" dirty="0" smtClean="0"/>
              <a:t>Funcionalidades requeridas para la próxima </a:t>
            </a:r>
            <a:r>
              <a:rPr lang="es-ES" sz="1400" b="1" dirty="0" smtClean="0"/>
              <a:t>A</a:t>
            </a:r>
            <a:r>
              <a:rPr lang="es-ES" sz="1400" b="1" dirty="0" smtClean="0"/>
              <a:t>plicación </a:t>
            </a:r>
            <a:r>
              <a:rPr lang="es-ES" sz="1400" b="1" dirty="0"/>
              <a:t>Cooperación LEADER</a:t>
            </a:r>
            <a:r>
              <a:rPr lang="es-ES" sz="1400" dirty="0"/>
              <a:t>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 smtClean="0"/>
              <a:t>Por proyectos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 smtClean="0"/>
              <a:t>Dentro </a:t>
            </a:r>
            <a:r>
              <a:rPr lang="es-ES" sz="1400" dirty="0"/>
              <a:t>de cada proyecto, por fases:</a:t>
            </a:r>
          </a:p>
          <a:p>
            <a:pPr lvl="2"/>
            <a:r>
              <a:rPr lang="es-ES" sz="1400" dirty="0" smtClean="0"/>
              <a:t>F1. </a:t>
            </a:r>
            <a:r>
              <a:rPr lang="es-ES" sz="1400" dirty="0" smtClean="0"/>
              <a:t>Solicitud inicial (GAL)</a:t>
            </a:r>
          </a:p>
          <a:p>
            <a:pPr lvl="2"/>
            <a:r>
              <a:rPr lang="es-ES" sz="1400" dirty="0" smtClean="0"/>
              <a:t>F2. Comunicación </a:t>
            </a:r>
            <a:r>
              <a:rPr lang="es-ES" sz="1400" dirty="0" smtClean="0"/>
              <a:t>RRN</a:t>
            </a:r>
            <a:r>
              <a:rPr lang="es-ES" sz="1400" dirty="0" smtClean="0">
                <a:sym typeface="Wingdings" panose="05000000000000000000" pitchFamily="2" charset="2"/>
              </a:rPr>
              <a:t> AG: Carga de solicitud</a:t>
            </a:r>
          </a:p>
          <a:p>
            <a:pPr lvl="2"/>
            <a:r>
              <a:rPr lang="es-ES" sz="1400" dirty="0" smtClean="0"/>
              <a:t>F3. Aprobación </a:t>
            </a:r>
            <a:r>
              <a:rPr lang="es-ES" sz="1400" dirty="0" smtClean="0"/>
              <a:t>previa por AAGG </a:t>
            </a:r>
            <a:r>
              <a:rPr lang="es-ES" sz="1400" dirty="0" smtClean="0">
                <a:sym typeface="Wingdings" panose="05000000000000000000" pitchFamily="2" charset="2"/>
              </a:rPr>
              <a:t> carga de informes favorables/desfavorables</a:t>
            </a:r>
          </a:p>
          <a:p>
            <a:pPr lvl="2"/>
            <a:r>
              <a:rPr lang="es-ES" sz="1400" dirty="0" smtClean="0"/>
              <a:t>F4 y 5. Informe </a:t>
            </a:r>
            <a:r>
              <a:rPr lang="es-ES" sz="1400" dirty="0" smtClean="0"/>
              <a:t>RRN </a:t>
            </a:r>
            <a:r>
              <a:rPr lang="es-ES" sz="1400" dirty="0" smtClean="0">
                <a:sym typeface="Wingdings" panose="05000000000000000000" pitchFamily="2" charset="2"/>
              </a:rPr>
              <a:t> carga en la aplicación y comunicación GAL coordinador</a:t>
            </a:r>
            <a:endParaRPr lang="es-ES" sz="1400" dirty="0" smtClean="0"/>
          </a:p>
          <a:p>
            <a:pPr lvl="2"/>
            <a:r>
              <a:rPr lang="es-ES" sz="1400" dirty="0" smtClean="0"/>
              <a:t>F6. </a:t>
            </a:r>
            <a:r>
              <a:rPr lang="es-ES" sz="1400" dirty="0" smtClean="0"/>
              <a:t>Solicitud definitiva</a:t>
            </a:r>
            <a:endParaRPr lang="es-ES" sz="1400" dirty="0" smtClean="0"/>
          </a:p>
          <a:p>
            <a:pPr lvl="2"/>
            <a:r>
              <a:rPr lang="es-ES" sz="1400" dirty="0" smtClean="0"/>
              <a:t>F7. Comunicación a los AG</a:t>
            </a:r>
          </a:p>
          <a:p>
            <a:pPr lvl="2"/>
            <a:r>
              <a:rPr lang="es-ES" sz="1400" dirty="0" smtClean="0"/>
              <a:t>F8. </a:t>
            </a:r>
            <a:r>
              <a:rPr lang="es-ES" sz="1400" dirty="0" smtClean="0"/>
              <a:t>Aprobación </a:t>
            </a:r>
            <a:r>
              <a:rPr lang="es-ES" sz="1400" dirty="0" smtClean="0"/>
              <a:t>final por AAGG </a:t>
            </a:r>
            <a:endParaRPr lang="es-ES" sz="1400" dirty="0" smtClean="0"/>
          </a:p>
          <a:p>
            <a:pPr lvl="2"/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F9. 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Seguimiento 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 foros comunicación, tablas de gastos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, tabla de pagos,  </a:t>
            </a:r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carga de documentos…</a:t>
            </a:r>
            <a:endParaRPr lang="es-ES" sz="1400" dirty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es-ES" sz="1400" dirty="0" smtClean="0">
                <a:solidFill>
                  <a:schemeClr val="accent6">
                    <a:lumMod val="75000"/>
                  </a:schemeClr>
                </a:solidFill>
              </a:rPr>
              <a:t>F10. Evaluación</a:t>
            </a:r>
            <a:endParaRPr lang="es-ES" sz="1400" dirty="0">
              <a:solidFill>
                <a:schemeClr val="accent6">
                  <a:lumMod val="75000"/>
                </a:schemeClr>
              </a:solidFill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/>
              <a:t>Dentro de cada fase, repositorio documental, </a:t>
            </a:r>
            <a:r>
              <a:rPr lang="es-ES" sz="1400" dirty="0" err="1"/>
              <a:t>check</a:t>
            </a:r>
            <a:r>
              <a:rPr lang="es-ES" sz="1400" dirty="0"/>
              <a:t> </a:t>
            </a:r>
            <a:r>
              <a:rPr lang="es-ES" sz="1400" dirty="0" err="1"/>
              <a:t>list</a:t>
            </a:r>
            <a:r>
              <a:rPr lang="es-ES" sz="1400" dirty="0"/>
              <a:t>, foro, calendario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s-ES" sz="1400" dirty="0"/>
              <a:t>Acceso sólo para las AAGG implicadas en el proyecto y la RRN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es-ES" sz="1400" dirty="0" smtClean="0"/>
          </a:p>
          <a:p>
            <a:pPr marL="342900" lvl="0" indent="-342900">
              <a:buFont typeface="+mj-lt"/>
              <a:buAutoNum type="arabicPeriod" startAt="3"/>
            </a:pPr>
            <a:endParaRPr lang="es-ES" sz="2000" b="1" dirty="0"/>
          </a:p>
          <a:p>
            <a:pPr lvl="1"/>
            <a:endParaRPr lang="es-ES" sz="2000" b="1" dirty="0" smtClean="0"/>
          </a:p>
          <a:p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5581" y="37835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 smtClean="0">
                <a:solidFill>
                  <a:schemeClr val="accent3">
                    <a:lumMod val="75000"/>
                  </a:schemeClr>
                </a:solidFill>
              </a:rPr>
              <a:t>GT COOPERACIÓN LEADER</a:t>
            </a:r>
          </a:p>
          <a:p>
            <a:pPr algn="ctr"/>
            <a:endParaRPr lang="es-ES" sz="16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378355"/>
            <a:ext cx="1946001" cy="81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4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67544" y="836712"/>
            <a:ext cx="7200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buFont typeface="+mj-lt"/>
              <a:buAutoNum type="alphaUcPeriod" startAt="3"/>
            </a:pPr>
            <a:r>
              <a:rPr lang="es-ES" sz="2000" b="1" dirty="0"/>
              <a:t>Manual de cooperación </a:t>
            </a:r>
            <a:r>
              <a:rPr lang="es-ES" sz="2000" b="1" dirty="0" smtClean="0"/>
              <a:t>LEADER</a:t>
            </a:r>
          </a:p>
          <a:p>
            <a:pPr lvl="1"/>
            <a:endParaRPr lang="es-ES" sz="2000" b="1" dirty="0" smtClean="0"/>
          </a:p>
          <a:p>
            <a:pPr marL="800100" lvl="1" indent="-342900">
              <a:buAutoNum type="arabicPeriod"/>
            </a:pPr>
            <a:r>
              <a:rPr lang="es-ES" dirty="0" smtClean="0"/>
              <a:t>Introducción-justificación</a:t>
            </a:r>
          </a:p>
          <a:p>
            <a:pPr marL="800100" lvl="1" indent="-342900">
              <a:buAutoNum type="arabicPeriod"/>
            </a:pPr>
            <a:r>
              <a:rPr lang="es-ES" dirty="0" smtClean="0"/>
              <a:t>Grupo de trabajo-objetivos</a:t>
            </a:r>
          </a:p>
          <a:p>
            <a:pPr lvl="1"/>
            <a:r>
              <a:rPr lang="es-ES" dirty="0" smtClean="0"/>
              <a:t>3. Análisis </a:t>
            </a:r>
            <a:r>
              <a:rPr lang="es-ES" dirty="0" smtClean="0"/>
              <a:t>del planteamiento de cooperación en cada CCAA</a:t>
            </a:r>
          </a:p>
          <a:p>
            <a:pPr lvl="1"/>
            <a:endParaRPr lang="es-ES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/>
              <a:t>Beneficiarios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Porcentaje </a:t>
            </a:r>
            <a:r>
              <a:rPr lang="es-ES" sz="1600" dirty="0"/>
              <a:t>de ayuda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/>
              <a:t>Condiciones de elegibilidad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/>
              <a:t>Principios relativos al establecimiento de criterios de selección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Presupuesto</a:t>
            </a:r>
            <a:endParaRPr lang="es-ES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Planteamiento</a:t>
            </a:r>
            <a:r>
              <a:rPr lang="es-ES" sz="1600" dirty="0"/>
              <a:t>: Convocatorias/integrada en EDL. Descripción del sistema de presentación permanente de solicitudes (plazos, duración de los proyectos, </a:t>
            </a:r>
            <a:r>
              <a:rPr lang="es-ES" sz="1600" dirty="0" err="1"/>
              <a:t>etc</a:t>
            </a:r>
            <a:r>
              <a:rPr lang="es-ES" sz="1600" dirty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/>
              <a:t>Definición de las tareas de AG-OP-GAL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s-ES" sz="1600" dirty="0" smtClean="0"/>
              <a:t>Gastos </a:t>
            </a:r>
            <a:r>
              <a:rPr lang="es-ES" sz="1600" dirty="0"/>
              <a:t>subvencionables y no </a:t>
            </a:r>
            <a:r>
              <a:rPr lang="es-ES" sz="1600" dirty="0" smtClean="0"/>
              <a:t>subvencionables</a:t>
            </a:r>
          </a:p>
          <a:p>
            <a:pPr marL="800100" lvl="1" indent="-342900">
              <a:buFont typeface="+mj-lt"/>
              <a:buAutoNum type="arabicPeriod" startAt="4"/>
            </a:pPr>
            <a:r>
              <a:rPr lang="es-ES" sz="1600" dirty="0" smtClean="0"/>
              <a:t>Directrices-procedimiento de actuación para la cooperación LEADER interterritorial</a:t>
            </a:r>
          </a:p>
          <a:p>
            <a:pPr marL="800100" lvl="1" indent="-342900">
              <a:buFont typeface="+mj-lt"/>
              <a:buAutoNum type="arabicPeriod" startAt="4"/>
            </a:pPr>
            <a:r>
              <a:rPr lang="es-ES" sz="1600" dirty="0" smtClean="0"/>
              <a:t>CTW-PWG-solicitud común</a:t>
            </a:r>
            <a:endParaRPr lang="es-ES" sz="1600" dirty="0"/>
          </a:p>
          <a:p>
            <a:pPr lvl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61854771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RR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>
          <a:defRPr b="1" dirty="0" smtClean="0">
            <a:sym typeface="Wingdings" panose="05000000000000000000" pitchFamily="2" charset="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RRN</Template>
  <TotalTime>1644</TotalTime>
  <Words>896</Words>
  <Application>Microsoft Office PowerPoint</Application>
  <PresentationFormat>Presentación en pantalla (4:3)</PresentationFormat>
  <Paragraphs>200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Wingdings</vt:lpstr>
      <vt:lpstr>Presentación RRN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Martinez Garcia-Denche, Lucia</dc:creator>
  <cp:lastModifiedBy>Martinez Garcia-Denche, Lucia</cp:lastModifiedBy>
  <cp:revision>71</cp:revision>
  <cp:lastPrinted>2016-06-06T18:25:37Z</cp:lastPrinted>
  <dcterms:created xsi:type="dcterms:W3CDTF">2016-05-31T10:25:58Z</dcterms:created>
  <dcterms:modified xsi:type="dcterms:W3CDTF">2016-11-07T17:48:57Z</dcterms:modified>
</cp:coreProperties>
</file>